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4"/>
  </p:sldMasterIdLst>
  <p:notesMasterIdLst>
    <p:notesMasterId r:id="rId6"/>
  </p:notesMasterIdLst>
  <p:sldIdLst>
    <p:sldId id="256" r:id="rId5"/>
  </p:sldIdLst>
  <p:sldSz cx="9601200" cy="12801600" type="A3"/>
  <p:notesSz cx="6858000" cy="9144000"/>
  <p:embeddedFontLst>
    <p:embeddedFont>
      <p:font typeface="Arial Narrow" panose="020B0604020202020204" charset="0"/>
      <p:regular r:id="rId7"/>
      <p:bold r:id="rId8"/>
      <p:italic r:id="rId9"/>
      <p:boldItalic r:id="rId10"/>
    </p:embeddedFon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1787D7-52DC-4F69-9E75-993A5654DAD0}" v="25" dt="2019-12-16T18:15:15.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tu Mäkelä" userId="S::t7maar00@students.oamk.fi::3acdb83d-99a1-4bd4-b2f1-6dea82aff647" providerId="AD" clId="Web-{B41787D7-52DC-4F69-9E75-993A5654DAD0}"/>
    <pc:docChg chg="modSld">
      <pc:chgData name="Arttu Mäkelä" userId="S::t7maar00@students.oamk.fi::3acdb83d-99a1-4bd4-b2f1-6dea82aff647" providerId="AD" clId="Web-{B41787D7-52DC-4F69-9E75-993A5654DAD0}" dt="2019-12-16T18:15:13.695" v="22" actId="20577"/>
      <pc:docMkLst>
        <pc:docMk/>
      </pc:docMkLst>
      <pc:sldChg chg="modSp">
        <pc:chgData name="Arttu Mäkelä" userId="S::t7maar00@students.oamk.fi::3acdb83d-99a1-4bd4-b2f1-6dea82aff647" providerId="AD" clId="Web-{B41787D7-52DC-4F69-9E75-993A5654DAD0}" dt="2019-12-16T18:15:13.695" v="22" actId="20577"/>
        <pc:sldMkLst>
          <pc:docMk/>
          <pc:sldMk cId="0" sldId="256"/>
        </pc:sldMkLst>
        <pc:spChg chg="mod">
          <ac:chgData name="Arttu Mäkelä" userId="S::t7maar00@students.oamk.fi::3acdb83d-99a1-4bd4-b2f1-6dea82aff647" providerId="AD" clId="Web-{B41787D7-52DC-4F69-9E75-993A5654DAD0}" dt="2019-12-16T18:14:47.132" v="8" actId="20577"/>
          <ac:spMkLst>
            <pc:docMk/>
            <pc:sldMk cId="0" sldId="256"/>
            <ac:spMk id="28" creationId="{00000000-0000-0000-0000-000000000000}"/>
          </ac:spMkLst>
        </pc:spChg>
        <pc:spChg chg="mod">
          <ac:chgData name="Arttu Mäkelä" userId="S::t7maar00@students.oamk.fi::3acdb83d-99a1-4bd4-b2f1-6dea82aff647" providerId="AD" clId="Web-{B41787D7-52DC-4F69-9E75-993A5654DAD0}" dt="2019-12-16T18:15:13.695" v="22" actId="20577"/>
          <ac:spMkLst>
            <pc:docMk/>
            <pc:sldMk cId="0" sldId="256"/>
            <ac:spMk id="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a:buSzPct val="25000"/>
            </a:pPr>
            <a:r>
              <a:rPr lang="fi-FI" sz="1200">
                <a:solidFill>
                  <a:srgbClr val="7F7F7F"/>
                </a:solidFill>
                <a:latin typeface="Arial Narrow"/>
                <a:ea typeface="Arial Narrow"/>
                <a:cs typeface="Arial Narrow"/>
              </a:rPr>
              <a:t>Project Course</a:t>
            </a:r>
            <a:endParaRPr lang="fi-FI" sz="1200" b="0" i="0" u="none" strike="noStrike" cap="none">
              <a:solidFill>
                <a:srgbClr val="7F7F7F"/>
              </a:solidFill>
              <a:latin typeface="Arial Narrow"/>
              <a:ea typeface="Arial Narrow"/>
              <a:cs typeface="Arial Narrow"/>
              <a:sym typeface="Arial Narrow"/>
            </a:endParaRPr>
          </a:p>
        </p:txBody>
      </p:sp>
      <p:sp>
        <p:nvSpPr>
          <p:cNvPr id="29" name="Shape 29"/>
          <p:cNvSpPr/>
          <p:nvPr/>
        </p:nvSpPr>
        <p:spPr>
          <a:xfrm>
            <a:off x="487427" y="11951143"/>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err="1">
                <a:solidFill>
                  <a:srgbClr val="7F7F7F"/>
                </a:solidFill>
                <a:latin typeface="Arial Narrow"/>
                <a:ea typeface="Arial Narrow"/>
                <a:cs typeface="Arial Narrow"/>
                <a:sym typeface="Arial Narrow"/>
              </a:rPr>
              <a:t>Date</a:t>
            </a:r>
            <a:r>
              <a:rPr lang="fi-FI" sz="1200" b="0" i="0" u="none" strike="noStrike" cap="none">
                <a:solidFill>
                  <a:srgbClr val="7F7F7F"/>
                </a:solidFill>
                <a:latin typeface="Arial Narrow"/>
                <a:ea typeface="Arial Narrow"/>
                <a:cs typeface="Arial Narrow"/>
                <a:sym typeface="Arial Narrow"/>
              </a:rPr>
              <a:t> of </a:t>
            </a:r>
            <a:r>
              <a:rPr lang="fi-FI" sz="1200" b="0" i="0" u="none" strike="noStrike" cap="none" err="1">
                <a:solidFill>
                  <a:srgbClr val="7F7F7F"/>
                </a:solidFill>
                <a:latin typeface="Arial Narrow"/>
                <a:ea typeface="Arial Narrow"/>
                <a:cs typeface="Arial Narrow"/>
                <a:sym typeface="Arial Narrow"/>
              </a:rPr>
              <a:t>publication</a:t>
            </a:r>
            <a:r>
              <a:rPr lang="fi-FI" sz="1200" b="0" i="0" u="none" strike="noStrike" cap="none">
                <a:solidFill>
                  <a:srgbClr val="7F7F7F"/>
                </a:solidFill>
                <a:latin typeface="Arial Narrow"/>
                <a:ea typeface="Arial Narrow"/>
                <a:cs typeface="Arial Narrow"/>
                <a:sym typeface="Arial Narrow"/>
              </a:rPr>
              <a:t>: </a:t>
            </a:r>
            <a:r>
              <a:rPr lang="fi-FI" sz="1200">
                <a:solidFill>
                  <a:srgbClr val="7F7F7F"/>
                </a:solidFill>
                <a:latin typeface="Arial Narrow"/>
                <a:ea typeface="Arial Narrow"/>
                <a:cs typeface="Arial Narrow"/>
                <a:sym typeface="Arial Narrow"/>
              </a:rPr>
              <a:t>2019</a:t>
            </a:r>
            <a:r>
              <a:rPr lang="fi-FI" sz="1200" b="0" i="0" u="none" strike="noStrike" cap="none">
                <a:solidFill>
                  <a:srgbClr val="7F7F7F"/>
                </a:solidFill>
                <a:latin typeface="Arial Narrow"/>
                <a:ea typeface="Arial Narrow"/>
                <a:cs typeface="Arial Narrow"/>
                <a:sym typeface="Arial Narrow"/>
              </a:rPr>
              <a:t>, </a:t>
            </a:r>
            <a:r>
              <a:rPr lang="fi-FI" sz="1200" err="1">
                <a:solidFill>
                  <a:srgbClr val="7F7F7F"/>
                </a:solidFill>
                <a:latin typeface="Arial Narrow"/>
                <a:ea typeface="Arial Narrow"/>
                <a:cs typeface="Arial Narrow"/>
                <a:sym typeface="Arial Narrow"/>
              </a:rPr>
              <a:t>December</a:t>
            </a:r>
            <a:endParaRPr lang="fi-FI" sz="1200" b="0" i="0" u="none" strike="noStrike" cap="none" err="1">
              <a:solidFill>
                <a:srgbClr val="7F7F7F"/>
              </a:solidFill>
              <a:latin typeface="Arial Narrow"/>
              <a:ea typeface="Arial Narrow"/>
              <a:cs typeface="Arial Narrow"/>
              <a:sym typeface="Arial Narrow"/>
            </a:endParaRPr>
          </a:p>
        </p:txBody>
      </p:sp>
      <p:sp>
        <p:nvSpPr>
          <p:cNvPr id="30" name="Shape 30"/>
          <p:cNvSpPr/>
          <p:nvPr/>
        </p:nvSpPr>
        <p:spPr>
          <a:xfrm>
            <a:off x="502151" y="12235621"/>
            <a:ext cx="8686075" cy="284482"/>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err="1">
                <a:solidFill>
                  <a:srgbClr val="7F7F7F"/>
                </a:solidFill>
                <a:latin typeface="Arial Narrow"/>
                <a:ea typeface="Arial Narrow"/>
                <a:cs typeface="Arial Narrow"/>
                <a:sym typeface="Arial Narrow"/>
              </a:rPr>
              <a:t>Superviso</a:t>
            </a:r>
            <a:r>
              <a:rPr lang="fi-FI" sz="1200" b="0" i="0" u="none" strike="noStrike" cap="none" err="1">
                <a:solidFill>
                  <a:srgbClr val="7F7F7F"/>
                </a:solidFill>
                <a:latin typeface="Arial Narrow"/>
                <a:ea typeface="Arial Narrow"/>
                <a:cs typeface="Arial Narrow"/>
                <a:sym typeface="Arial Narrow"/>
              </a:rPr>
              <a:t>r</a:t>
            </a:r>
            <a:r>
              <a:rPr lang="fi-FI" sz="1200" b="0" i="0" u="none" strike="noStrike" cap="none">
                <a:solidFill>
                  <a:srgbClr val="7F7F7F"/>
                </a:solidFill>
                <a:latin typeface="Arial Narrow"/>
                <a:ea typeface="Arial Narrow"/>
                <a:cs typeface="Arial Narrow"/>
                <a:sym typeface="Arial Narrow"/>
              </a:rPr>
              <a:t> Pertti Heikkilä</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a:solidFill>
                  <a:schemeClr val="dk2"/>
                </a:solidFill>
                <a:latin typeface="Arial Narrow"/>
                <a:ea typeface="Arial Narrow"/>
                <a:cs typeface="Arial Narrow"/>
                <a:sym typeface="Arial Narrow"/>
              </a:rPr>
              <a:t>Catventures – a Unity game project</a:t>
            </a:r>
          </a:p>
        </p:txBody>
      </p:sp>
      <p:sp>
        <p:nvSpPr>
          <p:cNvPr id="32" name="Shape 32"/>
          <p:cNvSpPr txBox="1"/>
          <p:nvPr/>
        </p:nvSpPr>
        <p:spPr>
          <a:xfrm>
            <a:off x="502152" y="1852081"/>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a:solidFill>
                  <a:srgbClr val="7F7F7F"/>
                </a:solidFill>
                <a:latin typeface="Arial Narrow"/>
                <a:ea typeface="Arial Narrow"/>
                <a:cs typeface="Arial Narrow"/>
                <a:sym typeface="Arial Narrow"/>
              </a:rPr>
              <a:t>Arttu Mäkelä, Ville Lipsanen, Jouni Peltola</a:t>
            </a:r>
          </a:p>
          <a:p>
            <a:pPr marL="0" marR="0" lvl="0" indent="0" algn="l" rtl="0">
              <a:spcBef>
                <a:spcPts val="0"/>
              </a:spcBef>
              <a:buSzPct val="25000"/>
              <a:buNone/>
            </a:pPr>
            <a:r>
              <a:rPr lang="fi-FI" sz="1000" b="0" i="0" u="none" strike="noStrike" cap="none">
                <a:solidFill>
                  <a:srgbClr val="7F7F7F"/>
                </a:solidFill>
                <a:latin typeface="Arial Narrow"/>
                <a:ea typeface="Arial Narrow"/>
                <a:cs typeface="Arial Narrow"/>
                <a:sym typeface="Arial Narrow"/>
              </a:rPr>
              <a:t>Information Technology, Software Engineering</a:t>
            </a:r>
          </a:p>
        </p:txBody>
      </p:sp>
      <p:sp>
        <p:nvSpPr>
          <p:cNvPr id="33" name="Shape 33"/>
          <p:cNvSpPr txBox="1">
            <a:spLocks noGrp="1"/>
          </p:cNvSpPr>
          <p:nvPr>
            <p:ph type="body" idx="1"/>
          </p:nvPr>
        </p:nvSpPr>
        <p:spPr>
          <a:xfrm>
            <a:off x="502152" y="2735385"/>
            <a:ext cx="2873772"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err="1">
                <a:solidFill>
                  <a:schemeClr val="dk1"/>
                </a:solidFill>
                <a:latin typeface="Arial Narrow"/>
                <a:ea typeface="Arial Narrow"/>
                <a:cs typeface="Arial Narrow"/>
                <a:sym typeface="Arial Narrow"/>
              </a:rPr>
              <a:t>Introduction</a:t>
            </a:r>
            <a:endParaRPr lang="fi-FI" sz="1500" b="1" i="0" u="none" strike="noStrike" cap="none">
              <a:solidFill>
                <a:schemeClr val="dk1"/>
              </a:solidFill>
              <a:latin typeface="Arial Narrow"/>
              <a:ea typeface="Arial Narrow"/>
              <a:cs typeface="Arial Narrow"/>
              <a:sym typeface="Arial Narrow"/>
            </a:endParaRPr>
          </a:p>
          <a:p>
            <a:pPr lvl="0" indent="-69850">
              <a:buSzPct val="73333"/>
            </a:pPr>
            <a:r>
              <a:rPr lang="en-US" err="1"/>
              <a:t>Catventures</a:t>
            </a:r>
            <a:r>
              <a:rPr lang="en-US"/>
              <a:t> is a 2.5D platformer game made with Unity, where the player controls a cat lost in nature. The goal of the player is to try find a way home while avoiding the dangers on the way. The cat has simple movement functions consisting of left and right movement, jump and double jump abilities and a dash ability. </a:t>
            </a:r>
          </a:p>
          <a:p>
            <a:pPr lvl="0" indent="-69850">
              <a:buSzPct val="73333"/>
            </a:pPr>
            <a:endParaRPr lang="en-US"/>
          </a:p>
          <a:p>
            <a:pPr lvl="0" indent="-69850">
              <a:buSzPct val="73333"/>
            </a:pPr>
            <a:endParaRPr lang="en-US"/>
          </a:p>
          <a:p>
            <a:pPr lvl="0" indent="-69850">
              <a:buSzPct val="73333"/>
            </a:pPr>
            <a:endParaRPr lang="en-US"/>
          </a:p>
          <a:p>
            <a:pPr lvl="0" indent="-69850">
              <a:buSzPct val="73333"/>
            </a:pPr>
            <a:endParaRPr lang="en-US"/>
          </a:p>
          <a:p>
            <a:pPr lvl="0" indent="-69850">
              <a:buSzPct val="73333"/>
            </a:pPr>
            <a:endParaRPr lang="en-US"/>
          </a:p>
          <a:p>
            <a:pPr lvl="0" indent="-69850">
              <a:buSzPct val="73333"/>
            </a:pPr>
            <a:endParaRPr lang="en-US"/>
          </a:p>
          <a:p>
            <a:pPr lvl="0" indent="-69850">
              <a:buSzPct val="73333"/>
            </a:pPr>
            <a:endParaRPr lang="en-US"/>
          </a:p>
          <a:p>
            <a:pPr indent="-69850">
              <a:buSzPct val="73333"/>
            </a:pPr>
            <a:r>
              <a:rPr lang="fi-FI"/>
              <a:t>FIGURE 1. The general look of the game</a:t>
            </a:r>
            <a:endParaRPr lang="fi-FI" b="1"/>
          </a:p>
          <a:p>
            <a:pPr lvl="0" indent="-69850">
              <a:buSzPct val="73333"/>
            </a:pPr>
            <a:endParaRPr lang="en-US"/>
          </a:p>
          <a:p>
            <a:pPr lvl="0" indent="-69850">
              <a:buSzPct val="73333"/>
            </a:pPr>
            <a:r>
              <a:rPr lang="en-US"/>
              <a:t>The map is balanced around the player using these abilities accordingly but game difficulty is kept fairly easy so that even young kids can play it. The goal for us in the project was to learn C# through writing scripts and overall learn how simpler games are made with Unity. As usual with working in a project, we also gained further experience working in project environments.</a:t>
            </a: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en-US" sz="1500" b="0" i="0" u="none" strike="noStrike" cap="none">
                <a:solidFill>
                  <a:schemeClr val="dk1"/>
                </a:solidFill>
                <a:latin typeface="Arial Narrow"/>
                <a:ea typeface="Arial Narrow"/>
                <a:cs typeface="Arial Narrow"/>
                <a:sym typeface="Arial Narrow"/>
              </a:rPr>
              <a:t>	</a:t>
            </a:r>
            <a:endParaRPr sz="1500" b="0" i="0" u="none" strike="noStrike" cap="none">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a:p>
        </p:txBody>
      </p:sp>
      <p:sp>
        <p:nvSpPr>
          <p:cNvPr id="34" name="Shape 34"/>
          <p:cNvSpPr txBox="1">
            <a:spLocks noGrp="1"/>
          </p:cNvSpPr>
          <p:nvPr>
            <p:ph type="body" idx="2"/>
          </p:nvPr>
        </p:nvSpPr>
        <p:spPr>
          <a:xfrm>
            <a:off x="3445642" y="2735385"/>
            <a:ext cx="2813821" cy="8548989"/>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err="1">
                <a:solidFill>
                  <a:schemeClr val="dk1"/>
                </a:solidFill>
                <a:latin typeface="Arial Narrow"/>
                <a:ea typeface="Arial Narrow"/>
                <a:cs typeface="Arial Narrow"/>
                <a:sym typeface="Arial Narrow"/>
              </a:rPr>
              <a:t>Methods</a:t>
            </a:r>
            <a:endParaRPr lang="fi-FI" sz="1500" b="1"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en-US"/>
              <a:t>The game was developed with Unity3D editor and the scripts were written with C# using Microsoft Visual Studio 2017. Project scheduling and delegating tasks was done using Trello. Project meetings were scheduled weekly and online using Microsoft Teams. Since we lacked the facilities to develop the game in school, we needed to work on our own PCs at home. This made problem solving sometimes more challenging. </a:t>
            </a:r>
            <a:r>
              <a:rPr lang="en-US" err="1"/>
              <a:t>Github</a:t>
            </a:r>
            <a:r>
              <a:rPr lang="en-US"/>
              <a:t> was used for version control.</a:t>
            </a: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sz="1500" b="0" i="0" u="none" strike="noStrike" cap="none">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a:solidFill>
                  <a:schemeClr val="dk1"/>
                </a:solidFill>
                <a:latin typeface="Arial Narrow"/>
                <a:ea typeface="Arial Narrow"/>
                <a:cs typeface="Arial Narrow"/>
                <a:sym typeface="Arial Narrow"/>
              </a:rPr>
              <a:t>FIGURE 2. </a:t>
            </a:r>
            <a:r>
              <a:rPr lang="fi-FI"/>
              <a:t>Unity3D Editor</a:t>
            </a:r>
            <a:endParaRPr lang="fi-FI" sz="1500" b="1" i="0" u="none" strike="noStrike" cap="none">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a:solidFill>
                  <a:schemeClr val="dk1"/>
                </a:solidFill>
                <a:latin typeface="Arial Narrow"/>
                <a:ea typeface="Arial Narrow"/>
                <a:cs typeface="Arial Narrow"/>
                <a:sym typeface="Arial Narrow"/>
              </a:rPr>
              <a:t>Results	</a:t>
            </a:r>
          </a:p>
          <a:p>
            <a:pPr marL="0" marR="0" lvl="0" indent="0" algn="l" rtl="0">
              <a:lnSpc>
                <a:spcPct val="100000"/>
              </a:lnSpc>
              <a:spcBef>
                <a:spcPts val="300"/>
              </a:spcBef>
              <a:spcAft>
                <a:spcPts val="0"/>
              </a:spcAft>
              <a:buClr>
                <a:schemeClr val="dk1"/>
              </a:buClr>
              <a:buSzPct val="25000"/>
              <a:buFont typeface="Arial Narrow"/>
              <a:buNone/>
            </a:pPr>
            <a:r>
              <a:rPr lang="fi-FI"/>
              <a:t>Project goals were achieved for the most part. The game looks good and controlling the character is fluid and responsive. Saving system works well and can be expanded upon easily if game is developed further. Gameplay mechanics and length of map are lacking, since we used most of our time developing the base game rather than expanding the map.</a:t>
            </a:r>
          </a:p>
        </p:txBody>
      </p:sp>
      <p:sp>
        <p:nvSpPr>
          <p:cNvPr id="35" name="Shape 35"/>
          <p:cNvSpPr txBox="1">
            <a:spLocks noGrp="1"/>
          </p:cNvSpPr>
          <p:nvPr>
            <p:ph type="body" idx="3"/>
          </p:nvPr>
        </p:nvSpPr>
        <p:spPr>
          <a:xfrm>
            <a:off x="6259463" y="2735385"/>
            <a:ext cx="3110448" cy="8549090"/>
          </a:xfrm>
          <a:prstGeom prst="rect">
            <a:avLst/>
          </a:prstGeom>
          <a:noFill/>
          <a:ln>
            <a:noFill/>
          </a:ln>
        </p:spPr>
        <p:txBody>
          <a:bodyPr lIns="122175" tIns="61075" rIns="122175" bIns="61075" anchor="t" anchorCtr="0">
            <a:noAutofit/>
          </a:bodyPr>
          <a:lstStyle/>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a:solidFill>
                  <a:schemeClr val="dk1"/>
                </a:solidFill>
                <a:latin typeface="Arial Narrow"/>
                <a:ea typeface="Arial Narrow"/>
                <a:cs typeface="Arial Narrow"/>
                <a:sym typeface="Arial Narrow"/>
              </a:rPr>
              <a:t>Conclusions</a:t>
            </a:r>
          </a:p>
          <a:p>
            <a:pPr lvl="0">
              <a:buSzPct val="25000"/>
            </a:pPr>
            <a:r>
              <a:rPr lang="fi-FI"/>
              <a:t>Project was challenging to get started since most of us had no prior experience with Unity. We learned a lot about how games work under the hood and what is required to develop a playable game. Gaming was an interesting topic and a hobby for most of us, which made learning coding through the project more enjoyable than usual.</a:t>
            </a:r>
            <a:endParaRPr lang="en-US"/>
          </a:p>
          <a:p>
            <a:pPr lvl="0" rtl="0">
              <a:spcBef>
                <a:spcPts val="0"/>
              </a:spcBef>
              <a:buClr>
                <a:schemeClr val="dk1"/>
              </a:buClr>
              <a:buSzPct val="25000"/>
              <a:buFont typeface="Arial Narrow"/>
              <a:buNone/>
            </a:pPr>
            <a:endParaRPr lang="en-US"/>
          </a:p>
          <a:p>
            <a:pPr lvl="0" rtl="0">
              <a:spcBef>
                <a:spcPts val="0"/>
              </a:spcBef>
              <a:buClr>
                <a:schemeClr val="dk1"/>
              </a:buClr>
              <a:buSzPct val="25000"/>
              <a:buFont typeface="Arial Narrow"/>
              <a:buNone/>
            </a:pPr>
            <a:r>
              <a:rPr lang="fi-FI" b="1"/>
              <a:t>References	</a:t>
            </a:r>
          </a:p>
          <a:p>
            <a:pPr lvl="0" rtl="0">
              <a:spcBef>
                <a:spcPts val="0"/>
              </a:spcBef>
              <a:buClr>
                <a:schemeClr val="dk1"/>
              </a:buClr>
              <a:buSzPct val="25000"/>
              <a:buFont typeface="Arial Narrow"/>
              <a:buNone/>
            </a:pPr>
            <a:r>
              <a:rPr lang="fi-FI" b="1"/>
              <a:t>	</a:t>
            </a:r>
          </a:p>
          <a:p>
            <a:pPr lvl="0">
              <a:spcBef>
                <a:spcPts val="0"/>
              </a:spcBef>
              <a:buSzPct val="25000"/>
            </a:pPr>
            <a:r>
              <a:rPr lang="fi-FI" sz="1400"/>
              <a:t>https://www.youtube.com/user/Brackeys</a:t>
            </a:r>
          </a:p>
          <a:p>
            <a:pPr lvl="0">
              <a:spcBef>
                <a:spcPts val="0"/>
              </a:spcBef>
              <a:buSzPct val="25000"/>
            </a:pPr>
            <a:endParaRPr lang="fi-FI" sz="1400"/>
          </a:p>
          <a:p>
            <a:pPr lvl="0">
              <a:spcBef>
                <a:spcPts val="0"/>
              </a:spcBef>
              <a:buSzPct val="25000"/>
            </a:pPr>
            <a:r>
              <a:rPr lang="fi-FI" sz="1400"/>
              <a:t>https://docs.unity3d.com/Manual/index.html</a:t>
            </a:r>
          </a:p>
        </p:txBody>
      </p:sp>
      <p:pic>
        <p:nvPicPr>
          <p:cNvPr id="5" name="Picture 4">
            <a:extLst>
              <a:ext uri="{FF2B5EF4-FFF2-40B4-BE49-F238E27FC236}">
                <a16:creationId xmlns:a16="http://schemas.microsoft.com/office/drawing/2014/main" id="{A8974AA6-E57C-49BD-8DB2-471A3A633035}"/>
              </a:ext>
            </a:extLst>
          </p:cNvPr>
          <p:cNvPicPr>
            <a:picLocks noChangeAspect="1"/>
          </p:cNvPicPr>
          <p:nvPr/>
        </p:nvPicPr>
        <p:blipFill>
          <a:blip r:embed="rId3"/>
          <a:stretch>
            <a:fillRect/>
          </a:stretch>
        </p:blipFill>
        <p:spPr>
          <a:xfrm>
            <a:off x="321683" y="5161116"/>
            <a:ext cx="2999327" cy="1848763"/>
          </a:xfrm>
          <a:prstGeom prst="rect">
            <a:avLst/>
          </a:prstGeom>
        </p:spPr>
      </p:pic>
      <p:pic>
        <p:nvPicPr>
          <p:cNvPr id="9" name="Picture 8">
            <a:extLst>
              <a:ext uri="{FF2B5EF4-FFF2-40B4-BE49-F238E27FC236}">
                <a16:creationId xmlns:a16="http://schemas.microsoft.com/office/drawing/2014/main" id="{3609917B-A26C-4DFA-94BA-395D2DCF8E59}"/>
              </a:ext>
            </a:extLst>
          </p:cNvPr>
          <p:cNvPicPr>
            <a:picLocks noChangeAspect="1"/>
          </p:cNvPicPr>
          <p:nvPr/>
        </p:nvPicPr>
        <p:blipFill>
          <a:blip r:embed="rId4"/>
          <a:stretch>
            <a:fillRect/>
          </a:stretch>
        </p:blipFill>
        <p:spPr>
          <a:xfrm>
            <a:off x="3476111" y="6400800"/>
            <a:ext cx="2783352" cy="1736650"/>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2B6CD87F9A7D134B9E32576F0F588E7F" ma:contentTypeVersion="2" ma:contentTypeDescription="Luo uusi asiakirja." ma:contentTypeScope="" ma:versionID="7828add0d30026e41adb8a0953d229cf">
  <xsd:schema xmlns:xsd="http://www.w3.org/2001/XMLSchema" xmlns:xs="http://www.w3.org/2001/XMLSchema" xmlns:p="http://schemas.microsoft.com/office/2006/metadata/properties" xmlns:ns2="28debcd4-39cb-438e-8b7f-bfdcd8401b5c" targetNamespace="http://schemas.microsoft.com/office/2006/metadata/properties" ma:root="true" ma:fieldsID="ff4916222476d22af543aaa37374157a" ns2:_="">
    <xsd:import namespace="28debcd4-39cb-438e-8b7f-bfdcd8401b5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debcd4-39cb-438e-8b7f-bfdcd8401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F0B926-F21B-46A9-A9C1-DD410D21EB08}">
  <ds:schemaRefs>
    <ds:schemaRef ds:uri="28debcd4-39cb-438e-8b7f-bfdcd8401b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F8A42EB-CBD3-4832-BAA2-F8009CA31339}">
  <ds:schemaRefs>
    <ds:schemaRef ds:uri="http://schemas.microsoft.com/sharepoint/v3/contenttype/forms"/>
  </ds:schemaRefs>
</ds:datastoreItem>
</file>

<file path=customXml/itemProps3.xml><?xml version="1.0" encoding="utf-8"?>
<ds:datastoreItem xmlns:ds="http://schemas.openxmlformats.org/officeDocument/2006/customXml" ds:itemID="{164D2C80-8EBC-4341-BC2D-D6F3FA1CCC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A3 Paper (297x420 mm)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Oamk oranssi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cp:revision>1</cp:revision>
  <dcterms:modified xsi:type="dcterms:W3CDTF">2019-12-16T18:15:32Z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0x0101002B6CD87F9A7D134B9E32576F0F588E7F</vt:lpwstr>
  </property>
</Properties>
</file>