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820891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820891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834a5ef3e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4834a5ef3e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834a5ef3e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4834a5ef3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834a5ef3e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4834a5ef3e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834a5ef3e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4834a5ef3e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482089175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482089175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82089175c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2482089175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82089175c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482089175c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82089175c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482089175c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834a5ef3e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4834a5ef3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834a5ef3e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4834a5ef3e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82089175c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482089175c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834a5ef3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4834a5ef3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89575" y="88950"/>
            <a:ext cx="8520600" cy="107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sz="3900">
                <a:solidFill>
                  <a:srgbClr val="FF9900"/>
                </a:solidFill>
                <a:latin typeface="Times New Roman"/>
                <a:ea typeface="Times New Roman"/>
                <a:cs typeface="Times New Roman"/>
                <a:sym typeface="Times New Roman"/>
              </a:rPr>
              <a:t>Designing Good Validation</a:t>
            </a:r>
            <a:endParaRPr sz="3900">
              <a:solidFill>
                <a:srgbClr val="FF9900"/>
              </a:solidFill>
              <a:latin typeface="Times New Roman"/>
              <a:ea typeface="Times New Roman"/>
              <a:cs typeface="Times New Roman"/>
              <a:sym typeface="Times New Roman"/>
            </a:endParaRPr>
          </a:p>
        </p:txBody>
      </p:sp>
      <p:sp>
        <p:nvSpPr>
          <p:cNvPr id="55" name="Google Shape;55;p13"/>
          <p:cNvSpPr txBox="1"/>
          <p:nvPr>
            <p:ph idx="1" type="subTitle"/>
          </p:nvPr>
        </p:nvSpPr>
        <p:spPr>
          <a:xfrm>
            <a:off x="623400" y="45342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vi" sz="2600">
                <a:solidFill>
                  <a:schemeClr val="accent1"/>
                </a:solidFill>
                <a:latin typeface="Times New Roman"/>
                <a:ea typeface="Times New Roman"/>
                <a:cs typeface="Times New Roman"/>
                <a:sym typeface="Times New Roman"/>
              </a:rPr>
              <a:t>TA Hùng An</a:t>
            </a:r>
            <a:endParaRPr sz="2600">
              <a:solidFill>
                <a:schemeClr val="accent1"/>
              </a:solidFill>
              <a:latin typeface="Times New Roman"/>
              <a:ea typeface="Times New Roman"/>
              <a:cs typeface="Times New Roman"/>
              <a:sym typeface="Times New Roman"/>
            </a:endParaRPr>
          </a:p>
        </p:txBody>
      </p:sp>
      <p:sp>
        <p:nvSpPr>
          <p:cNvPr id="56" name="Google Shape;56;p13"/>
          <p:cNvSpPr/>
          <p:nvPr/>
        </p:nvSpPr>
        <p:spPr>
          <a:xfrm>
            <a:off x="78162" y="1166843"/>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57" name="Google Shape;57;p13"/>
          <p:cNvPicPr preferRelativeResize="0"/>
          <p:nvPr/>
        </p:nvPicPr>
        <p:blipFill>
          <a:blip r:embed="rId3">
            <a:alphaModFix/>
          </a:blip>
          <a:stretch>
            <a:fillRect/>
          </a:stretch>
        </p:blipFill>
        <p:spPr>
          <a:xfrm>
            <a:off x="2151338" y="1459943"/>
            <a:ext cx="4841318" cy="2921906"/>
          </a:xfrm>
          <a:prstGeom prst="rect">
            <a:avLst/>
          </a:prstGeom>
          <a:noFill/>
          <a:ln>
            <a:noFill/>
          </a:ln>
        </p:spPr>
      </p:pic>
      <p:pic>
        <p:nvPicPr>
          <p:cNvPr id="58" name="Google Shape;58;p13"/>
          <p:cNvPicPr preferRelativeResize="0"/>
          <p:nvPr/>
        </p:nvPicPr>
        <p:blipFill rotWithShape="1">
          <a:blip r:embed="rId4">
            <a:alphaModFix/>
          </a:blip>
          <a:srcRect b="0" l="0" r="0" t="0"/>
          <a:stretch/>
        </p:blipFill>
        <p:spPr>
          <a:xfrm>
            <a:off x="117700" y="-19025"/>
            <a:ext cx="1445776" cy="90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Trying different splitting strategies </a:t>
            </a:r>
            <a:endParaRPr b="1">
              <a:solidFill>
                <a:srgbClr val="EF8600"/>
              </a:solidFill>
              <a:latin typeface="Times New Roman"/>
              <a:ea typeface="Times New Roman"/>
              <a:cs typeface="Times New Roman"/>
              <a:sym typeface="Times New Roman"/>
            </a:endParaRPr>
          </a:p>
        </p:txBody>
      </p:sp>
      <p:sp>
        <p:nvSpPr>
          <p:cNvPr id="138" name="Google Shape;138;p22"/>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 name="Google Shape;139;p22"/>
          <p:cNvSpPr txBox="1"/>
          <p:nvPr/>
        </p:nvSpPr>
        <p:spPr>
          <a:xfrm>
            <a:off x="88450" y="1004250"/>
            <a:ext cx="8968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2- Probabilistic evaluation methods </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140" name="Google Shape;140;p22"/>
          <p:cNvSpPr txBox="1"/>
          <p:nvPr/>
        </p:nvSpPr>
        <p:spPr>
          <a:xfrm>
            <a:off x="307600" y="1460550"/>
            <a:ext cx="874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rgbClr val="0070C0"/>
                </a:solidFill>
              </a:rPr>
              <a:t>K-FOLD CROSS-VALIDATION</a:t>
            </a:r>
            <a:endParaRPr>
              <a:solidFill>
                <a:srgbClr val="0070C0"/>
              </a:solidFill>
            </a:endParaRPr>
          </a:p>
          <a:p>
            <a:pPr indent="0" lvl="0" marL="0" rtl="0" algn="l">
              <a:spcBef>
                <a:spcPts val="0"/>
              </a:spcBef>
              <a:spcAft>
                <a:spcPts val="0"/>
              </a:spcAft>
              <a:buNone/>
            </a:pPr>
            <a:r>
              <a:t/>
            </a:r>
            <a:endParaRPr>
              <a:solidFill>
                <a:srgbClr val="0070C0"/>
              </a:solidFill>
            </a:endParaRPr>
          </a:p>
        </p:txBody>
      </p:sp>
      <p:pic>
        <p:nvPicPr>
          <p:cNvPr id="141" name="Google Shape;141;p22"/>
          <p:cNvPicPr preferRelativeResize="0"/>
          <p:nvPr/>
        </p:nvPicPr>
        <p:blipFill>
          <a:blip r:embed="rId3">
            <a:alphaModFix/>
          </a:blip>
          <a:stretch>
            <a:fillRect/>
          </a:stretch>
        </p:blipFill>
        <p:spPr>
          <a:xfrm>
            <a:off x="4117538" y="1475225"/>
            <a:ext cx="4939720" cy="2541450"/>
          </a:xfrm>
          <a:prstGeom prst="rect">
            <a:avLst/>
          </a:prstGeom>
          <a:noFill/>
          <a:ln>
            <a:noFill/>
          </a:ln>
        </p:spPr>
      </p:pic>
      <p:sp>
        <p:nvSpPr>
          <p:cNvPr id="142" name="Google Shape;142;p22"/>
          <p:cNvSpPr txBox="1"/>
          <p:nvPr/>
        </p:nvSpPr>
        <p:spPr>
          <a:xfrm>
            <a:off x="389075" y="1899350"/>
            <a:ext cx="3554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rgbClr val="0070C0"/>
                </a:solidFill>
              </a:rPr>
              <a:t>K càng nhỏ (tối thiểu 2) số phần chia sẽ càng nhỏ và model sẽ hoạt động kém hơn với K lớn.</a:t>
            </a:r>
            <a:endParaRPr>
              <a:solidFill>
                <a:srgbClr val="0070C0"/>
              </a:solidFill>
            </a:endParaRPr>
          </a:p>
          <a:p>
            <a:pPr indent="0" lvl="0" marL="0" rtl="0" algn="l">
              <a:spcBef>
                <a:spcPts val="0"/>
              </a:spcBef>
              <a:spcAft>
                <a:spcPts val="0"/>
              </a:spcAft>
              <a:buNone/>
            </a:pPr>
            <a:r>
              <a:t/>
            </a:r>
            <a:endParaRPr>
              <a:solidFill>
                <a:srgbClr val="0070C0"/>
              </a:solidFill>
            </a:endParaRPr>
          </a:p>
          <a:p>
            <a:pPr indent="0" lvl="0" marL="0" rtl="0" algn="l">
              <a:spcBef>
                <a:spcPts val="0"/>
              </a:spcBef>
              <a:spcAft>
                <a:spcPts val="0"/>
              </a:spcAft>
              <a:buNone/>
            </a:pPr>
            <a:r>
              <a:rPr lang="vi">
                <a:solidFill>
                  <a:srgbClr val="0070C0"/>
                </a:solidFill>
              </a:rPr>
              <a:t>K càng cao, sẽ dễ bị mất đi những thuộc tính quan trọng của dữ liệu và làm giảm khả năng dự đoán trên unseen data</a:t>
            </a:r>
            <a:endParaRPr>
              <a:solidFill>
                <a:srgbClr val="0070C0"/>
              </a:solidFill>
            </a:endParaRPr>
          </a:p>
        </p:txBody>
      </p:sp>
      <p:sp>
        <p:nvSpPr>
          <p:cNvPr id="143" name="Google Shape;143;p22"/>
          <p:cNvSpPr txBox="1"/>
          <p:nvPr/>
        </p:nvSpPr>
        <p:spPr>
          <a:xfrm>
            <a:off x="4572000" y="4067950"/>
            <a:ext cx="4328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a:solidFill>
                  <a:srgbClr val="0070C0"/>
                </a:solidFill>
              </a:rPr>
              <a:t>Chia Training data thành train-test và thực hiện K-FOLD trên tập train</a:t>
            </a:r>
            <a:endParaRPr>
              <a:solidFill>
                <a:srgbClr val="0070C0"/>
              </a:solidFill>
            </a:endParaRPr>
          </a:p>
        </p:txBody>
      </p:sp>
      <p:pic>
        <p:nvPicPr>
          <p:cNvPr id="144" name="Google Shape;144;p22"/>
          <p:cNvPicPr preferRelativeResize="0"/>
          <p:nvPr/>
        </p:nvPicPr>
        <p:blipFill rotWithShape="1">
          <a:blip r:embed="rId4">
            <a:alphaModFix/>
          </a:blip>
          <a:srcRect b="0" l="0" r="0" t="0"/>
          <a:stretch/>
        </p:blipFill>
        <p:spPr>
          <a:xfrm>
            <a:off x="117700" y="-19025"/>
            <a:ext cx="1445776" cy="90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Trying different splitting strategies </a:t>
            </a:r>
            <a:endParaRPr b="1">
              <a:solidFill>
                <a:srgbClr val="EF8600"/>
              </a:solidFill>
              <a:latin typeface="Times New Roman"/>
              <a:ea typeface="Times New Roman"/>
              <a:cs typeface="Times New Roman"/>
              <a:sym typeface="Times New Roman"/>
            </a:endParaRPr>
          </a:p>
        </p:txBody>
      </p:sp>
      <p:sp>
        <p:nvSpPr>
          <p:cNvPr id="150" name="Google Shape;150;p23"/>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1" name="Google Shape;151;p23"/>
          <p:cNvSpPr txBox="1"/>
          <p:nvPr/>
        </p:nvSpPr>
        <p:spPr>
          <a:xfrm>
            <a:off x="88450" y="1004250"/>
            <a:ext cx="8968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2</a:t>
            </a:r>
            <a:r>
              <a:rPr lang="vi" sz="1800">
                <a:solidFill>
                  <a:srgbClr val="0070C0"/>
                </a:solidFill>
              </a:rPr>
              <a:t>- </a:t>
            </a:r>
            <a:r>
              <a:rPr lang="vi" sz="1800">
                <a:solidFill>
                  <a:srgbClr val="0070C0"/>
                </a:solidFill>
              </a:rPr>
              <a:t>Probabilistic evaluation methods </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sp>
        <p:nvSpPr>
          <p:cNvPr id="152" name="Google Shape;152;p23"/>
          <p:cNvSpPr txBox="1"/>
          <p:nvPr/>
        </p:nvSpPr>
        <p:spPr>
          <a:xfrm>
            <a:off x="307600" y="1460550"/>
            <a:ext cx="874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solidFill>
                  <a:srgbClr val="0070C0"/>
                </a:solidFill>
              </a:rPr>
              <a:t>LEAVE-ONE-OUT sử dụng cơ chế training model n lần với n là kích thước của data set. Mỗi lần chỉ có 1 mẫu làm test data trong khi phần còn lại dùng để training model. Kết quả cuối cùng sẽ được tính </a:t>
            </a:r>
            <a:r>
              <a:rPr b="1" lang="vi">
                <a:solidFill>
                  <a:srgbClr val="0070C0"/>
                </a:solidFill>
              </a:rPr>
              <a:t>trung bình cộng</a:t>
            </a:r>
            <a:r>
              <a:rPr lang="vi">
                <a:solidFill>
                  <a:srgbClr val="0070C0"/>
                </a:solidFill>
              </a:rPr>
              <a:t> của các score.</a:t>
            </a:r>
            <a:endParaRPr>
              <a:solidFill>
                <a:srgbClr val="0070C0"/>
              </a:solidFill>
            </a:endParaRPr>
          </a:p>
          <a:p>
            <a:pPr indent="0" lvl="0" marL="0" rtl="0" algn="l">
              <a:spcBef>
                <a:spcPts val="0"/>
              </a:spcBef>
              <a:spcAft>
                <a:spcPts val="0"/>
              </a:spcAft>
              <a:buNone/>
            </a:pPr>
            <a:r>
              <a:t/>
            </a:r>
            <a:endParaRPr>
              <a:solidFill>
                <a:srgbClr val="0070C0"/>
              </a:solidFill>
            </a:endParaRPr>
          </a:p>
        </p:txBody>
      </p:sp>
      <p:pic>
        <p:nvPicPr>
          <p:cNvPr id="153" name="Google Shape;153;p23"/>
          <p:cNvPicPr preferRelativeResize="0"/>
          <p:nvPr/>
        </p:nvPicPr>
        <p:blipFill rotWithShape="1">
          <a:blip r:embed="rId3">
            <a:alphaModFix/>
          </a:blip>
          <a:srcRect b="0" l="22124" r="0" t="0"/>
          <a:stretch/>
        </p:blipFill>
        <p:spPr>
          <a:xfrm>
            <a:off x="2955287" y="2042225"/>
            <a:ext cx="3235124" cy="2979026"/>
          </a:xfrm>
          <a:prstGeom prst="rect">
            <a:avLst/>
          </a:prstGeom>
          <a:noFill/>
          <a:ln>
            <a:noFill/>
          </a:ln>
        </p:spPr>
      </p:pic>
      <p:pic>
        <p:nvPicPr>
          <p:cNvPr id="154" name="Google Shape;154;p23"/>
          <p:cNvPicPr preferRelativeResize="0"/>
          <p:nvPr/>
        </p:nvPicPr>
        <p:blipFill rotWithShape="1">
          <a:blip r:embed="rId4">
            <a:alphaModFix/>
          </a:blip>
          <a:srcRect b="0" l="0" r="0" t="0"/>
          <a:stretch/>
        </p:blipFill>
        <p:spPr>
          <a:xfrm>
            <a:off x="200525" y="-6650"/>
            <a:ext cx="1445776" cy="90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3</a:t>
            </a:r>
            <a:r>
              <a:rPr b="1" lang="vi">
                <a:solidFill>
                  <a:srgbClr val="EF8600"/>
                </a:solidFill>
                <a:latin typeface="Times New Roman"/>
                <a:ea typeface="Times New Roman"/>
                <a:cs typeface="Times New Roman"/>
                <a:sym typeface="Times New Roman"/>
              </a:rPr>
              <a:t> - </a:t>
            </a:r>
            <a:r>
              <a:rPr b="1" lang="vi">
                <a:solidFill>
                  <a:srgbClr val="EF8600"/>
                </a:solidFill>
                <a:latin typeface="Times New Roman"/>
                <a:ea typeface="Times New Roman"/>
                <a:cs typeface="Times New Roman"/>
                <a:sym typeface="Times New Roman"/>
              </a:rPr>
              <a:t>Tuning model validation system</a:t>
            </a:r>
            <a:endParaRPr b="1">
              <a:solidFill>
                <a:srgbClr val="EF8600"/>
              </a:solidFill>
              <a:latin typeface="Times New Roman"/>
              <a:ea typeface="Times New Roman"/>
              <a:cs typeface="Times New Roman"/>
              <a:sym typeface="Times New Roman"/>
            </a:endParaRPr>
          </a:p>
        </p:txBody>
      </p:sp>
      <p:sp>
        <p:nvSpPr>
          <p:cNvPr id="160" name="Google Shape;160;p24"/>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1" name="Google Shape;161;p24"/>
          <p:cNvSpPr txBox="1"/>
          <p:nvPr/>
        </p:nvSpPr>
        <p:spPr>
          <a:xfrm>
            <a:off x="88450" y="1004250"/>
            <a:ext cx="89688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Quá trình chia train-test-val được coi là một quá trình trial-and-error vì vậy cần phải kiểm tra tính nhất quán để việc chia đạt được hiệu quả:</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Kiểm tra tính nhất quán của local test - các lần cross-validation không quá khác biệt với nhau.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Kiểm tra validation error (hoặc accuracy) trên local-test có phù hợp với validation error (hoặc accuracy) trên leaderboard hay không.</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lang="vi" sz="1800">
                <a:solidFill>
                  <a:srgbClr val="0070C0"/>
                </a:solidFill>
              </a:rPr>
              <a:t>Hai vấn đề ảnh hưởng chính khi việc kiểm tra thất bại:</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Chưa đủ data để sử dụng</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Dữ liệu quá đa dạng và sự khác biệt phân phối giữa các phần là quá chênh lệch =&gt; thay đổi cơ chế chia fold</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pic>
        <p:nvPicPr>
          <p:cNvPr id="162" name="Google Shape;162;p24"/>
          <p:cNvPicPr preferRelativeResize="0"/>
          <p:nvPr/>
        </p:nvPicPr>
        <p:blipFill rotWithShape="1">
          <a:blip r:embed="rId3">
            <a:alphaModFix/>
          </a:blip>
          <a:srcRect b="0" l="0" r="0" t="0"/>
          <a:stretch/>
        </p:blipFill>
        <p:spPr>
          <a:xfrm>
            <a:off x="117700" y="-19025"/>
            <a:ext cx="1445776" cy="90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3 - Tuning model validation system</a:t>
            </a:r>
            <a:endParaRPr b="1">
              <a:solidFill>
                <a:srgbClr val="EF8600"/>
              </a:solidFill>
              <a:latin typeface="Times New Roman"/>
              <a:ea typeface="Times New Roman"/>
              <a:cs typeface="Times New Roman"/>
              <a:sym typeface="Times New Roman"/>
            </a:endParaRPr>
          </a:p>
        </p:txBody>
      </p:sp>
      <p:sp>
        <p:nvSpPr>
          <p:cNvPr id="168" name="Google Shape;168;p25"/>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9" name="Google Shape;169;p25"/>
          <p:cNvSpPr txBox="1"/>
          <p:nvPr/>
        </p:nvSpPr>
        <p:spPr>
          <a:xfrm>
            <a:off x="88450" y="1004250"/>
            <a:ext cx="89688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Hai cách khắc phục chính khi việc kiểm tra thất bại:</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Sử dụng K lớn - có thể làm giảm khả năng dự đoán của model trên unseen data. Tuy nhiên việc sử dụng các phần lớn hơn sẽ giúp model ổn định quá trình đánh giá hơn =&gt; đánh đổi hiệu suất học của model với K.</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Tính trung bình kết quả của k-fold validation.</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pic>
        <p:nvPicPr>
          <p:cNvPr id="170" name="Google Shape;170;p25"/>
          <p:cNvPicPr preferRelativeResize="0"/>
          <p:nvPr/>
        </p:nvPicPr>
        <p:blipFill rotWithShape="1">
          <a:blip r:embed="rId3">
            <a:alphaModFix/>
          </a:blip>
          <a:srcRect b="0" l="0" r="0" t="0"/>
          <a:stretch/>
        </p:blipFill>
        <p:spPr>
          <a:xfrm>
            <a:off x="117700" y="-19025"/>
            <a:ext cx="1445776" cy="90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14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vi" sz="2820">
                <a:solidFill>
                  <a:srgbClr val="FF9900"/>
                </a:solidFill>
                <a:latin typeface="Times New Roman"/>
                <a:ea typeface="Times New Roman"/>
                <a:cs typeface="Times New Roman"/>
                <a:sym typeface="Times New Roman"/>
              </a:rPr>
              <a:t>Nội dung</a:t>
            </a:r>
            <a:endParaRPr sz="2820">
              <a:solidFill>
                <a:srgbClr val="FF9900"/>
              </a:solidFill>
              <a:latin typeface="Times New Roman"/>
              <a:ea typeface="Times New Roman"/>
              <a:cs typeface="Times New Roman"/>
              <a:sym typeface="Times New Roman"/>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Snooping on the leaderboard </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Bias and Variance</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Tunning model Validation system </a:t>
            </a:r>
            <a:endParaRPr>
              <a:solidFill>
                <a:srgbClr val="0070C0"/>
              </a:solidFill>
              <a:latin typeface="Times New Roman"/>
              <a:ea typeface="Times New Roman"/>
              <a:cs typeface="Times New Roman"/>
              <a:sym typeface="Times New Roman"/>
            </a:endParaRPr>
          </a:p>
          <a:p>
            <a:pPr indent="-342900" lvl="0" marL="457200" rtl="0" algn="l">
              <a:spcBef>
                <a:spcPts val="0"/>
              </a:spcBef>
              <a:spcAft>
                <a:spcPts val="0"/>
              </a:spcAft>
              <a:buClr>
                <a:srgbClr val="0070C0"/>
              </a:buClr>
              <a:buSzPts val="1800"/>
              <a:buFont typeface="Times New Roman"/>
              <a:buAutoNum type="arabicPeriod"/>
            </a:pPr>
            <a:r>
              <a:rPr lang="vi">
                <a:solidFill>
                  <a:srgbClr val="0070C0"/>
                </a:solidFill>
                <a:latin typeface="Times New Roman"/>
                <a:ea typeface="Times New Roman"/>
                <a:cs typeface="Times New Roman"/>
                <a:sym typeface="Times New Roman"/>
              </a:rPr>
              <a:t>Pytorch code  examples </a:t>
            </a:r>
            <a:endParaRPr>
              <a:solidFill>
                <a:srgbClr val="0070C0"/>
              </a:solidFill>
              <a:latin typeface="Times New Roman"/>
              <a:ea typeface="Times New Roman"/>
              <a:cs typeface="Times New Roman"/>
              <a:sym typeface="Times New Roman"/>
            </a:endParaRPr>
          </a:p>
        </p:txBody>
      </p:sp>
      <p:sp>
        <p:nvSpPr>
          <p:cNvPr id="65" name="Google Shape;65;p14"/>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66" name="Google Shape;66;p14"/>
          <p:cNvPicPr preferRelativeResize="0"/>
          <p:nvPr/>
        </p:nvPicPr>
        <p:blipFill rotWithShape="1">
          <a:blip r:embed="rId3">
            <a:alphaModFix/>
          </a:blip>
          <a:srcRect b="0" l="0" r="0" t="0"/>
          <a:stretch/>
        </p:blipFill>
        <p:spPr>
          <a:xfrm>
            <a:off x="117700" y="-19025"/>
            <a:ext cx="1445776" cy="90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a:t>
            </a:r>
            <a:r>
              <a:rPr b="1" lang="vi">
                <a:solidFill>
                  <a:srgbClr val="EF8600"/>
                </a:solidFill>
                <a:latin typeface="Times New Roman"/>
                <a:ea typeface="Times New Roman"/>
                <a:cs typeface="Times New Roman"/>
                <a:sym typeface="Times New Roman"/>
              </a:rPr>
              <a:t>Snooping on the Leaderboard</a:t>
            </a:r>
            <a:r>
              <a:rPr b="1" lang="vi">
                <a:solidFill>
                  <a:srgbClr val="EF8600"/>
                </a:solidFill>
                <a:latin typeface="Times New Roman"/>
                <a:ea typeface="Times New Roman"/>
                <a:cs typeface="Times New Roman"/>
                <a:sym typeface="Times New Roman"/>
              </a:rPr>
              <a:t> </a:t>
            </a:r>
            <a:endParaRPr b="1">
              <a:solidFill>
                <a:srgbClr val="EF8600"/>
              </a:solidFill>
              <a:latin typeface="Times New Roman"/>
              <a:ea typeface="Times New Roman"/>
              <a:cs typeface="Times New Roman"/>
              <a:sym typeface="Times New Roman"/>
            </a:endParaRPr>
          </a:p>
        </p:txBody>
      </p:sp>
      <p:sp>
        <p:nvSpPr>
          <p:cNvPr id="72" name="Google Shape;72;p15"/>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 name="Google Shape;73;p15"/>
          <p:cNvSpPr txBox="1"/>
          <p:nvPr/>
        </p:nvSpPr>
        <p:spPr>
          <a:xfrm>
            <a:off x="175175" y="1004250"/>
            <a:ext cx="8736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Phần lớn các cuộc thi đều chia </a:t>
            </a:r>
            <a:r>
              <a:rPr b="1" lang="vi" sz="1800">
                <a:solidFill>
                  <a:srgbClr val="0070C0"/>
                </a:solidFill>
              </a:rPr>
              <a:t>Test Set</a:t>
            </a:r>
            <a:r>
              <a:rPr lang="vi" sz="1800"/>
              <a:t> </a:t>
            </a:r>
            <a:r>
              <a:rPr lang="vi" sz="1800">
                <a:solidFill>
                  <a:srgbClr val="0070C0"/>
                </a:solidFill>
              </a:rPr>
              <a:t>2 phần:</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Public Part</a:t>
            </a:r>
            <a:r>
              <a:rPr lang="vi" sz="1800">
                <a:solidFill>
                  <a:srgbClr val="0070C0"/>
                </a:solidFill>
              </a:rPr>
              <a:t>: được hiển thị trên leaderboard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Private Part</a:t>
            </a:r>
            <a:r>
              <a:rPr lang="vi" sz="1800">
                <a:solidFill>
                  <a:srgbClr val="0070C0"/>
                </a:solidFill>
              </a:rPr>
              <a:t>: được sử dụng để tính cho kết quả cuối cùng</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rPr b="1" lang="vi" sz="1800">
                <a:solidFill>
                  <a:srgbClr val="0070C0"/>
                </a:solidFill>
              </a:rPr>
              <a:t>Chú ý:</a:t>
            </a:r>
            <a:r>
              <a:rPr lang="vi" sz="1800">
                <a:solidFill>
                  <a:srgbClr val="0070C0"/>
                </a:solidFill>
              </a:rPr>
              <a:t>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Các phần test set này thông thường sẽ được </a:t>
            </a:r>
            <a:r>
              <a:rPr b="1" lang="vi" sz="1800">
                <a:solidFill>
                  <a:srgbClr val="0070C0"/>
                </a:solidFill>
              </a:rPr>
              <a:t>chia ngẫu nhiên</a:t>
            </a:r>
            <a:r>
              <a:rPr lang="vi" sz="1800">
                <a:solidFill>
                  <a:srgbClr val="0070C0"/>
                </a:solidFill>
              </a:rPr>
              <a:t> và khi </a:t>
            </a:r>
            <a:r>
              <a:rPr b="1" lang="vi" sz="1800">
                <a:solidFill>
                  <a:srgbClr val="0070C0"/>
                </a:solidFill>
              </a:rPr>
              <a:t>toàn bộ</a:t>
            </a:r>
            <a:r>
              <a:rPr lang="vi" sz="1800">
                <a:solidFill>
                  <a:srgbClr val="0070C0"/>
                </a:solidFill>
              </a:rPr>
              <a:t> </a:t>
            </a:r>
            <a:r>
              <a:rPr b="1" lang="vi" sz="1800">
                <a:solidFill>
                  <a:srgbClr val="0070C0"/>
                </a:solidFill>
              </a:rPr>
              <a:t>Test Set </a:t>
            </a:r>
            <a:r>
              <a:rPr lang="vi" sz="1800">
                <a:solidFill>
                  <a:srgbClr val="0070C0"/>
                </a:solidFill>
              </a:rPr>
              <a:t>được </a:t>
            </a:r>
            <a:r>
              <a:rPr b="1" lang="vi" sz="1800">
                <a:solidFill>
                  <a:srgbClr val="0070C0"/>
                </a:solidFill>
              </a:rPr>
              <a:t>công bố</a:t>
            </a:r>
            <a:r>
              <a:rPr lang="vi" sz="1800">
                <a:solidFill>
                  <a:srgbClr val="0070C0"/>
                </a:solidFill>
              </a:rPr>
              <a:t> sẽ hoàn toàn </a:t>
            </a:r>
            <a:r>
              <a:rPr b="1" lang="vi" sz="1800">
                <a:solidFill>
                  <a:srgbClr val="0070C0"/>
                </a:solidFill>
              </a:rPr>
              <a:t>chứa Public Part </a:t>
            </a:r>
            <a:r>
              <a:rPr lang="vi" sz="1800">
                <a:solidFill>
                  <a:srgbClr val="0070C0"/>
                </a:solidFill>
              </a:rPr>
              <a:t>và </a:t>
            </a:r>
            <a:r>
              <a:rPr b="1" lang="vi" sz="1800">
                <a:solidFill>
                  <a:srgbClr val="0070C0"/>
                </a:solidFill>
              </a:rPr>
              <a:t>Private Part.</a:t>
            </a:r>
            <a:endParaRPr b="1"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Không </a:t>
            </a:r>
            <a:r>
              <a:rPr lang="vi" sz="1800">
                <a:solidFill>
                  <a:srgbClr val="0070C0"/>
                </a:solidFill>
              </a:rPr>
              <a:t>chứa dữ liệu nằm ngoài Public Part và Private Part.</a:t>
            </a:r>
            <a:endParaRPr sz="1800">
              <a:solidFill>
                <a:srgbClr val="0070C0"/>
              </a:solidFill>
            </a:endParaRPr>
          </a:p>
        </p:txBody>
      </p:sp>
      <p:sp>
        <p:nvSpPr>
          <p:cNvPr id="74" name="Google Shape;74;p15"/>
          <p:cNvSpPr/>
          <p:nvPr/>
        </p:nvSpPr>
        <p:spPr>
          <a:xfrm>
            <a:off x="740750" y="3678200"/>
            <a:ext cx="1525800" cy="9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Test set</a:t>
            </a:r>
            <a:endParaRPr sz="1800">
              <a:solidFill>
                <a:srgbClr val="0070C0"/>
              </a:solidFill>
            </a:endParaRPr>
          </a:p>
        </p:txBody>
      </p:sp>
      <p:sp>
        <p:nvSpPr>
          <p:cNvPr id="75" name="Google Shape;75;p15"/>
          <p:cNvSpPr/>
          <p:nvPr/>
        </p:nvSpPr>
        <p:spPr>
          <a:xfrm>
            <a:off x="3637175" y="3678200"/>
            <a:ext cx="1525800" cy="9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Hiển thị </a:t>
            </a:r>
            <a:endParaRPr sz="1800">
              <a:solidFill>
                <a:srgbClr val="0070C0"/>
              </a:solidFill>
            </a:endParaRPr>
          </a:p>
          <a:p>
            <a:pPr indent="0" lvl="0" marL="0" rtl="0" algn="ctr">
              <a:spcBef>
                <a:spcPts val="0"/>
              </a:spcBef>
              <a:spcAft>
                <a:spcPts val="0"/>
              </a:spcAft>
              <a:buNone/>
            </a:pPr>
            <a:r>
              <a:rPr lang="vi" sz="1800">
                <a:solidFill>
                  <a:srgbClr val="0070C0"/>
                </a:solidFill>
              </a:rPr>
              <a:t>50% kết quả</a:t>
            </a:r>
            <a:endParaRPr sz="1800">
              <a:solidFill>
                <a:srgbClr val="0070C0"/>
              </a:solidFill>
            </a:endParaRPr>
          </a:p>
        </p:txBody>
      </p:sp>
      <p:cxnSp>
        <p:nvCxnSpPr>
          <p:cNvPr id="76" name="Google Shape;76;p15"/>
          <p:cNvCxnSpPr>
            <a:stCxn id="74" idx="3"/>
            <a:endCxn id="75" idx="1"/>
          </p:cNvCxnSpPr>
          <p:nvPr/>
        </p:nvCxnSpPr>
        <p:spPr>
          <a:xfrm>
            <a:off x="2266550" y="4164200"/>
            <a:ext cx="1370700" cy="0"/>
          </a:xfrm>
          <a:prstGeom prst="straightConnector1">
            <a:avLst/>
          </a:prstGeom>
          <a:noFill/>
          <a:ln cap="flat" cmpd="sng" w="9525">
            <a:solidFill>
              <a:schemeClr val="dk2"/>
            </a:solidFill>
            <a:prstDash val="solid"/>
            <a:round/>
            <a:headEnd len="med" w="med" type="none"/>
            <a:tailEnd len="med" w="med" type="triangle"/>
          </a:ln>
        </p:spPr>
      </p:cxnSp>
      <p:sp>
        <p:nvSpPr>
          <p:cNvPr id="77" name="Google Shape;77;p15"/>
          <p:cNvSpPr txBox="1"/>
          <p:nvPr/>
        </p:nvSpPr>
        <p:spPr>
          <a:xfrm>
            <a:off x="2352725" y="3757950"/>
            <a:ext cx="117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solidFill>
                  <a:srgbClr val="0070C0"/>
                </a:solidFill>
              </a:rPr>
              <a:t>Public Part</a:t>
            </a:r>
            <a:endParaRPr sz="1600">
              <a:solidFill>
                <a:srgbClr val="0070C0"/>
              </a:solidFill>
            </a:endParaRPr>
          </a:p>
        </p:txBody>
      </p:sp>
      <p:sp>
        <p:nvSpPr>
          <p:cNvPr id="78" name="Google Shape;78;p15"/>
          <p:cNvSpPr/>
          <p:nvPr/>
        </p:nvSpPr>
        <p:spPr>
          <a:xfrm>
            <a:off x="6533600" y="3678200"/>
            <a:ext cx="1595400" cy="9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solidFill>
                  <a:srgbClr val="0070C0"/>
                </a:solidFill>
              </a:rPr>
              <a:t>Hiển thị </a:t>
            </a:r>
            <a:endParaRPr sz="1800">
              <a:solidFill>
                <a:srgbClr val="0070C0"/>
              </a:solidFill>
            </a:endParaRPr>
          </a:p>
          <a:p>
            <a:pPr indent="0" lvl="0" marL="0" rtl="0" algn="ctr">
              <a:spcBef>
                <a:spcPts val="0"/>
              </a:spcBef>
              <a:spcAft>
                <a:spcPts val="0"/>
              </a:spcAft>
              <a:buNone/>
            </a:pPr>
            <a:r>
              <a:rPr lang="vi" sz="1800">
                <a:solidFill>
                  <a:srgbClr val="0070C0"/>
                </a:solidFill>
              </a:rPr>
              <a:t>100</a:t>
            </a:r>
            <a:r>
              <a:rPr lang="vi" sz="1800">
                <a:solidFill>
                  <a:srgbClr val="0070C0"/>
                </a:solidFill>
              </a:rPr>
              <a:t>% kết quả</a:t>
            </a:r>
            <a:endParaRPr sz="1800">
              <a:solidFill>
                <a:srgbClr val="0070C0"/>
              </a:solidFill>
            </a:endParaRPr>
          </a:p>
        </p:txBody>
      </p:sp>
      <p:cxnSp>
        <p:nvCxnSpPr>
          <p:cNvPr id="79" name="Google Shape;79;p15"/>
          <p:cNvCxnSpPr/>
          <p:nvPr/>
        </p:nvCxnSpPr>
        <p:spPr>
          <a:xfrm>
            <a:off x="5162975" y="4164200"/>
            <a:ext cx="1370700" cy="0"/>
          </a:xfrm>
          <a:prstGeom prst="straightConnector1">
            <a:avLst/>
          </a:prstGeom>
          <a:noFill/>
          <a:ln cap="flat" cmpd="sng" w="9525">
            <a:solidFill>
              <a:schemeClr val="dk2"/>
            </a:solidFill>
            <a:prstDash val="solid"/>
            <a:round/>
            <a:headEnd len="med" w="med" type="none"/>
            <a:tailEnd len="med" w="med" type="triangle"/>
          </a:ln>
        </p:spPr>
      </p:cxnSp>
      <p:sp>
        <p:nvSpPr>
          <p:cNvPr id="80" name="Google Shape;80;p15"/>
          <p:cNvSpPr txBox="1"/>
          <p:nvPr/>
        </p:nvSpPr>
        <p:spPr>
          <a:xfrm>
            <a:off x="5276226" y="3757950"/>
            <a:ext cx="127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solidFill>
                  <a:srgbClr val="0070C0"/>
                </a:solidFill>
              </a:rPr>
              <a:t>P</a:t>
            </a:r>
            <a:r>
              <a:rPr lang="vi" sz="1600">
                <a:solidFill>
                  <a:srgbClr val="0070C0"/>
                </a:solidFill>
              </a:rPr>
              <a:t>rivate</a:t>
            </a:r>
            <a:r>
              <a:rPr lang="vi" sz="1600">
                <a:solidFill>
                  <a:srgbClr val="0070C0"/>
                </a:solidFill>
              </a:rPr>
              <a:t> Part</a:t>
            </a:r>
            <a:endParaRPr sz="1600">
              <a:solidFill>
                <a:srgbClr val="0070C0"/>
              </a:solidFill>
            </a:endParaRPr>
          </a:p>
        </p:txBody>
      </p:sp>
      <p:pic>
        <p:nvPicPr>
          <p:cNvPr id="81" name="Google Shape;81;p15"/>
          <p:cNvPicPr preferRelativeResize="0"/>
          <p:nvPr/>
        </p:nvPicPr>
        <p:blipFill rotWithShape="1">
          <a:blip r:embed="rId3">
            <a:alphaModFix/>
          </a:blip>
          <a:srcRect b="0" l="0" r="0" t="0"/>
          <a:stretch/>
        </p:blipFill>
        <p:spPr>
          <a:xfrm>
            <a:off x="117700" y="-19025"/>
            <a:ext cx="1445776" cy="90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Snooping on the Leaderboard </a:t>
            </a:r>
            <a:endParaRPr b="1">
              <a:solidFill>
                <a:srgbClr val="EF8600"/>
              </a:solidFill>
              <a:latin typeface="Times New Roman"/>
              <a:ea typeface="Times New Roman"/>
              <a:cs typeface="Times New Roman"/>
              <a:sym typeface="Times New Roman"/>
            </a:endParaRPr>
          </a:p>
        </p:txBody>
      </p:sp>
      <p:sp>
        <p:nvSpPr>
          <p:cNvPr id="87" name="Google Shape;87;p16"/>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 name="Google Shape;88;p16"/>
          <p:cNvSpPr txBox="1"/>
          <p:nvPr/>
        </p:nvSpPr>
        <p:spPr>
          <a:xfrm>
            <a:off x="88450" y="1004250"/>
            <a:ext cx="8968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1- Một số điều cần lưu ý khi đọc Leaderboard:</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Training data và testing data cần có cùng sự phân phối (distribution). </a:t>
            </a:r>
            <a:r>
              <a:rPr b="1" lang="vi" sz="1800">
                <a:solidFill>
                  <a:srgbClr val="0070C0"/>
                </a:solidFill>
              </a:rPr>
              <a:t>Tuy nhiên</a:t>
            </a:r>
            <a:r>
              <a:rPr lang="vi" sz="1800">
                <a:solidFill>
                  <a:srgbClr val="0070C0"/>
                </a:solidFill>
              </a:rPr>
              <a:t>, trong tập </a:t>
            </a:r>
            <a:r>
              <a:rPr b="1" lang="vi" sz="1800">
                <a:solidFill>
                  <a:srgbClr val="0070C0"/>
                </a:solidFill>
              </a:rPr>
              <a:t>test </a:t>
            </a:r>
            <a:r>
              <a:rPr lang="vi" sz="1800">
                <a:solidFill>
                  <a:srgbClr val="0070C0"/>
                </a:solidFill>
              </a:rPr>
              <a:t>thì </a:t>
            </a:r>
            <a:r>
              <a:rPr b="1" lang="vi" sz="1800">
                <a:solidFill>
                  <a:srgbClr val="0070C0"/>
                </a:solidFill>
              </a:rPr>
              <a:t>private part</a:t>
            </a:r>
            <a:r>
              <a:rPr lang="vi" sz="1800">
                <a:solidFill>
                  <a:srgbClr val="0070C0"/>
                </a:solidFill>
              </a:rPr>
              <a:t> và </a:t>
            </a:r>
            <a:r>
              <a:rPr b="1" lang="vi" sz="1800">
                <a:solidFill>
                  <a:srgbClr val="0070C0"/>
                </a:solidFill>
              </a:rPr>
              <a:t>public part</a:t>
            </a:r>
            <a:r>
              <a:rPr lang="vi" sz="1800">
                <a:solidFill>
                  <a:srgbClr val="0070C0"/>
                </a:solidFill>
              </a:rPr>
              <a:t> có thể </a:t>
            </a:r>
            <a:r>
              <a:rPr b="1" lang="vi" sz="1800">
                <a:solidFill>
                  <a:srgbClr val="0070C0"/>
                </a:solidFill>
              </a:rPr>
              <a:t>khác </a:t>
            </a:r>
            <a:r>
              <a:rPr lang="vi" sz="1800">
                <a:solidFill>
                  <a:srgbClr val="0070C0"/>
                </a:solidFill>
              </a:rPr>
              <a:t>nhau về distribution.</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Ngay cả khi Training data và testing data cùng một phân phối, thì việc </a:t>
            </a:r>
            <a:r>
              <a:rPr b="1" lang="vi" sz="1800">
                <a:solidFill>
                  <a:srgbClr val="0070C0"/>
                </a:solidFill>
              </a:rPr>
              <a:t>chênh lệch </a:t>
            </a:r>
            <a:r>
              <a:rPr lang="vi" sz="1800">
                <a:solidFill>
                  <a:srgbClr val="0070C0"/>
                </a:solidFill>
              </a:rPr>
              <a:t>phân phối giữa </a:t>
            </a:r>
            <a:r>
              <a:rPr b="1" lang="vi" sz="1800">
                <a:solidFill>
                  <a:srgbClr val="0070C0"/>
                </a:solidFill>
              </a:rPr>
              <a:t>private part </a:t>
            </a:r>
            <a:r>
              <a:rPr lang="vi" sz="1800">
                <a:solidFill>
                  <a:srgbClr val="0070C0"/>
                </a:solidFill>
              </a:rPr>
              <a:t>và </a:t>
            </a:r>
            <a:r>
              <a:rPr b="1" lang="vi" sz="1800">
                <a:solidFill>
                  <a:srgbClr val="0070C0"/>
                </a:solidFill>
              </a:rPr>
              <a:t>public part </a:t>
            </a:r>
            <a:r>
              <a:rPr lang="vi" sz="1800">
                <a:solidFill>
                  <a:srgbClr val="0070C0"/>
                </a:solidFill>
              </a:rPr>
              <a:t>làm </a:t>
            </a:r>
            <a:r>
              <a:rPr b="1" lang="vi" sz="1800">
                <a:solidFill>
                  <a:srgbClr val="0070C0"/>
                </a:solidFill>
              </a:rPr>
              <a:t>ảnh hưởng</a:t>
            </a:r>
            <a:r>
              <a:rPr lang="vi" sz="1800">
                <a:solidFill>
                  <a:srgbClr val="0070C0"/>
                </a:solidFill>
              </a:rPr>
              <a:t> đến quá trình </a:t>
            </a:r>
            <a:r>
              <a:rPr b="1" lang="vi" sz="1800">
                <a:solidFill>
                  <a:srgbClr val="0070C0"/>
                </a:solidFill>
              </a:rPr>
              <a:t>phán đoán</a:t>
            </a:r>
            <a:r>
              <a:rPr lang="vi" sz="1800">
                <a:solidFill>
                  <a:srgbClr val="0070C0"/>
                </a:solidFill>
              </a:rPr>
              <a:t> và </a:t>
            </a:r>
            <a:r>
              <a:rPr b="1" lang="vi" sz="1800">
                <a:solidFill>
                  <a:srgbClr val="0070C0"/>
                </a:solidFill>
              </a:rPr>
              <a:t>phân tích</a:t>
            </a:r>
            <a:r>
              <a:rPr lang="vi" sz="1800">
                <a:solidFill>
                  <a:srgbClr val="0070C0"/>
                </a:solidFill>
              </a:rPr>
              <a:t> trong nửa đầu thời gian cuộc thi (Training data và Public Part).</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Public test data (Public Part) chỉ nên được dùng cho việc submit kết quả lên Leaderboard. Không nên để Public test data tham gia vào quá trình huấn luyện model.</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Kết quả submit có thể </a:t>
            </a:r>
            <a:r>
              <a:rPr b="1" lang="vi" sz="1800">
                <a:solidFill>
                  <a:srgbClr val="0070C0"/>
                </a:solidFill>
              </a:rPr>
              <a:t>không thay đổi</a:t>
            </a:r>
            <a:r>
              <a:rPr lang="vi" sz="1800">
                <a:solidFill>
                  <a:srgbClr val="0070C0"/>
                </a:solidFill>
              </a:rPr>
              <a:t> trên </a:t>
            </a:r>
            <a:r>
              <a:rPr b="1" lang="vi" sz="1800">
                <a:solidFill>
                  <a:srgbClr val="0070C0"/>
                </a:solidFill>
              </a:rPr>
              <a:t>Public </a:t>
            </a:r>
            <a:r>
              <a:rPr lang="vi" sz="1800">
                <a:solidFill>
                  <a:srgbClr val="0070C0"/>
                </a:solidFill>
              </a:rPr>
              <a:t>Part </a:t>
            </a:r>
            <a:r>
              <a:rPr b="1" lang="vi" sz="1800">
                <a:solidFill>
                  <a:srgbClr val="0070C0"/>
                </a:solidFill>
              </a:rPr>
              <a:t>nhưng </a:t>
            </a:r>
            <a:r>
              <a:rPr lang="vi" sz="1800">
                <a:solidFill>
                  <a:srgbClr val="0070C0"/>
                </a:solidFill>
              </a:rPr>
              <a:t>thay đổi trên </a:t>
            </a:r>
            <a:r>
              <a:rPr b="1" lang="vi" sz="1800">
                <a:solidFill>
                  <a:srgbClr val="0070C0"/>
                </a:solidFill>
              </a:rPr>
              <a:t>Private</a:t>
            </a:r>
            <a:r>
              <a:rPr lang="vi" sz="1800">
                <a:solidFill>
                  <a:srgbClr val="0070C0"/>
                </a:solidFill>
              </a:rPr>
              <a:t> Part.</a:t>
            </a:r>
            <a:endParaRPr sz="1800">
              <a:solidFill>
                <a:srgbClr val="0070C0"/>
              </a:solidFill>
            </a:endParaRPr>
          </a:p>
        </p:txBody>
      </p:sp>
      <p:pic>
        <p:nvPicPr>
          <p:cNvPr id="89" name="Google Shape;89;p16"/>
          <p:cNvPicPr preferRelativeResize="0"/>
          <p:nvPr/>
        </p:nvPicPr>
        <p:blipFill rotWithShape="1">
          <a:blip r:embed="rId3">
            <a:alphaModFix/>
          </a:blip>
          <a:srcRect b="0" l="0" r="0" t="0"/>
          <a:stretch/>
        </p:blipFill>
        <p:spPr>
          <a:xfrm>
            <a:off x="117700" y="-19025"/>
            <a:ext cx="1445776" cy="90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1 - Snooping on the Leaderboard </a:t>
            </a:r>
            <a:endParaRPr b="1">
              <a:solidFill>
                <a:srgbClr val="EF8600"/>
              </a:solidFill>
              <a:latin typeface="Times New Roman"/>
              <a:ea typeface="Times New Roman"/>
              <a:cs typeface="Times New Roman"/>
              <a:sym typeface="Times New Roman"/>
            </a:endParaRPr>
          </a:p>
        </p:txBody>
      </p:sp>
      <p:sp>
        <p:nvSpPr>
          <p:cNvPr id="95" name="Google Shape;95;p17"/>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7"/>
          <p:cNvSpPr txBox="1"/>
          <p:nvPr/>
        </p:nvSpPr>
        <p:spPr>
          <a:xfrm>
            <a:off x="88450" y="1004250"/>
            <a:ext cx="89688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2- </a:t>
            </a:r>
            <a:r>
              <a:rPr lang="vi" sz="1800">
                <a:solidFill>
                  <a:srgbClr val="0070C0"/>
                </a:solidFill>
              </a:rPr>
              <a:t>Một số </a:t>
            </a:r>
            <a:r>
              <a:rPr lang="vi" sz="1800">
                <a:solidFill>
                  <a:srgbClr val="0070C0"/>
                </a:solidFill>
              </a:rPr>
              <a:t>chiến lược submit và theo dõi leaderboard:</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Sử dụng cross-validation trong quá trình đánh giá local scoring.</a:t>
            </a:r>
            <a:endParaRPr sz="1800">
              <a:solidFill>
                <a:srgbClr val="0070C0"/>
              </a:solidFill>
            </a:endParaRPr>
          </a:p>
          <a:p>
            <a:pPr indent="0" lvl="0" marL="9144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Kiểm soát sự phân phối dữ liệu trong quá trình chia train-test-val. </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Kiểm tra local scoring và Leaderboard để xem giữa 2 kết quả có tương quan với nhau hay không.</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Sử dụng kỹ thuật ensemble.</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pic>
        <p:nvPicPr>
          <p:cNvPr id="97" name="Google Shape;97;p17"/>
          <p:cNvPicPr preferRelativeResize="0"/>
          <p:nvPr/>
        </p:nvPicPr>
        <p:blipFill rotWithShape="1">
          <a:blip r:embed="rId3">
            <a:alphaModFix/>
          </a:blip>
          <a:srcRect b="0" l="0" r="0" t="0"/>
          <a:stretch/>
        </p:blipFill>
        <p:spPr>
          <a:xfrm>
            <a:off x="117700" y="-19025"/>
            <a:ext cx="1445776" cy="90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a:t>
            </a:r>
            <a:r>
              <a:rPr b="1" lang="vi">
                <a:solidFill>
                  <a:srgbClr val="EF8600"/>
                </a:solidFill>
                <a:latin typeface="Times New Roman"/>
                <a:ea typeface="Times New Roman"/>
                <a:cs typeface="Times New Roman"/>
                <a:sym typeface="Times New Roman"/>
              </a:rPr>
              <a:t> - </a:t>
            </a:r>
            <a:r>
              <a:rPr b="1" lang="vi">
                <a:solidFill>
                  <a:srgbClr val="EF8600"/>
                </a:solidFill>
                <a:latin typeface="Times New Roman"/>
                <a:ea typeface="Times New Roman"/>
                <a:cs typeface="Times New Roman"/>
                <a:sym typeface="Times New Roman"/>
              </a:rPr>
              <a:t>Bias and Variance</a:t>
            </a:r>
            <a:r>
              <a:rPr b="1" lang="vi">
                <a:solidFill>
                  <a:srgbClr val="EF8600"/>
                </a:solidFill>
                <a:latin typeface="Times New Roman"/>
                <a:ea typeface="Times New Roman"/>
                <a:cs typeface="Times New Roman"/>
                <a:sym typeface="Times New Roman"/>
              </a:rPr>
              <a:t> </a:t>
            </a:r>
            <a:endParaRPr b="1">
              <a:solidFill>
                <a:srgbClr val="EF8600"/>
              </a:solidFill>
              <a:latin typeface="Times New Roman"/>
              <a:ea typeface="Times New Roman"/>
              <a:cs typeface="Times New Roman"/>
              <a:sym typeface="Times New Roman"/>
            </a:endParaRPr>
          </a:p>
        </p:txBody>
      </p:sp>
      <p:sp>
        <p:nvSpPr>
          <p:cNvPr id="103" name="Google Shape;103;p18"/>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18"/>
          <p:cNvSpPr txBox="1"/>
          <p:nvPr/>
        </p:nvSpPr>
        <p:spPr>
          <a:xfrm>
            <a:off x="88450" y="1004250"/>
            <a:ext cx="89877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070C0"/>
              </a:buClr>
              <a:buSzPts val="1800"/>
              <a:buChar char="●"/>
            </a:pPr>
            <a:r>
              <a:rPr lang="vi" sz="1800">
                <a:solidFill>
                  <a:srgbClr val="0070C0"/>
                </a:solidFill>
              </a:rPr>
              <a:t>Bias thể hiện việc model chưa đủ phức tạp để học và bao quát hết data.</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Variance thể hiện việc model quá phức tạp để học trên bộ dữ liệu. Model quá chú trọng vào chi tiết và nhiễu bên trong data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pic>
        <p:nvPicPr>
          <p:cNvPr id="105" name="Google Shape;105;p18"/>
          <p:cNvPicPr preferRelativeResize="0"/>
          <p:nvPr/>
        </p:nvPicPr>
        <p:blipFill>
          <a:blip r:embed="rId3">
            <a:alphaModFix/>
          </a:blip>
          <a:stretch>
            <a:fillRect/>
          </a:stretch>
        </p:blipFill>
        <p:spPr>
          <a:xfrm>
            <a:off x="2963525" y="2349675"/>
            <a:ext cx="3373701" cy="2566751"/>
          </a:xfrm>
          <a:prstGeom prst="rect">
            <a:avLst/>
          </a:prstGeom>
          <a:noFill/>
          <a:ln>
            <a:noFill/>
          </a:ln>
        </p:spPr>
      </p:pic>
      <p:pic>
        <p:nvPicPr>
          <p:cNvPr id="106" name="Google Shape;106;p18"/>
          <p:cNvPicPr preferRelativeResize="0"/>
          <p:nvPr/>
        </p:nvPicPr>
        <p:blipFill rotWithShape="1">
          <a:blip r:embed="rId4">
            <a:alphaModFix/>
          </a:blip>
          <a:srcRect b="0" l="0" r="0" t="0"/>
          <a:stretch/>
        </p:blipFill>
        <p:spPr>
          <a:xfrm>
            <a:off x="117700" y="-19025"/>
            <a:ext cx="1445776" cy="90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Bias and Variance </a:t>
            </a:r>
            <a:endParaRPr b="1">
              <a:solidFill>
                <a:srgbClr val="EF8600"/>
              </a:solidFill>
              <a:latin typeface="Times New Roman"/>
              <a:ea typeface="Times New Roman"/>
              <a:cs typeface="Times New Roman"/>
              <a:sym typeface="Times New Roman"/>
            </a:endParaRPr>
          </a:p>
        </p:txBody>
      </p:sp>
      <p:sp>
        <p:nvSpPr>
          <p:cNvPr id="112" name="Google Shape;112;p19"/>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3" name="Google Shape;113;p19"/>
          <p:cNvSpPr txBox="1"/>
          <p:nvPr/>
        </p:nvSpPr>
        <p:spPr>
          <a:xfrm>
            <a:off x="88450" y="1004250"/>
            <a:ext cx="89877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Quá trình overfitting được thể hiện ở nhiều cấp độ khác nhau:</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Ở mức training data, khi xây dựng một model quá phức tạp để training trên bộ data đơn giản.</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Ở mức độ validation set, khi tune model quá nhiều với một validation set cụ thể.</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Ở mức độ thể hiện trên public leaderboard, khi kết quả hiển thị còn quá xa so với mong đợi (local test cao nhưng public score lại thấp).</a:t>
            </a:r>
            <a:endParaRPr sz="1800">
              <a:solidFill>
                <a:srgbClr val="0070C0"/>
              </a:solidFill>
            </a:endParaRPr>
          </a:p>
          <a:p>
            <a:pPr indent="-342900" lvl="0" marL="457200" rtl="0" algn="l">
              <a:spcBef>
                <a:spcPts val="0"/>
              </a:spcBef>
              <a:spcAft>
                <a:spcPts val="0"/>
              </a:spcAft>
              <a:buClr>
                <a:srgbClr val="0070C0"/>
              </a:buClr>
              <a:buSzPts val="1800"/>
              <a:buChar char="-"/>
            </a:pPr>
            <a:r>
              <a:rPr lang="vi" sz="1800">
                <a:solidFill>
                  <a:srgbClr val="0070C0"/>
                </a:solidFill>
              </a:rPr>
              <a:t>Ở mức độ thể hiện trên private leaderboard, Public score hoàn toàn cao nhưng private score lại thấp dẫn đến điểm số chung cuộc thấp.</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pic>
        <p:nvPicPr>
          <p:cNvPr id="114" name="Google Shape;114;p19"/>
          <p:cNvPicPr preferRelativeResize="0"/>
          <p:nvPr/>
        </p:nvPicPr>
        <p:blipFill rotWithShape="1">
          <a:blip r:embed="rId3">
            <a:alphaModFix/>
          </a:blip>
          <a:srcRect b="0" l="0" r="0" t="0"/>
          <a:stretch/>
        </p:blipFill>
        <p:spPr>
          <a:xfrm>
            <a:off x="117700" y="-19025"/>
            <a:ext cx="1445776" cy="90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a:t>
            </a:r>
            <a:r>
              <a:rPr b="1" lang="vi">
                <a:solidFill>
                  <a:srgbClr val="EF8600"/>
                </a:solidFill>
                <a:latin typeface="Times New Roman"/>
                <a:ea typeface="Times New Roman"/>
                <a:cs typeface="Times New Roman"/>
                <a:sym typeface="Times New Roman"/>
              </a:rPr>
              <a:t> - </a:t>
            </a:r>
            <a:r>
              <a:rPr b="1" lang="vi">
                <a:solidFill>
                  <a:srgbClr val="EF8600"/>
                </a:solidFill>
                <a:latin typeface="Times New Roman"/>
                <a:ea typeface="Times New Roman"/>
                <a:cs typeface="Times New Roman"/>
                <a:sym typeface="Times New Roman"/>
              </a:rPr>
              <a:t>Trying different splitting strategies</a:t>
            </a:r>
            <a:r>
              <a:rPr b="1" lang="vi">
                <a:solidFill>
                  <a:srgbClr val="EF8600"/>
                </a:solidFill>
                <a:latin typeface="Times New Roman"/>
                <a:ea typeface="Times New Roman"/>
                <a:cs typeface="Times New Roman"/>
                <a:sym typeface="Times New Roman"/>
              </a:rPr>
              <a:t> </a:t>
            </a:r>
            <a:endParaRPr b="1">
              <a:solidFill>
                <a:srgbClr val="EF8600"/>
              </a:solidFill>
              <a:latin typeface="Times New Roman"/>
              <a:ea typeface="Times New Roman"/>
              <a:cs typeface="Times New Roman"/>
              <a:sym typeface="Times New Roman"/>
            </a:endParaRPr>
          </a:p>
        </p:txBody>
      </p:sp>
      <p:sp>
        <p:nvSpPr>
          <p:cNvPr id="120" name="Google Shape;120;p20"/>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1" name="Google Shape;121;p20"/>
          <p:cNvSpPr txBox="1"/>
          <p:nvPr/>
        </p:nvSpPr>
        <p:spPr>
          <a:xfrm>
            <a:off x="88450" y="1004250"/>
            <a:ext cx="8968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Hai chiến lược chia dữ liệu thường sử dụng trong việc huấn luyện và đánh giá model:</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Holdout system: </a:t>
            </a:r>
            <a:r>
              <a:rPr lang="vi" sz="1800">
                <a:solidFill>
                  <a:srgbClr val="0070C0"/>
                </a:solidFill>
              </a:rPr>
              <a:t>rủi ro không chọn được đúng mẫu dữ liệu cần thể hiện.</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342900" lvl="0" marL="457200" rtl="0" algn="l">
              <a:spcBef>
                <a:spcPts val="0"/>
              </a:spcBef>
              <a:spcAft>
                <a:spcPts val="0"/>
              </a:spcAft>
              <a:buClr>
                <a:srgbClr val="0070C0"/>
              </a:buClr>
              <a:buSzPts val="1800"/>
              <a:buChar char="●"/>
            </a:pPr>
            <a:r>
              <a:rPr b="1" lang="vi" sz="1800">
                <a:solidFill>
                  <a:srgbClr val="0070C0"/>
                </a:solidFill>
              </a:rPr>
              <a:t>Probabilistic approach</a:t>
            </a:r>
            <a:r>
              <a:rPr lang="vi" sz="1800">
                <a:solidFill>
                  <a:srgbClr val="0070C0"/>
                </a:solidFill>
              </a:rPr>
              <a:t>: dựa vào xác suất và lấy trên nhiều mẫu để tổng hợp model. Một số cách tiếp cận phổ biến như: cross-validation, leave-one-out, bootstrap. Với mỗi chiến lược cross-validation sẽ có những cách lấy mẫu khác nhau tùy thuộc vào mục đích của dữ liệu như (simple random sampling, strtified sampling, sampling by groups, time sampling)</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pic>
        <p:nvPicPr>
          <p:cNvPr id="122" name="Google Shape;122;p20"/>
          <p:cNvPicPr preferRelativeResize="0"/>
          <p:nvPr/>
        </p:nvPicPr>
        <p:blipFill rotWithShape="1">
          <a:blip r:embed="rId3">
            <a:alphaModFix/>
          </a:blip>
          <a:srcRect b="0" l="0" r="0" t="0"/>
          <a:stretch/>
        </p:blipFill>
        <p:spPr>
          <a:xfrm>
            <a:off x="117700" y="-19025"/>
            <a:ext cx="1445776" cy="90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177775" y="158800"/>
            <a:ext cx="6144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vi">
                <a:solidFill>
                  <a:srgbClr val="EF8600"/>
                </a:solidFill>
                <a:latin typeface="Times New Roman"/>
                <a:ea typeface="Times New Roman"/>
                <a:cs typeface="Times New Roman"/>
                <a:sym typeface="Times New Roman"/>
              </a:rPr>
              <a:t>2 - Trying different splitting strategies </a:t>
            </a:r>
            <a:endParaRPr b="1">
              <a:solidFill>
                <a:srgbClr val="EF8600"/>
              </a:solidFill>
              <a:latin typeface="Times New Roman"/>
              <a:ea typeface="Times New Roman"/>
              <a:cs typeface="Times New Roman"/>
              <a:sym typeface="Times New Roman"/>
            </a:endParaRPr>
          </a:p>
        </p:txBody>
      </p:sp>
      <p:sp>
        <p:nvSpPr>
          <p:cNvPr id="128" name="Google Shape;128;p21"/>
          <p:cNvSpPr/>
          <p:nvPr/>
        </p:nvSpPr>
        <p:spPr>
          <a:xfrm>
            <a:off x="79012" y="797518"/>
            <a:ext cx="8987700" cy="140700"/>
          </a:xfrm>
          <a:prstGeom prst="rect">
            <a:avLst/>
          </a:prstGeom>
          <a:solidFill>
            <a:srgbClr val="91A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9" name="Google Shape;129;p21"/>
          <p:cNvSpPr txBox="1"/>
          <p:nvPr/>
        </p:nvSpPr>
        <p:spPr>
          <a:xfrm>
            <a:off x="88450" y="1004250"/>
            <a:ext cx="8968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rgbClr val="0070C0"/>
                </a:solidFill>
              </a:rPr>
              <a:t>1- The basic train-test split </a:t>
            </a:r>
            <a:endParaRPr sz="1800">
              <a:solidFill>
                <a:srgbClr val="0070C0"/>
              </a:solidFill>
            </a:endParaRPr>
          </a:p>
          <a:p>
            <a:pPr indent="0" lvl="0" marL="0" rtl="0" algn="l">
              <a:spcBef>
                <a:spcPts val="0"/>
              </a:spcBef>
              <a:spcAft>
                <a:spcPts val="0"/>
              </a:spcAft>
              <a:buNone/>
            </a:pPr>
            <a:r>
              <a:t/>
            </a:r>
            <a:endParaRPr sz="1800">
              <a:solidFill>
                <a:srgbClr val="0070C0"/>
              </a:solidFill>
            </a:endParaRPr>
          </a:p>
          <a:p>
            <a:pPr indent="0" lvl="0" marL="457200" rtl="0" algn="l">
              <a:spcBef>
                <a:spcPts val="0"/>
              </a:spcBef>
              <a:spcAft>
                <a:spcPts val="0"/>
              </a:spcAft>
              <a:buNone/>
            </a:pPr>
            <a:r>
              <a:t/>
            </a:r>
            <a:endParaRPr sz="1800">
              <a:solidFill>
                <a:srgbClr val="0070C0"/>
              </a:solidFill>
            </a:endParaRPr>
          </a:p>
          <a:p>
            <a:pPr indent="0" lvl="0" marL="0" rtl="0" algn="l">
              <a:spcBef>
                <a:spcPts val="0"/>
              </a:spcBef>
              <a:spcAft>
                <a:spcPts val="0"/>
              </a:spcAft>
              <a:buNone/>
            </a:pPr>
            <a:r>
              <a:t/>
            </a:r>
            <a:endParaRPr sz="1800">
              <a:solidFill>
                <a:srgbClr val="0070C0"/>
              </a:solidFill>
            </a:endParaRPr>
          </a:p>
        </p:txBody>
      </p:sp>
      <p:pic>
        <p:nvPicPr>
          <p:cNvPr id="130" name="Google Shape;130;p21"/>
          <p:cNvPicPr preferRelativeResize="0"/>
          <p:nvPr/>
        </p:nvPicPr>
        <p:blipFill>
          <a:blip r:embed="rId3">
            <a:alphaModFix/>
          </a:blip>
          <a:stretch>
            <a:fillRect/>
          </a:stretch>
        </p:blipFill>
        <p:spPr>
          <a:xfrm>
            <a:off x="2296613" y="2817650"/>
            <a:ext cx="4550775" cy="2110425"/>
          </a:xfrm>
          <a:prstGeom prst="rect">
            <a:avLst/>
          </a:prstGeom>
          <a:noFill/>
          <a:ln>
            <a:noFill/>
          </a:ln>
        </p:spPr>
      </p:pic>
      <p:sp>
        <p:nvSpPr>
          <p:cNvPr id="131" name="Google Shape;131;p21"/>
          <p:cNvSpPr txBox="1"/>
          <p:nvPr/>
        </p:nvSpPr>
        <p:spPr>
          <a:xfrm>
            <a:off x="307600" y="1460550"/>
            <a:ext cx="8749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70C0"/>
              </a:buClr>
              <a:buSzPts val="1400"/>
              <a:buChar char="●"/>
            </a:pPr>
            <a:r>
              <a:rPr lang="vi">
                <a:solidFill>
                  <a:srgbClr val="0070C0"/>
                </a:solidFill>
              </a:rPr>
              <a:t>Quá trình chia dữ liệu sẽ nhận tỷ lệ lấy mẫu không đều (lệch phân phối) và tỷ lệ này càng cao khi sử dụng trên  tập dữ liệu nhỏ.</a:t>
            </a:r>
            <a:endParaRPr>
              <a:solidFill>
                <a:srgbClr val="0070C0"/>
              </a:solidFill>
            </a:endParaRPr>
          </a:p>
          <a:p>
            <a:pPr indent="0" lvl="0" marL="457200" rtl="0" algn="l">
              <a:spcBef>
                <a:spcPts val="0"/>
              </a:spcBef>
              <a:spcAft>
                <a:spcPts val="0"/>
              </a:spcAft>
              <a:buNone/>
            </a:pPr>
            <a:r>
              <a:t/>
            </a:r>
            <a:endParaRPr>
              <a:solidFill>
                <a:srgbClr val="0070C0"/>
              </a:solidFill>
            </a:endParaRPr>
          </a:p>
          <a:p>
            <a:pPr indent="-317500" lvl="0" marL="457200" rtl="0" algn="l">
              <a:spcBef>
                <a:spcPts val="0"/>
              </a:spcBef>
              <a:spcAft>
                <a:spcPts val="0"/>
              </a:spcAft>
              <a:buClr>
                <a:srgbClr val="0070C0"/>
              </a:buClr>
              <a:buSzPts val="1400"/>
              <a:buChar char="●"/>
            </a:pPr>
            <a:r>
              <a:rPr lang="vi">
                <a:solidFill>
                  <a:srgbClr val="0070C0"/>
                </a:solidFill>
              </a:rPr>
              <a:t>Để đảm bảo tính nhất quán có thể sử dụng cơ chế phân tầng (</a:t>
            </a:r>
            <a:r>
              <a:rPr b="1" lang="vi">
                <a:solidFill>
                  <a:srgbClr val="0070C0"/>
                </a:solidFill>
              </a:rPr>
              <a:t>stratification</a:t>
            </a:r>
            <a:r>
              <a:rPr lang="vi">
                <a:solidFill>
                  <a:srgbClr val="0070C0"/>
                </a:solidFill>
              </a:rPr>
              <a:t>). Tham số </a:t>
            </a:r>
            <a:r>
              <a:rPr b="1" lang="vi">
                <a:solidFill>
                  <a:srgbClr val="0070C0"/>
                </a:solidFill>
              </a:rPr>
              <a:t>stratify </a:t>
            </a:r>
            <a:r>
              <a:rPr lang="vi">
                <a:solidFill>
                  <a:srgbClr val="0070C0"/>
                </a:solidFill>
              </a:rPr>
              <a:t>được cung cấp trong hàm </a:t>
            </a:r>
            <a:r>
              <a:rPr b="1" lang="vi">
                <a:solidFill>
                  <a:srgbClr val="0070C0"/>
                </a:solidFill>
              </a:rPr>
              <a:t>train_test_split</a:t>
            </a:r>
            <a:r>
              <a:rPr lang="vi">
                <a:solidFill>
                  <a:srgbClr val="0070C0"/>
                </a:solidFill>
              </a:rPr>
              <a:t>.</a:t>
            </a:r>
            <a:endParaRPr>
              <a:solidFill>
                <a:srgbClr val="0070C0"/>
              </a:solidFill>
            </a:endParaRPr>
          </a:p>
        </p:txBody>
      </p:sp>
      <p:pic>
        <p:nvPicPr>
          <p:cNvPr id="132" name="Google Shape;132;p21"/>
          <p:cNvPicPr preferRelativeResize="0"/>
          <p:nvPr/>
        </p:nvPicPr>
        <p:blipFill rotWithShape="1">
          <a:blip r:embed="rId4">
            <a:alphaModFix/>
          </a:blip>
          <a:srcRect b="0" l="0" r="0" t="0"/>
          <a:stretch/>
        </p:blipFill>
        <p:spPr>
          <a:xfrm>
            <a:off x="117700" y="-19025"/>
            <a:ext cx="1445776" cy="90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