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d4724c6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d4724c6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4724c627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5d4724c627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d4724c627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5d4724c627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d4724c627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5d4724c627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9a9a97c0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39a9a97c0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9a9a97c0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39a9a97c0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9a9a97c0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39a9a97c0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9a9a97c00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39a9a97c0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9a9a97c00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39a9a97c00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9a9a97c00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39a9a97c00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5d4724c627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5d4724c627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d4724c62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5d4724c62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d4724c627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5d4724c627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d4724c627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5d4724c627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4724c62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5d4724c62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d4724c627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5d4724c627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d4724c627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5d4724c627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d4724c627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5d4724c627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docker.com/desktop/install/windows-install/" TargetMode="External"/><Relationship Id="rId4" Type="http://schemas.openxmlformats.org/officeDocument/2006/relationships/hyperlink" Target="https://www.youtube.com/watch?v=_9AWYlt86B8" TargetMode="External"/><Relationship Id="rId5" Type="http://schemas.openxmlformats.org/officeDocument/2006/relationships/hyperlink" Target="https://docs.docker.com/desktop/install/mac-install/" TargetMode="External"/><Relationship Id="rId6" Type="http://schemas.openxmlformats.org/officeDocument/2006/relationships/hyperlink" Target="https://www.youtube.com/watch?v=mbSsh40_8WM" TargetMode="External"/><Relationship Id="rId7" Type="http://schemas.openxmlformats.org/officeDocument/2006/relationships/hyperlink" Target="https://docs.docker.com/engine/install/#server" TargetMode="External"/><Relationship Id="rId8" Type="http://schemas.openxmlformats.org/officeDocument/2006/relationships/hyperlink" Target="https://www.youtube.com/watch?v=M7_mZXh8h8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9575" y="88950"/>
            <a:ext cx="8520600" cy="107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3900">
                <a:solidFill>
                  <a:srgbClr val="FF9900"/>
                </a:solidFill>
                <a:latin typeface="Times New Roman"/>
                <a:ea typeface="Times New Roman"/>
                <a:cs typeface="Times New Roman"/>
                <a:sym typeface="Times New Roman"/>
              </a:rPr>
              <a:t>Docker</a:t>
            </a:r>
            <a:endParaRPr sz="3900">
              <a:solidFill>
                <a:srgbClr val="FF9900"/>
              </a:solidFill>
              <a:latin typeface="Times New Roman"/>
              <a:ea typeface="Times New Roman"/>
              <a:cs typeface="Times New Roman"/>
              <a:sym typeface="Times New Roman"/>
            </a:endParaRPr>
          </a:p>
        </p:txBody>
      </p:sp>
      <p:sp>
        <p:nvSpPr>
          <p:cNvPr id="55" name="Google Shape;55;p13"/>
          <p:cNvSpPr txBox="1"/>
          <p:nvPr>
            <p:ph idx="1" type="subTitle"/>
          </p:nvPr>
        </p:nvSpPr>
        <p:spPr>
          <a:xfrm>
            <a:off x="623400" y="45342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vi" sz="2600">
                <a:solidFill>
                  <a:schemeClr val="accent1"/>
                </a:solidFill>
                <a:latin typeface="Times New Roman"/>
                <a:ea typeface="Times New Roman"/>
                <a:cs typeface="Times New Roman"/>
                <a:sym typeface="Times New Roman"/>
              </a:rPr>
              <a:t>TA Hùng An</a:t>
            </a:r>
            <a:endParaRPr sz="2600">
              <a:solidFill>
                <a:schemeClr val="accent1"/>
              </a:solidFill>
              <a:latin typeface="Times New Roman"/>
              <a:ea typeface="Times New Roman"/>
              <a:cs typeface="Times New Roman"/>
              <a:sym typeface="Times New Roman"/>
            </a:endParaRPr>
          </a:p>
        </p:txBody>
      </p:sp>
      <p:sp>
        <p:nvSpPr>
          <p:cNvPr id="56" name="Google Shape;56;p13"/>
          <p:cNvSpPr/>
          <p:nvPr/>
        </p:nvSpPr>
        <p:spPr>
          <a:xfrm>
            <a:off x="78162" y="1166843"/>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 name="Google Shape;57;p13"/>
          <p:cNvSpPr/>
          <p:nvPr/>
        </p:nvSpPr>
        <p:spPr>
          <a:xfrm>
            <a:off x="79012" y="-15334"/>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1899723" y="2079101"/>
            <a:ext cx="5700301" cy="184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3 - Dockerfile: Instructions and Examples</a:t>
            </a:r>
            <a:endParaRPr b="1">
              <a:solidFill>
                <a:srgbClr val="EF8600"/>
              </a:solidFill>
              <a:latin typeface="Times New Roman"/>
              <a:ea typeface="Times New Roman"/>
              <a:cs typeface="Times New Roman"/>
              <a:sym typeface="Times New Roman"/>
            </a:endParaRPr>
          </a:p>
        </p:txBody>
      </p:sp>
      <p:sp>
        <p:nvSpPr>
          <p:cNvPr id="141" name="Google Shape;141;p22"/>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22"/>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43" name="Google Shape;143;p22"/>
          <p:cNvSpPr/>
          <p:nvPr/>
        </p:nvSpPr>
        <p:spPr>
          <a:xfrm>
            <a:off x="1088725" y="1616150"/>
            <a:ext cx="7306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800">
                <a:solidFill>
                  <a:srgbClr val="0070C0"/>
                </a:solidFill>
              </a:rPr>
              <a:t>EXPOSE </a:t>
            </a:r>
            <a:r>
              <a:rPr lang="vi" sz="1800">
                <a:solidFill>
                  <a:srgbClr val="0070C0"/>
                </a:solidFill>
              </a:rPr>
              <a:t>&lt;PORT&gt; [&lt;PORT&gt;/PROTOCOL]</a:t>
            </a:r>
            <a:endParaRPr sz="1800">
              <a:solidFill>
                <a:srgbClr val="0070C0"/>
              </a:solidFill>
            </a:endParaRPr>
          </a:p>
        </p:txBody>
      </p:sp>
      <p:sp>
        <p:nvSpPr>
          <p:cNvPr id="144" name="Google Shape;144;p22"/>
          <p:cNvSpPr txBox="1"/>
          <p:nvPr/>
        </p:nvSpPr>
        <p:spPr>
          <a:xfrm>
            <a:off x="1088725" y="2436175"/>
            <a:ext cx="7977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EXPOSE </a:t>
            </a:r>
            <a:r>
              <a:rPr lang="vi" sz="1800">
                <a:solidFill>
                  <a:srgbClr val="0070C0"/>
                </a:solidFill>
              </a:rPr>
              <a:t>- chỉ định port cho docker container. </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EXPOSE 5000</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EXPOSE 5522/udp </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FF0000"/>
                </a:solidFill>
              </a:rPr>
              <a:t>Lưu ý: Điều này không có nghĩa là người dùng có thể truy cập vào port này</a:t>
            </a:r>
            <a:endParaRPr sz="1800">
              <a:solidFill>
                <a:srgbClr val="FF0000"/>
              </a:solidFill>
            </a:endParaRPr>
          </a:p>
          <a:p>
            <a:pPr indent="0" lvl="0" marL="0" rtl="0" algn="l">
              <a:spcBef>
                <a:spcPts val="0"/>
              </a:spcBef>
              <a:spcAft>
                <a:spcPts val="0"/>
              </a:spcAft>
              <a:buNone/>
            </a:pPr>
            <a:r>
              <a:rPr lang="vi" sz="1800">
                <a:solidFill>
                  <a:srgbClr val="FF0000"/>
                </a:solidFill>
              </a:rPr>
              <a:t>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0070C0"/>
              </a:solidFill>
            </a:endParaRPr>
          </a:p>
        </p:txBody>
      </p: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3 - Dockerfile: Instructions and Examples</a:t>
            </a:r>
            <a:endParaRPr b="1">
              <a:solidFill>
                <a:srgbClr val="EF8600"/>
              </a:solidFill>
              <a:latin typeface="Times New Roman"/>
              <a:ea typeface="Times New Roman"/>
              <a:cs typeface="Times New Roman"/>
              <a:sym typeface="Times New Roman"/>
            </a:endParaRPr>
          </a:p>
        </p:txBody>
      </p:sp>
      <p:sp>
        <p:nvSpPr>
          <p:cNvPr id="151" name="Google Shape;151;p23"/>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23"/>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53" name="Google Shape;153;p23"/>
          <p:cNvSpPr/>
          <p:nvPr/>
        </p:nvSpPr>
        <p:spPr>
          <a:xfrm>
            <a:off x="1088725" y="1004250"/>
            <a:ext cx="7306500" cy="13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spcBef>
                <a:spcPts val="0"/>
              </a:spcBef>
              <a:spcAft>
                <a:spcPts val="0"/>
              </a:spcAft>
              <a:buClr>
                <a:srgbClr val="0070C0"/>
              </a:buClr>
              <a:buSzPts val="1800"/>
              <a:buChar char="-"/>
            </a:pPr>
            <a:r>
              <a:rPr b="1" lang="vi" sz="1800">
                <a:solidFill>
                  <a:srgbClr val="0070C0"/>
                </a:solidFill>
              </a:rPr>
              <a:t>CMD </a:t>
            </a:r>
            <a:r>
              <a:rPr lang="vi" sz="1800">
                <a:solidFill>
                  <a:srgbClr val="0070C0"/>
                </a:solidFill>
              </a:rPr>
              <a:t>&lt;COMMAND&gt; (shell form) </a:t>
            </a:r>
            <a:endParaRPr sz="1800">
              <a:solidFill>
                <a:srgbClr val="0070C0"/>
              </a:solidFill>
            </a:endParaRPr>
          </a:p>
          <a:p>
            <a:pPr indent="-342900" lvl="0" marL="457200" rtl="0" algn="ctr">
              <a:spcBef>
                <a:spcPts val="0"/>
              </a:spcBef>
              <a:spcAft>
                <a:spcPts val="0"/>
              </a:spcAft>
              <a:buClr>
                <a:srgbClr val="0070C0"/>
              </a:buClr>
              <a:buSzPts val="1800"/>
              <a:buChar char="-"/>
            </a:pPr>
            <a:r>
              <a:rPr b="1" lang="vi" sz="1800">
                <a:solidFill>
                  <a:srgbClr val="0070C0"/>
                </a:solidFill>
              </a:rPr>
              <a:t>CMD </a:t>
            </a:r>
            <a:r>
              <a:rPr lang="vi" sz="1800">
                <a:solidFill>
                  <a:srgbClr val="0070C0"/>
                </a:solidFill>
              </a:rPr>
              <a:t>["EXECUTABLE", "PARAM1", "PARAM2"] (exec form) </a:t>
            </a:r>
            <a:endParaRPr sz="1800">
              <a:solidFill>
                <a:srgbClr val="0070C0"/>
              </a:solidFill>
            </a:endParaRPr>
          </a:p>
          <a:p>
            <a:pPr indent="-342900" lvl="0" marL="457200" rtl="0" algn="ctr">
              <a:spcBef>
                <a:spcPts val="0"/>
              </a:spcBef>
              <a:spcAft>
                <a:spcPts val="0"/>
              </a:spcAft>
              <a:buClr>
                <a:srgbClr val="0070C0"/>
              </a:buClr>
              <a:buSzPts val="1800"/>
              <a:buChar char="-"/>
            </a:pPr>
            <a:r>
              <a:rPr b="1" lang="vi" sz="1800">
                <a:solidFill>
                  <a:srgbClr val="0070C0"/>
                </a:solidFill>
              </a:rPr>
              <a:t>CMD </a:t>
            </a:r>
            <a:r>
              <a:rPr lang="vi" sz="1800">
                <a:solidFill>
                  <a:srgbClr val="0070C0"/>
                </a:solidFill>
              </a:rPr>
              <a:t>["PARAM1", "PARAM2"] (entrypoint default args)</a:t>
            </a:r>
            <a:endParaRPr sz="1800">
              <a:solidFill>
                <a:srgbClr val="0070C0"/>
              </a:solidFill>
            </a:endParaRPr>
          </a:p>
        </p:txBody>
      </p:sp>
      <p:sp>
        <p:nvSpPr>
          <p:cNvPr id="154" name="Google Shape;154;p23"/>
          <p:cNvSpPr txBox="1"/>
          <p:nvPr/>
        </p:nvSpPr>
        <p:spPr>
          <a:xfrm>
            <a:off x="1016275" y="2427775"/>
            <a:ext cx="7977900" cy="24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CMD </a:t>
            </a:r>
            <a:r>
              <a:rPr lang="vi" sz="1800">
                <a:solidFill>
                  <a:srgbClr val="0070C0"/>
                </a:solidFill>
              </a:rPr>
              <a:t>- </a:t>
            </a:r>
            <a:r>
              <a:rPr lang="vi" sz="1800">
                <a:solidFill>
                  <a:srgbClr val="0070C0"/>
                </a:solidFill>
              </a:rPr>
              <a:t>chỉ định lệnh mặc định mà container sẽ thực thi khi được khởi chạy. Lệnh này chỉ được định nghĩa duy nhất một lần trong Dockerfile và thường đặt ở cuối cùng của file.</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CMD ["python3", "vehicles_detection_api.py"]</a:t>
            </a:r>
            <a:endParaRPr sz="1800">
              <a:solidFill>
                <a:srgbClr val="0070C0"/>
              </a:solidFill>
            </a:endParaRPr>
          </a:p>
          <a:p>
            <a:pPr indent="0" lvl="0" marL="0" rtl="0" algn="l">
              <a:spcBef>
                <a:spcPts val="0"/>
              </a:spcBef>
              <a:spcAft>
                <a:spcPts val="0"/>
              </a:spcAft>
              <a:buNone/>
            </a:pPr>
            <a:r>
              <a:rPr lang="vi" sz="1800">
                <a:solidFill>
                  <a:srgbClr val="FF0000"/>
                </a:solidFill>
              </a:rPr>
              <a:t>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0070C0"/>
              </a:solidFill>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3 - Dockerfile: Instructions and Examples</a:t>
            </a:r>
            <a:endParaRPr b="1">
              <a:solidFill>
                <a:srgbClr val="EF8600"/>
              </a:solidFill>
              <a:latin typeface="Times New Roman"/>
              <a:ea typeface="Times New Roman"/>
              <a:cs typeface="Times New Roman"/>
              <a:sym typeface="Times New Roman"/>
            </a:endParaRPr>
          </a:p>
        </p:txBody>
      </p:sp>
      <p:sp>
        <p:nvSpPr>
          <p:cNvPr id="161" name="Google Shape;161;p2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24"/>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pic>
        <p:nvPicPr>
          <p:cNvPr id="163" name="Google Shape;163;p24"/>
          <p:cNvPicPr preferRelativeResize="0"/>
          <p:nvPr/>
        </p:nvPicPr>
        <p:blipFill>
          <a:blip r:embed="rId3">
            <a:alphaModFix/>
          </a:blip>
          <a:stretch>
            <a:fillRect/>
          </a:stretch>
        </p:blipFill>
        <p:spPr>
          <a:xfrm>
            <a:off x="431800" y="1100968"/>
            <a:ext cx="3908558" cy="3900482"/>
          </a:xfrm>
          <a:prstGeom prst="rect">
            <a:avLst/>
          </a:prstGeom>
          <a:noFill/>
          <a:ln>
            <a:noFill/>
          </a:ln>
        </p:spPr>
      </p:pic>
      <p:pic>
        <p:nvPicPr>
          <p:cNvPr id="164" name="Google Shape;164;p24"/>
          <p:cNvPicPr preferRelativeResize="0"/>
          <p:nvPr/>
        </p:nvPicPr>
        <p:blipFill>
          <a:blip r:embed="rId4">
            <a:alphaModFix/>
          </a:blip>
          <a:stretch>
            <a:fillRect/>
          </a:stretch>
        </p:blipFill>
        <p:spPr>
          <a:xfrm>
            <a:off x="4675483" y="1114581"/>
            <a:ext cx="4343593" cy="3873267"/>
          </a:xfrm>
          <a:prstGeom prst="rect">
            <a:avLst/>
          </a:prstGeom>
          <a:noFill/>
          <a:ln>
            <a:noFill/>
          </a:ln>
        </p:spPr>
      </p:pic>
      <p:cxnSp>
        <p:nvCxnSpPr>
          <p:cNvPr id="165" name="Google Shape;165;p24"/>
          <p:cNvCxnSpPr/>
          <p:nvPr/>
        </p:nvCxnSpPr>
        <p:spPr>
          <a:xfrm>
            <a:off x="4296950" y="1070100"/>
            <a:ext cx="0" cy="39429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a:t>
            </a:r>
            <a:r>
              <a:rPr b="1" lang="vi">
                <a:solidFill>
                  <a:srgbClr val="EF8600"/>
                </a:solidFill>
                <a:latin typeface="Times New Roman"/>
                <a:ea typeface="Times New Roman"/>
                <a:cs typeface="Times New Roman"/>
                <a:sym typeface="Times New Roman"/>
              </a:rPr>
              <a:t> - Docker </a:t>
            </a:r>
            <a:r>
              <a:rPr b="1" lang="vi">
                <a:solidFill>
                  <a:srgbClr val="EF8600"/>
                </a:solidFill>
                <a:latin typeface="Times New Roman"/>
                <a:ea typeface="Times New Roman"/>
                <a:cs typeface="Times New Roman"/>
                <a:sym typeface="Times New Roman"/>
              </a:rPr>
              <a:t>Images</a:t>
            </a:r>
            <a:endParaRPr b="1">
              <a:solidFill>
                <a:srgbClr val="EF8600"/>
              </a:solidFill>
              <a:latin typeface="Times New Roman"/>
              <a:ea typeface="Times New Roman"/>
              <a:cs typeface="Times New Roman"/>
              <a:sym typeface="Times New Roman"/>
            </a:endParaRPr>
          </a:p>
        </p:txBody>
      </p:sp>
      <p:sp>
        <p:nvSpPr>
          <p:cNvPr id="172" name="Google Shape;172;p2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25"/>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74" name="Google Shape;174;p25"/>
          <p:cNvSpPr txBox="1"/>
          <p:nvPr/>
        </p:nvSpPr>
        <p:spPr>
          <a:xfrm>
            <a:off x="79000" y="1004250"/>
            <a:ext cx="89877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Image sẽ được khởi tạo theo các bước:</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Dockerfile sẽ parsed thông tin theo từng dòng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Với mỗi command, Docker-engine sẽ build 1 separate layer.</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Số lượng layer sẽ bằng với số lượng command được chỉ định trong dockerfile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Mỗi khi Image được build lại, Docker sẽ kéo các layer cũ và chỉ build những layer đã được chỉnh sửa.</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Những trường hợp layer cũ bị thay đổi là những layer này nằm bên dưới layer đã được thay đổi</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75" name="Google Shape;17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26"/>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82" name="Google Shape;182;p26"/>
          <p:cNvSpPr/>
          <p:nvPr/>
        </p:nvSpPr>
        <p:spPr>
          <a:xfrm>
            <a:off x="1088725" y="1999050"/>
            <a:ext cx="7306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 docker image ls [OPTIONS] </a:t>
            </a:r>
            <a:endParaRPr sz="1800">
              <a:solidFill>
                <a:srgbClr val="0070C0"/>
              </a:solidFill>
            </a:endParaRPr>
          </a:p>
          <a:p>
            <a:pPr indent="0" lvl="0" marL="0" rtl="0" algn="ctr">
              <a:spcBef>
                <a:spcPts val="0"/>
              </a:spcBef>
              <a:spcAft>
                <a:spcPts val="0"/>
              </a:spcAft>
              <a:buNone/>
            </a:pPr>
            <a:r>
              <a:rPr lang="vi" sz="1800">
                <a:solidFill>
                  <a:srgbClr val="0070C0"/>
                </a:solidFill>
              </a:rPr>
              <a:t>- docker images [OPTIONS]</a:t>
            </a:r>
            <a:endParaRPr sz="1800">
              <a:solidFill>
                <a:srgbClr val="0070C0"/>
              </a:solidFill>
            </a:endParaRPr>
          </a:p>
        </p:txBody>
      </p:sp>
      <p:sp>
        <p:nvSpPr>
          <p:cNvPr id="183" name="Google Shape;183;p26"/>
          <p:cNvSpPr txBox="1"/>
          <p:nvPr/>
        </p:nvSpPr>
        <p:spPr>
          <a:xfrm>
            <a:off x="1088725" y="2767350"/>
            <a:ext cx="7306500" cy="15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List all Docker Image</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image ls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84" name="Google Shape;184;p26"/>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4 - Docker Images</a:t>
            </a:r>
            <a:endParaRPr b="1">
              <a:solidFill>
                <a:srgbClr val="EF8600"/>
              </a:solidFill>
              <a:latin typeface="Times New Roman"/>
              <a:ea typeface="Times New Roman"/>
              <a:cs typeface="Times New Roman"/>
              <a:sym typeface="Times New Roman"/>
            </a:endParaRPr>
          </a:p>
        </p:txBody>
      </p:sp>
      <p:sp>
        <p:nvSpPr>
          <p:cNvPr id="185" name="Google Shape;18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p27"/>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92" name="Google Shape;192;p27"/>
          <p:cNvSpPr/>
          <p:nvPr/>
        </p:nvSpPr>
        <p:spPr>
          <a:xfrm>
            <a:off x="1088725" y="1999050"/>
            <a:ext cx="7306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 docker image build [OPTIONS] PATH </a:t>
            </a:r>
            <a:endParaRPr sz="1800">
              <a:solidFill>
                <a:srgbClr val="0070C0"/>
              </a:solidFill>
            </a:endParaRPr>
          </a:p>
          <a:p>
            <a:pPr indent="0" lvl="0" marL="0" rtl="0" algn="ctr">
              <a:spcBef>
                <a:spcPts val="0"/>
              </a:spcBef>
              <a:spcAft>
                <a:spcPts val="0"/>
              </a:spcAft>
              <a:buNone/>
            </a:pPr>
            <a:r>
              <a:rPr lang="vi" sz="1800">
                <a:solidFill>
                  <a:srgbClr val="0070C0"/>
                </a:solidFill>
              </a:rPr>
              <a:t>- docker build [OPTIONS] PATH</a:t>
            </a:r>
            <a:endParaRPr sz="1800">
              <a:solidFill>
                <a:srgbClr val="0070C0"/>
              </a:solidFill>
            </a:endParaRPr>
          </a:p>
        </p:txBody>
      </p:sp>
      <p:sp>
        <p:nvSpPr>
          <p:cNvPr id="193" name="Google Shape;193;p27"/>
          <p:cNvSpPr txBox="1"/>
          <p:nvPr/>
        </p:nvSpPr>
        <p:spPr>
          <a:xfrm>
            <a:off x="1088725" y="2767350"/>
            <a:ext cx="73065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Build</a:t>
            </a:r>
            <a:r>
              <a:rPr lang="vi" sz="1800">
                <a:solidFill>
                  <a:srgbClr val="0070C0"/>
                </a:solidFill>
              </a:rPr>
              <a:t> Docker Image</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image build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image build -t my_image:latest</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FF0000"/>
                </a:solidFill>
              </a:rPr>
              <a:t>-t chỉ định tên và tag của image </a:t>
            </a:r>
            <a:r>
              <a:rPr lang="vi" sz="1800">
                <a:solidFill>
                  <a:srgbClr val="0070C0"/>
                </a:solidFill>
              </a:rPr>
              <a:t>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94" name="Google Shape;194;p27"/>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4 - Docker Images</a:t>
            </a:r>
            <a:endParaRPr b="1">
              <a:solidFill>
                <a:srgbClr val="EF8600"/>
              </a:solidFill>
              <a:latin typeface="Times New Roman"/>
              <a:ea typeface="Times New Roman"/>
              <a:cs typeface="Times New Roman"/>
              <a:sym typeface="Times New Roman"/>
            </a:endParaRPr>
          </a:p>
        </p:txBody>
      </p:sp>
      <p:sp>
        <p:nvSpPr>
          <p:cNvPr id="195" name="Google Shape;19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1" name="Google Shape;201;p28"/>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02" name="Google Shape;202;p28"/>
          <p:cNvSpPr/>
          <p:nvPr/>
        </p:nvSpPr>
        <p:spPr>
          <a:xfrm>
            <a:off x="1088725" y="1999050"/>
            <a:ext cx="7306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 docker image rm [OPTIONS] IMAGE [IMAGES..] </a:t>
            </a:r>
            <a:endParaRPr sz="1800">
              <a:solidFill>
                <a:srgbClr val="0070C0"/>
              </a:solidFill>
            </a:endParaRPr>
          </a:p>
          <a:p>
            <a:pPr indent="0" lvl="0" marL="0" rtl="0" algn="ctr">
              <a:spcBef>
                <a:spcPts val="0"/>
              </a:spcBef>
              <a:spcAft>
                <a:spcPts val="0"/>
              </a:spcAft>
              <a:buNone/>
            </a:pPr>
            <a:r>
              <a:rPr lang="vi" sz="1800">
                <a:solidFill>
                  <a:srgbClr val="0070C0"/>
                </a:solidFill>
              </a:rPr>
              <a:t>- docker rmi [OPTIONS] IMAGE [IMAGES..]</a:t>
            </a:r>
            <a:endParaRPr sz="1800">
              <a:solidFill>
                <a:srgbClr val="0070C0"/>
              </a:solidFill>
            </a:endParaRPr>
          </a:p>
        </p:txBody>
      </p:sp>
      <p:sp>
        <p:nvSpPr>
          <p:cNvPr id="203" name="Google Shape;203;p28"/>
          <p:cNvSpPr txBox="1"/>
          <p:nvPr/>
        </p:nvSpPr>
        <p:spPr>
          <a:xfrm>
            <a:off x="1088725" y="2767350"/>
            <a:ext cx="73065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Delete</a:t>
            </a:r>
            <a:r>
              <a:rPr lang="vi" sz="1800">
                <a:solidFill>
                  <a:srgbClr val="0070C0"/>
                </a:solidFill>
              </a:rPr>
              <a:t> Docker Image</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image rm -f nginx:1.1</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image rm Redis:latest python:slim node:old</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204" name="Google Shape;204;p28"/>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4 - Docker Images</a:t>
            </a:r>
            <a:endParaRPr b="1">
              <a:solidFill>
                <a:srgbClr val="EF8600"/>
              </a:solidFill>
              <a:latin typeface="Times New Roman"/>
              <a:ea typeface="Times New Roman"/>
              <a:cs typeface="Times New Roman"/>
              <a:sym typeface="Times New Roman"/>
            </a:endParaRPr>
          </a:p>
        </p:txBody>
      </p:sp>
      <p:sp>
        <p:nvSpPr>
          <p:cNvPr id="205" name="Google Shape;20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29"/>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12" name="Google Shape;212;p29"/>
          <p:cNvSpPr/>
          <p:nvPr/>
        </p:nvSpPr>
        <p:spPr>
          <a:xfrm>
            <a:off x="1088725" y="1999050"/>
            <a:ext cx="7306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 docker image pull [OPTIONS] NAME[:TAG|@DIGEST] </a:t>
            </a:r>
            <a:endParaRPr sz="1800">
              <a:solidFill>
                <a:srgbClr val="0070C0"/>
              </a:solidFill>
            </a:endParaRPr>
          </a:p>
          <a:p>
            <a:pPr indent="0" lvl="0" marL="0" rtl="0" algn="ctr">
              <a:spcBef>
                <a:spcPts val="0"/>
              </a:spcBef>
              <a:spcAft>
                <a:spcPts val="0"/>
              </a:spcAft>
              <a:buNone/>
            </a:pPr>
            <a:r>
              <a:rPr lang="vi" sz="1800">
                <a:solidFill>
                  <a:srgbClr val="0070C0"/>
                </a:solidFill>
              </a:rPr>
              <a:t>- docker pull [OPTIONS] NAME[:TAG|@DIGEST]</a:t>
            </a:r>
            <a:endParaRPr sz="1800">
              <a:solidFill>
                <a:srgbClr val="0070C0"/>
              </a:solidFill>
            </a:endParaRPr>
          </a:p>
        </p:txBody>
      </p:sp>
      <p:sp>
        <p:nvSpPr>
          <p:cNvPr id="213" name="Google Shape;213;p29"/>
          <p:cNvSpPr txBox="1"/>
          <p:nvPr/>
        </p:nvSpPr>
        <p:spPr>
          <a:xfrm>
            <a:off x="1088725" y="2767350"/>
            <a:ext cx="73065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Pull</a:t>
            </a:r>
            <a:r>
              <a:rPr lang="vi" sz="1800">
                <a:solidFill>
                  <a:srgbClr val="0070C0"/>
                </a:solidFill>
              </a:rPr>
              <a:t> Image </a:t>
            </a:r>
            <a:r>
              <a:rPr lang="vi" sz="1800">
                <a:solidFill>
                  <a:srgbClr val="0070C0"/>
                </a:solidFill>
              </a:rPr>
              <a:t>from Docker hub</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image pull postgres:latest</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214" name="Google Shape;214;p29"/>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4 - Docker Images</a:t>
            </a:r>
            <a:endParaRPr b="1">
              <a:solidFill>
                <a:srgbClr val="EF8600"/>
              </a:solidFill>
              <a:latin typeface="Times New Roman"/>
              <a:ea typeface="Times New Roman"/>
              <a:cs typeface="Times New Roman"/>
              <a:sym typeface="Times New Roman"/>
            </a:endParaRPr>
          </a:p>
        </p:txBody>
      </p:sp>
      <p:sp>
        <p:nvSpPr>
          <p:cNvPr id="215" name="Google Shape;21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1" name="Google Shape;221;p30"/>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22" name="Google Shape;222;p30"/>
          <p:cNvSpPr/>
          <p:nvPr/>
        </p:nvSpPr>
        <p:spPr>
          <a:xfrm>
            <a:off x="632850" y="1004250"/>
            <a:ext cx="8394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docker run [OPTIONS] IMAGE_NAME[:TAG|@DIGEST] [COMMAND] [ARGS...]</a:t>
            </a:r>
            <a:endParaRPr sz="1800">
              <a:solidFill>
                <a:srgbClr val="0070C0"/>
              </a:solidFill>
            </a:endParaRPr>
          </a:p>
        </p:txBody>
      </p:sp>
      <p:sp>
        <p:nvSpPr>
          <p:cNvPr id="223" name="Google Shape;223;p30"/>
          <p:cNvSpPr txBox="1"/>
          <p:nvPr/>
        </p:nvSpPr>
        <p:spPr>
          <a:xfrm>
            <a:off x="1107600" y="1616675"/>
            <a:ext cx="7306500" cy="12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Run</a:t>
            </a:r>
            <a:r>
              <a:rPr lang="vi" sz="1800">
                <a:solidFill>
                  <a:srgbClr val="0070C0"/>
                </a:solidFill>
              </a:rPr>
              <a:t> Docker </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run ubuntu:latest</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run -it -p 5000:80 -e "MODE=DEBUG" my_mongo_image</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224" name="Google Shape;224;p30"/>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4 - Docker Images</a:t>
            </a:r>
            <a:endParaRPr b="1">
              <a:solidFill>
                <a:srgbClr val="EF8600"/>
              </a:solidFill>
              <a:latin typeface="Times New Roman"/>
              <a:ea typeface="Times New Roman"/>
              <a:cs typeface="Times New Roman"/>
              <a:sym typeface="Times New Roman"/>
            </a:endParaRPr>
          </a:p>
        </p:txBody>
      </p:sp>
      <p:sp>
        <p:nvSpPr>
          <p:cNvPr id="225" name="Google Shape;225;p30"/>
          <p:cNvSpPr/>
          <p:nvPr/>
        </p:nvSpPr>
        <p:spPr>
          <a:xfrm>
            <a:off x="632850" y="2992725"/>
            <a:ext cx="8394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-v VOLUME_NAME:CONTAINER_PATH</a:t>
            </a:r>
            <a:endParaRPr sz="1800">
              <a:solidFill>
                <a:srgbClr val="0070C0"/>
              </a:solidFill>
            </a:endParaRPr>
          </a:p>
        </p:txBody>
      </p:sp>
      <p:sp>
        <p:nvSpPr>
          <p:cNvPr id="226" name="Google Shape;226;p30"/>
          <p:cNvSpPr txBox="1"/>
          <p:nvPr/>
        </p:nvSpPr>
        <p:spPr>
          <a:xfrm>
            <a:off x="1176750" y="3693475"/>
            <a:ext cx="7850400" cy="12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-v chỉ định mount 1 volume vào bên trong docker container </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docker run -v vol2:/code/app alpine_image:jimjam</a:t>
            </a:r>
            <a:endParaRPr sz="1800">
              <a:solidFill>
                <a:srgbClr val="0070C0"/>
              </a:solidFill>
            </a:endParaRPr>
          </a:p>
          <a:p>
            <a:pPr indent="0" lvl="0" marL="0" rtl="0" algn="l">
              <a:spcBef>
                <a:spcPts val="0"/>
              </a:spcBef>
              <a:spcAft>
                <a:spcPts val="0"/>
              </a:spcAft>
              <a:buNone/>
            </a:pPr>
            <a:r>
              <a:rPr lang="vi" sz="1800">
                <a:solidFill>
                  <a:srgbClr val="FF0000"/>
                </a:solidFill>
              </a:rPr>
              <a:t>volume_name là tên đường dẫn chứa thư mục muốn mount vào container </a:t>
            </a:r>
            <a:endParaRPr sz="1800">
              <a:solidFill>
                <a:srgbClr val="FF0000"/>
              </a:solidFill>
            </a:endParaRPr>
          </a:p>
          <a:p>
            <a:pPr indent="0" lvl="0" marL="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227" name="Google Shape;22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Docker Installation?</a:t>
            </a:r>
            <a:endParaRPr b="1">
              <a:solidFill>
                <a:srgbClr val="EF8600"/>
              </a:solidFill>
              <a:latin typeface="Times New Roman"/>
              <a:ea typeface="Times New Roman"/>
              <a:cs typeface="Times New Roman"/>
              <a:sym typeface="Times New Roman"/>
            </a:endParaRPr>
          </a:p>
        </p:txBody>
      </p:sp>
      <p:sp>
        <p:nvSpPr>
          <p:cNvPr id="64" name="Google Shape;64;p1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14"/>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66" name="Google Shape;66;p14"/>
          <p:cNvSpPr txBox="1"/>
          <p:nvPr/>
        </p:nvSpPr>
        <p:spPr>
          <a:xfrm>
            <a:off x="79000" y="1004250"/>
            <a:ext cx="89877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Window: </a:t>
            </a:r>
            <a:endParaRPr sz="1800">
              <a:solidFill>
                <a:srgbClr val="0070C0"/>
              </a:solidFill>
            </a:endParaRPr>
          </a:p>
          <a:p>
            <a:pPr indent="-342900" lvl="0" marL="457200" rtl="0" algn="l">
              <a:spcBef>
                <a:spcPts val="0"/>
              </a:spcBef>
              <a:spcAft>
                <a:spcPts val="0"/>
              </a:spcAft>
              <a:buClr>
                <a:srgbClr val="0070C0"/>
              </a:buClr>
              <a:buSzPts val="1800"/>
              <a:buChar char="-"/>
            </a:pPr>
            <a:r>
              <a:rPr lang="vi" sz="1800" u="sng">
                <a:solidFill>
                  <a:schemeClr val="hlink"/>
                </a:solidFill>
                <a:hlinkClick r:id="rId3"/>
              </a:rPr>
              <a:t>Install Docker Desktop on Windows</a:t>
            </a:r>
            <a:endParaRPr sz="1800">
              <a:solidFill>
                <a:srgbClr val="0070C0"/>
              </a:solidFill>
            </a:endParaRPr>
          </a:p>
          <a:p>
            <a:pPr indent="-342900" lvl="0" marL="457200" rtl="0" algn="l">
              <a:spcBef>
                <a:spcPts val="0"/>
              </a:spcBef>
              <a:spcAft>
                <a:spcPts val="0"/>
              </a:spcAft>
              <a:buClr>
                <a:srgbClr val="0070C0"/>
              </a:buClr>
              <a:buSzPts val="1800"/>
              <a:buChar char="-"/>
            </a:pPr>
            <a:r>
              <a:rPr lang="vi" sz="1800" u="sng">
                <a:solidFill>
                  <a:schemeClr val="hlink"/>
                </a:solidFill>
                <a:hlinkClick r:id="rId4"/>
              </a:rPr>
              <a:t>[Video] - Docker Tutorial for Beginners - Install Docker on Windows 10</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Mac:</a:t>
            </a:r>
            <a:endParaRPr sz="1800">
              <a:solidFill>
                <a:srgbClr val="0070C0"/>
              </a:solidFill>
            </a:endParaRPr>
          </a:p>
          <a:p>
            <a:pPr indent="-342900" lvl="0" marL="457200" rtl="0" algn="l">
              <a:spcBef>
                <a:spcPts val="0"/>
              </a:spcBef>
              <a:spcAft>
                <a:spcPts val="0"/>
              </a:spcAft>
              <a:buClr>
                <a:srgbClr val="0070C0"/>
              </a:buClr>
              <a:buSzPts val="1800"/>
              <a:buChar char="-"/>
            </a:pPr>
            <a:r>
              <a:rPr lang="vi" sz="1800" u="sng">
                <a:solidFill>
                  <a:schemeClr val="hlink"/>
                </a:solidFill>
                <a:hlinkClick r:id="rId5"/>
              </a:rPr>
              <a:t>Install Docker Desktop on Mac</a:t>
            </a:r>
            <a:endParaRPr sz="1800">
              <a:solidFill>
                <a:srgbClr val="0070C0"/>
              </a:solidFill>
            </a:endParaRPr>
          </a:p>
          <a:p>
            <a:pPr indent="-342900" lvl="0" marL="457200" rtl="0" algn="l">
              <a:spcBef>
                <a:spcPts val="0"/>
              </a:spcBef>
              <a:spcAft>
                <a:spcPts val="0"/>
              </a:spcAft>
              <a:buClr>
                <a:srgbClr val="0070C0"/>
              </a:buClr>
              <a:buSzPts val="1800"/>
              <a:buChar char="-"/>
            </a:pPr>
            <a:r>
              <a:rPr lang="vi" sz="1800" u="sng">
                <a:solidFill>
                  <a:schemeClr val="hlink"/>
                </a:solidFill>
                <a:hlinkClick r:id="rId6"/>
              </a:rPr>
              <a:t>[Video] - Docker Tutorial for Beginners - Install Docker Desktop on Mac</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Linux</a:t>
            </a:r>
            <a:endParaRPr sz="1800">
              <a:solidFill>
                <a:srgbClr val="0070C0"/>
              </a:solidFill>
            </a:endParaRPr>
          </a:p>
          <a:p>
            <a:pPr indent="-342900" lvl="0" marL="457200" rtl="0" algn="l">
              <a:spcBef>
                <a:spcPts val="0"/>
              </a:spcBef>
              <a:spcAft>
                <a:spcPts val="0"/>
              </a:spcAft>
              <a:buClr>
                <a:srgbClr val="0070C0"/>
              </a:buClr>
              <a:buSzPts val="1800"/>
              <a:buChar char="-"/>
            </a:pPr>
            <a:r>
              <a:rPr lang="vi" sz="1800" u="sng">
                <a:solidFill>
                  <a:schemeClr val="hlink"/>
                </a:solidFill>
                <a:hlinkClick r:id="rId7"/>
              </a:rPr>
              <a:t>Install Docker on Linux</a:t>
            </a:r>
            <a:endParaRPr sz="1800">
              <a:solidFill>
                <a:srgbClr val="0070C0"/>
              </a:solidFill>
            </a:endParaRPr>
          </a:p>
          <a:p>
            <a:pPr indent="-342900" lvl="0" marL="457200" rtl="0" algn="l">
              <a:spcBef>
                <a:spcPts val="0"/>
              </a:spcBef>
              <a:spcAft>
                <a:spcPts val="0"/>
              </a:spcAft>
              <a:buClr>
                <a:srgbClr val="0070C0"/>
              </a:buClr>
              <a:buSzPts val="1800"/>
              <a:buChar char="-"/>
            </a:pPr>
            <a:r>
              <a:rPr lang="vi" sz="1800" u="sng">
                <a:solidFill>
                  <a:schemeClr val="hlink"/>
                </a:solidFill>
                <a:hlinkClick r:id="rId8"/>
              </a:rPr>
              <a:t>[Video] - Docker Installation On Ubuntu? | Linux</a:t>
            </a:r>
            <a:endParaRPr sz="1800">
              <a:solidFill>
                <a:srgbClr val="0070C0"/>
              </a:solidFill>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What is container?</a:t>
            </a:r>
            <a:endParaRPr b="1">
              <a:solidFill>
                <a:srgbClr val="EF8600"/>
              </a:solidFill>
              <a:latin typeface="Times New Roman"/>
              <a:ea typeface="Times New Roman"/>
              <a:cs typeface="Times New Roman"/>
              <a:sym typeface="Times New Roman"/>
            </a:endParaRPr>
          </a:p>
        </p:txBody>
      </p:sp>
      <p:sp>
        <p:nvSpPr>
          <p:cNvPr id="73" name="Google Shape;73;p1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15"/>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75" name="Google Shape;75;p15"/>
          <p:cNvSpPr txBox="1"/>
          <p:nvPr/>
        </p:nvSpPr>
        <p:spPr>
          <a:xfrm>
            <a:off x="79000" y="1004250"/>
            <a:ext cx="89877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Một số lý do sử dụng docker:</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Consistency</a:t>
            </a:r>
            <a:r>
              <a:rPr lang="vi" sz="1800">
                <a:solidFill>
                  <a:srgbClr val="0070C0"/>
                </a:solidFill>
              </a:rPr>
              <a:t>: Docker cho phép các nhà phát triển đóng gói ứng dụng và tất cả các phụ thuộc, thư viện và cấu hình vào một đơn vị duy nhất gọi là container.</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Portability</a:t>
            </a:r>
            <a:r>
              <a:rPr lang="vi" sz="1800">
                <a:solidFill>
                  <a:srgbClr val="0070C0"/>
                </a:solidFill>
              </a:rPr>
              <a:t>: Container Docker có trọng lượng nhẹ và có thể chạy trên bất kỳ nền tảng nào hỗ trợ Docker, bất kể cơ sở hạ tầng cơ bản.</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Resource Efficiency</a:t>
            </a:r>
            <a:r>
              <a:rPr lang="vi" sz="1800">
                <a:solidFill>
                  <a:srgbClr val="0070C0"/>
                </a:solidFill>
              </a:rPr>
              <a:t>: So với các máy ảo truyền thống, các container Docker chia sẻ kernel hệ điều hành máy chủ, giúp tiết kiệm tài nguyên hệ thống</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Isolation</a:t>
            </a:r>
            <a:r>
              <a:rPr lang="vi" sz="1800">
                <a:solidFill>
                  <a:srgbClr val="0070C0"/>
                </a:solidFill>
              </a:rPr>
              <a:t>: Các container cung cấp “process-level isolation”, có nghĩa là mỗi container chạy trong môi trường cô lập riêng của nó</a:t>
            </a:r>
            <a:endParaRPr sz="1800">
              <a:solidFill>
                <a:srgbClr val="0070C0"/>
              </a:solidFill>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What is container?</a:t>
            </a:r>
            <a:endParaRPr b="1">
              <a:solidFill>
                <a:srgbClr val="EF8600"/>
              </a:solidFill>
              <a:latin typeface="Times New Roman"/>
              <a:ea typeface="Times New Roman"/>
              <a:cs typeface="Times New Roman"/>
              <a:sym typeface="Times New Roman"/>
            </a:endParaRPr>
          </a:p>
        </p:txBody>
      </p:sp>
      <p:sp>
        <p:nvSpPr>
          <p:cNvPr id="82" name="Google Shape;82;p16"/>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 name="Google Shape;83;p16"/>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84" name="Google Shape;84;p16"/>
          <p:cNvSpPr txBox="1"/>
          <p:nvPr/>
        </p:nvSpPr>
        <p:spPr>
          <a:xfrm>
            <a:off x="79000" y="1004250"/>
            <a:ext cx="8987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Một số lý do sử dụng docker:</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Scalability</a:t>
            </a:r>
            <a:r>
              <a:rPr lang="vi" sz="1800">
                <a:solidFill>
                  <a:srgbClr val="0070C0"/>
                </a:solidFill>
              </a:rPr>
              <a:t>: </a:t>
            </a:r>
            <a:r>
              <a:rPr lang="vi" sz="1800">
                <a:solidFill>
                  <a:srgbClr val="0070C0"/>
                </a:solidFill>
              </a:rPr>
              <a:t>Docker giúp dễ dàng mở rộng ứng dụng. Vì các container nhẹ nên có thể nhanh chóng mở rộng hoặc thu hẹp ứng dụng dựa theo nhu cầu.</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Version Control and Rollbacks</a:t>
            </a:r>
            <a:r>
              <a:rPr lang="vi" sz="1800">
                <a:solidFill>
                  <a:srgbClr val="0070C0"/>
                </a:solidFill>
              </a:rPr>
              <a:t>:</a:t>
            </a:r>
            <a:r>
              <a:rPr lang="vi" sz="1800">
                <a:solidFill>
                  <a:srgbClr val="0070C0"/>
                </a:solidFill>
              </a:rPr>
              <a:t> Docker images, là “các bản thiết kế” (blueprints) cho các container, có thể kiểm soát các version. Điều này cho phép dễ dàng phục hồi về version trước của một ứng dụng nếu gặp bất kỳ vấn đề nào trong quá trình triển khai hoặc cập nhật.</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Continuous Integration and Continuous Deployment (CI/CD)</a:t>
            </a:r>
            <a:r>
              <a:rPr lang="vi" sz="1800">
                <a:solidFill>
                  <a:srgbClr val="0070C0"/>
                </a:solidFill>
              </a:rPr>
              <a:t>: </a:t>
            </a:r>
            <a:r>
              <a:rPr lang="vi" sz="1800">
                <a:solidFill>
                  <a:srgbClr val="0070C0"/>
                </a:solidFill>
              </a:rPr>
              <a:t>Docker đóng vai trò quan trọng trong quy trình phát triển phần mềm hiện nay. Nó cho phép các nhà phát triển xây dựng, kiểm tra và triển khai ứng dụng một cách nhanh chóng và nhất quán.</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What is container?</a:t>
            </a:r>
            <a:endParaRPr b="1">
              <a:solidFill>
                <a:srgbClr val="EF8600"/>
              </a:solidFill>
              <a:latin typeface="Times New Roman"/>
              <a:ea typeface="Times New Roman"/>
              <a:cs typeface="Times New Roman"/>
              <a:sym typeface="Times New Roman"/>
            </a:endParaRPr>
          </a:p>
        </p:txBody>
      </p:sp>
      <p:sp>
        <p:nvSpPr>
          <p:cNvPr id="91" name="Google Shape;91;p17"/>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17"/>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93" name="Google Shape;93;p17"/>
          <p:cNvSpPr txBox="1"/>
          <p:nvPr/>
        </p:nvSpPr>
        <p:spPr>
          <a:xfrm>
            <a:off x="79000" y="1004250"/>
            <a:ext cx="89877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Một số lý do sử dụng docker:</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Dependency Management</a:t>
            </a:r>
            <a:r>
              <a:rPr lang="vi" sz="1800">
                <a:solidFill>
                  <a:srgbClr val="0070C0"/>
                </a:solidFill>
              </a:rPr>
              <a:t>: </a:t>
            </a:r>
            <a:r>
              <a:rPr lang="vi" sz="1800">
                <a:solidFill>
                  <a:srgbClr val="0070C0"/>
                </a:solidFill>
              </a:rPr>
              <a:t>Docker đơn giản hóa việc quản lý các “requirements” của ứng dụng.</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Microservices Architecture</a:t>
            </a:r>
            <a:r>
              <a:rPr lang="vi" sz="1800">
                <a:solidFill>
                  <a:srgbClr val="0070C0"/>
                </a:solidFill>
              </a:rPr>
              <a:t>: </a:t>
            </a:r>
            <a:r>
              <a:rPr lang="vi" sz="1800">
                <a:solidFill>
                  <a:srgbClr val="0070C0"/>
                </a:solidFill>
              </a:rPr>
              <a:t>Docker thường được sử dụng để triển khai các ứng dụng theo kiến trúc microservices. Mỗi microservices có thể được container hóa một cách độc lập, thúc đẩy tính mô đun, dễ bảo trì và dễ cập nhật</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Community and Ecosystem</a:t>
            </a:r>
            <a:r>
              <a:rPr lang="vi" sz="1800">
                <a:solidFill>
                  <a:srgbClr val="0070C0"/>
                </a:solidFill>
              </a:rPr>
              <a:t>: </a:t>
            </a:r>
            <a:r>
              <a:rPr lang="vi" sz="1800">
                <a:solidFill>
                  <a:srgbClr val="0070C0"/>
                </a:solidFill>
              </a:rPr>
              <a:t>Docker có một cộng đồng lớn và hoạt động tích cực, đóng góp vào một hệ sinh thái phong phú đa dạng Docker images đã được xây dựng trước, giúp dễ dàng cài đặt và sử dụng các phần mềm và dịch vụ khác nhau trong các container.</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a:t>
            </a:r>
            <a:r>
              <a:rPr b="1" lang="vi">
                <a:solidFill>
                  <a:srgbClr val="EF8600"/>
                </a:solidFill>
                <a:latin typeface="Times New Roman"/>
                <a:ea typeface="Times New Roman"/>
                <a:cs typeface="Times New Roman"/>
                <a:sym typeface="Times New Roman"/>
              </a:rPr>
              <a:t>- What is container?</a:t>
            </a:r>
            <a:endParaRPr b="1">
              <a:solidFill>
                <a:srgbClr val="EF8600"/>
              </a:solidFill>
              <a:latin typeface="Times New Roman"/>
              <a:ea typeface="Times New Roman"/>
              <a:cs typeface="Times New Roman"/>
              <a:sym typeface="Times New Roman"/>
            </a:endParaRPr>
          </a:p>
        </p:txBody>
      </p:sp>
      <p:sp>
        <p:nvSpPr>
          <p:cNvPr id="100" name="Google Shape;100;p18"/>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 name="Google Shape;101;p18"/>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02" name="Google Shape;102;p18"/>
          <p:cNvSpPr txBox="1"/>
          <p:nvPr/>
        </p:nvSpPr>
        <p:spPr>
          <a:xfrm>
            <a:off x="79000" y="1004250"/>
            <a:ext cx="8987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Trước khi có Docker?</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Virtual Machines (VM): Máy ảo chạy một phiên bản của một số Hệ điều hành và phần cứng của máy chủ được ảo hóa bởi Bare-metal hypervisor (một phần mềm chịu trách nhiệm phân bổ tài nguyên cho các máy ảo).</a:t>
            </a:r>
            <a:endParaRPr sz="1800">
              <a:solidFill>
                <a:srgbClr val="0070C0"/>
              </a:solidFill>
            </a:endParaRPr>
          </a:p>
        </p:txBody>
      </p:sp>
      <p:pic>
        <p:nvPicPr>
          <p:cNvPr id="103" name="Google Shape;103;p18"/>
          <p:cNvPicPr preferRelativeResize="0"/>
          <p:nvPr/>
        </p:nvPicPr>
        <p:blipFill>
          <a:blip r:embed="rId3">
            <a:alphaModFix/>
          </a:blip>
          <a:stretch>
            <a:fillRect/>
          </a:stretch>
        </p:blipFill>
        <p:spPr>
          <a:xfrm>
            <a:off x="5916850" y="2418600"/>
            <a:ext cx="2848038" cy="2541450"/>
          </a:xfrm>
          <a:prstGeom prst="rect">
            <a:avLst/>
          </a:prstGeom>
          <a:noFill/>
          <a:ln>
            <a:noFill/>
          </a:ln>
        </p:spPr>
      </p:pic>
      <p:sp>
        <p:nvSpPr>
          <p:cNvPr id="104" name="Google Shape;104;p18"/>
          <p:cNvSpPr txBox="1"/>
          <p:nvPr/>
        </p:nvSpPr>
        <p:spPr>
          <a:xfrm>
            <a:off x="156250" y="2778300"/>
            <a:ext cx="5760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FF0000"/>
                </a:solidFill>
              </a:rPr>
              <a:t>Máy ảo hiện không còn được sử dụng thịnh hành:</a:t>
            </a:r>
            <a:endParaRPr sz="1800">
              <a:solidFill>
                <a:srgbClr val="FF0000"/>
              </a:solidFill>
            </a:endParaRPr>
          </a:p>
          <a:p>
            <a:pPr indent="-342900" lvl="0" marL="457200" rtl="0" algn="l">
              <a:spcBef>
                <a:spcPts val="0"/>
              </a:spcBef>
              <a:spcAft>
                <a:spcPts val="0"/>
              </a:spcAft>
              <a:buClr>
                <a:srgbClr val="FF0000"/>
              </a:buClr>
              <a:buSzPts val="1800"/>
              <a:buChar char="-"/>
            </a:pPr>
            <a:r>
              <a:rPr lang="vi" sz="1800">
                <a:solidFill>
                  <a:srgbClr val="FF0000"/>
                </a:solidFill>
              </a:rPr>
              <a:t>Tốn thời gian khởi tạo và khởi động máy ảo</a:t>
            </a:r>
            <a:endParaRPr sz="1800">
              <a:solidFill>
                <a:srgbClr val="FF0000"/>
              </a:solidFill>
            </a:endParaRPr>
          </a:p>
          <a:p>
            <a:pPr indent="-342900" lvl="0" marL="457200" rtl="0" algn="l">
              <a:spcBef>
                <a:spcPts val="0"/>
              </a:spcBef>
              <a:spcAft>
                <a:spcPts val="0"/>
              </a:spcAft>
              <a:buClr>
                <a:srgbClr val="FF0000"/>
              </a:buClr>
              <a:buSzPts val="1800"/>
              <a:buChar char="-"/>
            </a:pPr>
            <a:r>
              <a:rPr lang="vi" sz="1800">
                <a:solidFill>
                  <a:srgbClr val="FF0000"/>
                </a:solidFill>
              </a:rPr>
              <a:t>Hầu hết các OS đều tính bằng GBs</a:t>
            </a:r>
            <a:endParaRPr sz="1800">
              <a:solidFill>
                <a:srgbClr val="FF0000"/>
              </a:solidFill>
            </a:endParaRPr>
          </a:p>
          <a:p>
            <a:pPr indent="-342900" lvl="0" marL="457200" rtl="0" algn="l">
              <a:spcBef>
                <a:spcPts val="0"/>
              </a:spcBef>
              <a:spcAft>
                <a:spcPts val="0"/>
              </a:spcAft>
              <a:buClr>
                <a:srgbClr val="FF0000"/>
              </a:buClr>
              <a:buSzPts val="1800"/>
              <a:buChar char="-"/>
            </a:pPr>
            <a:r>
              <a:rPr lang="vi" sz="1800">
                <a:solidFill>
                  <a:srgbClr val="FF0000"/>
                </a:solidFill>
              </a:rPr>
              <a:t>Cần phải được cài đặt từ đầu</a:t>
            </a:r>
            <a:endParaRPr sz="1800">
              <a:solidFill>
                <a:srgbClr val="FF0000"/>
              </a:solidFill>
            </a:endParaRPr>
          </a:p>
          <a:p>
            <a:pPr indent="-342900" lvl="0" marL="457200" rtl="0" algn="l">
              <a:spcBef>
                <a:spcPts val="0"/>
              </a:spcBef>
              <a:spcAft>
                <a:spcPts val="0"/>
              </a:spcAft>
              <a:buClr>
                <a:srgbClr val="FF0000"/>
              </a:buClr>
              <a:buSzPts val="1800"/>
              <a:buChar char="-"/>
            </a:pPr>
            <a:r>
              <a:rPr lang="vi" sz="1800">
                <a:solidFill>
                  <a:srgbClr val="FF0000"/>
                </a:solidFill>
              </a:rPr>
              <a:t>Không thể chia sẻ VM instance</a:t>
            </a:r>
            <a:endParaRPr sz="1800">
              <a:solidFill>
                <a:srgbClr val="FF0000"/>
              </a:solidFill>
            </a:endParaRPr>
          </a:p>
          <a:p>
            <a:pPr indent="-342900" lvl="0" marL="457200" rtl="0" algn="l">
              <a:spcBef>
                <a:spcPts val="0"/>
              </a:spcBef>
              <a:spcAft>
                <a:spcPts val="0"/>
              </a:spcAft>
              <a:buClr>
                <a:srgbClr val="FF0000"/>
              </a:buClr>
              <a:buSzPts val="1800"/>
              <a:buChar char="-"/>
            </a:pPr>
            <a:r>
              <a:rPr lang="vi" sz="1800">
                <a:solidFill>
                  <a:srgbClr val="FF0000"/>
                </a:solidFill>
              </a:rPr>
              <a:t>Lãng phí tài nguyên phần cứng</a:t>
            </a:r>
            <a:endParaRPr sz="1800">
              <a:solidFill>
                <a:srgbClr val="FF0000"/>
              </a:solidFill>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What is container?</a:t>
            </a:r>
            <a:endParaRPr b="1">
              <a:solidFill>
                <a:srgbClr val="EF8600"/>
              </a:solidFill>
              <a:latin typeface="Times New Roman"/>
              <a:ea typeface="Times New Roman"/>
              <a:cs typeface="Times New Roman"/>
              <a:sym typeface="Times New Roman"/>
            </a:endParaRPr>
          </a:p>
        </p:txBody>
      </p:sp>
      <p:sp>
        <p:nvSpPr>
          <p:cNvPr id="111" name="Google Shape;111;p19"/>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19"/>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13" name="Google Shape;113;p19"/>
          <p:cNvSpPr txBox="1"/>
          <p:nvPr/>
        </p:nvSpPr>
        <p:spPr>
          <a:xfrm>
            <a:off x="79000" y="1004250"/>
            <a:ext cx="8987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800">
                <a:solidFill>
                  <a:srgbClr val="0070C0"/>
                </a:solidFill>
              </a:rPr>
              <a:t>Docker </a:t>
            </a:r>
            <a:r>
              <a:rPr lang="vi" sz="1800">
                <a:solidFill>
                  <a:srgbClr val="0070C0"/>
                </a:solidFill>
              </a:rPr>
              <a:t>cơ bản là một phần mềm giúp nhà phát triển tạo và quản lý containers.</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Một số thành phần của docker</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Dockerfile</a:t>
            </a:r>
            <a:r>
              <a:rPr lang="vi" sz="1800">
                <a:solidFill>
                  <a:srgbClr val="0070C0"/>
                </a:solidFill>
              </a:rPr>
              <a:t>: Docker file là một file cơ bản hướng dẫn docker cách xây dựng một docker image.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Docker image</a:t>
            </a:r>
            <a:r>
              <a:rPr lang="vi" sz="1800">
                <a:solidFill>
                  <a:srgbClr val="0070C0"/>
                </a:solidFill>
              </a:rPr>
              <a:t>: Chứa thông tin về phần mềm mà container sẽ chạy và cho biết flow chạy như thế nào. Docker image được build từ Dockerfile.</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Docker container</a:t>
            </a:r>
            <a:r>
              <a:rPr lang="vi" sz="1800">
                <a:solidFill>
                  <a:srgbClr val="0070C0"/>
                </a:solidFill>
              </a:rPr>
              <a:t>: Docker container lấy thông số từ Docker image và thực thi chúng để tạo môi trường cho ứng dụng.</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pic>
        <p:nvPicPr>
          <p:cNvPr id="114" name="Google Shape;114;p19"/>
          <p:cNvPicPr preferRelativeResize="0"/>
          <p:nvPr/>
        </p:nvPicPr>
        <p:blipFill>
          <a:blip r:embed="rId3">
            <a:alphaModFix/>
          </a:blip>
          <a:stretch>
            <a:fillRect/>
          </a:stretch>
        </p:blipFill>
        <p:spPr>
          <a:xfrm>
            <a:off x="1260750" y="3655749"/>
            <a:ext cx="6624199" cy="1363550"/>
          </a:xfrm>
          <a:prstGeom prst="rect">
            <a:avLst/>
          </a:prstGeom>
          <a:noFill/>
          <a:ln>
            <a:noFill/>
          </a:ln>
        </p:spPr>
      </p:pic>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 </a:t>
            </a:r>
            <a:r>
              <a:rPr b="1" lang="vi">
                <a:solidFill>
                  <a:srgbClr val="EF8600"/>
                </a:solidFill>
                <a:latin typeface="Times New Roman"/>
                <a:ea typeface="Times New Roman"/>
                <a:cs typeface="Times New Roman"/>
                <a:sym typeface="Times New Roman"/>
              </a:rPr>
              <a:t>- </a:t>
            </a:r>
            <a:r>
              <a:rPr b="1" lang="vi">
                <a:solidFill>
                  <a:srgbClr val="EF8600"/>
                </a:solidFill>
                <a:latin typeface="Times New Roman"/>
                <a:ea typeface="Times New Roman"/>
                <a:cs typeface="Times New Roman"/>
                <a:sym typeface="Times New Roman"/>
              </a:rPr>
              <a:t>Dockerfile: Instructions and Examples</a:t>
            </a:r>
            <a:endParaRPr b="1">
              <a:solidFill>
                <a:srgbClr val="EF8600"/>
              </a:solidFill>
              <a:latin typeface="Times New Roman"/>
              <a:ea typeface="Times New Roman"/>
              <a:cs typeface="Times New Roman"/>
              <a:sym typeface="Times New Roman"/>
            </a:endParaRPr>
          </a:p>
        </p:txBody>
      </p:sp>
      <p:sp>
        <p:nvSpPr>
          <p:cNvPr id="121" name="Google Shape;121;p20"/>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 name="Google Shape;122;p20"/>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23" name="Google Shape;123;p20"/>
          <p:cNvSpPr/>
          <p:nvPr/>
        </p:nvSpPr>
        <p:spPr>
          <a:xfrm>
            <a:off x="1088725" y="1999050"/>
            <a:ext cx="7306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800">
                <a:solidFill>
                  <a:srgbClr val="0070C0"/>
                </a:solidFill>
              </a:rPr>
              <a:t>FROM </a:t>
            </a:r>
            <a:r>
              <a:rPr lang="vi" sz="1800">
                <a:solidFill>
                  <a:srgbClr val="0070C0"/>
                </a:solidFill>
              </a:rPr>
              <a:t>NAME[:TAG|@DIGEST]</a:t>
            </a:r>
            <a:endParaRPr sz="1800">
              <a:solidFill>
                <a:srgbClr val="0070C0"/>
              </a:solidFill>
            </a:endParaRPr>
          </a:p>
        </p:txBody>
      </p:sp>
      <p:sp>
        <p:nvSpPr>
          <p:cNvPr id="124" name="Google Shape;124;p20"/>
          <p:cNvSpPr txBox="1"/>
          <p:nvPr/>
        </p:nvSpPr>
        <p:spPr>
          <a:xfrm>
            <a:off x="1088725" y="2767350"/>
            <a:ext cx="7306500" cy="15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From - cho docker engine biết image nào sẽ được sử dụng</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FROM ubuntu:latest</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FROM redis:community-7.0.0-beta</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177775" y="158800"/>
            <a:ext cx="672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3 - Dockerfile: Instructions and Examples</a:t>
            </a:r>
            <a:endParaRPr b="1">
              <a:solidFill>
                <a:srgbClr val="EF8600"/>
              </a:solidFill>
              <a:latin typeface="Times New Roman"/>
              <a:ea typeface="Times New Roman"/>
              <a:cs typeface="Times New Roman"/>
              <a:sym typeface="Times New Roman"/>
            </a:endParaRPr>
          </a:p>
        </p:txBody>
      </p:sp>
      <p:sp>
        <p:nvSpPr>
          <p:cNvPr id="131" name="Google Shape;131;p21"/>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21"/>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33" name="Google Shape;133;p21"/>
          <p:cNvSpPr/>
          <p:nvPr/>
        </p:nvSpPr>
        <p:spPr>
          <a:xfrm>
            <a:off x="1088725" y="1597900"/>
            <a:ext cx="73065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800">
                <a:solidFill>
                  <a:srgbClr val="0070C0"/>
                </a:solidFill>
              </a:rPr>
              <a:t>- RUN </a:t>
            </a:r>
            <a:r>
              <a:rPr lang="vi" sz="1800">
                <a:solidFill>
                  <a:srgbClr val="0070C0"/>
                </a:solidFill>
              </a:rPr>
              <a:t>&lt;COMMAND&gt; (shell form) </a:t>
            </a:r>
            <a:endParaRPr sz="1800">
              <a:solidFill>
                <a:srgbClr val="0070C0"/>
              </a:solidFill>
            </a:endParaRPr>
          </a:p>
          <a:p>
            <a:pPr indent="0" lvl="0" marL="0" rtl="0" algn="ctr">
              <a:spcBef>
                <a:spcPts val="0"/>
              </a:spcBef>
              <a:spcAft>
                <a:spcPts val="0"/>
              </a:spcAft>
              <a:buNone/>
            </a:pPr>
            <a:r>
              <a:rPr b="1" lang="vi" sz="1800">
                <a:solidFill>
                  <a:srgbClr val="0070C0"/>
                </a:solidFill>
              </a:rPr>
              <a:t>- RUN </a:t>
            </a:r>
            <a:r>
              <a:rPr lang="vi" sz="1800">
                <a:solidFill>
                  <a:srgbClr val="0070C0"/>
                </a:solidFill>
              </a:rPr>
              <a:t>["EXECUTABLE", "PARAM1", "PARAM2"] (exec form)</a:t>
            </a:r>
            <a:endParaRPr sz="1800">
              <a:solidFill>
                <a:srgbClr val="0070C0"/>
              </a:solidFill>
            </a:endParaRPr>
          </a:p>
        </p:txBody>
      </p:sp>
      <p:sp>
        <p:nvSpPr>
          <p:cNvPr id="134" name="Google Shape;134;p21"/>
          <p:cNvSpPr txBox="1"/>
          <p:nvPr/>
        </p:nvSpPr>
        <p:spPr>
          <a:xfrm>
            <a:off x="1088725" y="2767350"/>
            <a:ext cx="7306500" cy="18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RUN - thực thi một lệnh docker container’s shell. Mặc định là /bin/sh.</a:t>
            </a:r>
            <a:endParaRPr sz="1800">
              <a:solidFill>
                <a:srgbClr val="0070C0"/>
              </a:solidFill>
            </a:endParaRPr>
          </a:p>
          <a:p>
            <a:pPr indent="0" lvl="0" marL="0" rtl="0" algn="l">
              <a:spcBef>
                <a:spcPts val="0"/>
              </a:spcBef>
              <a:spcAft>
                <a:spcPts val="0"/>
              </a:spcAft>
              <a:buNone/>
            </a:pPr>
            <a:r>
              <a:rPr lang="vi" sz="1800">
                <a:solidFill>
                  <a:srgbClr val="0070C0"/>
                </a:solidFill>
              </a:rPr>
              <a:t>Ví dụ:</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RUN apt update</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RUN [“npm”, “install”]</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FF0000"/>
                </a:solidFill>
              </a:rPr>
              <a:t>Lưu ý: chỉ sử dụng một trong 2 cách trên, trong docker file không nên sử dụng cả 2 cách</a:t>
            </a:r>
            <a:endParaRPr sz="1800">
              <a:solidFill>
                <a:srgbClr val="FF000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