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6bbdfd3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6bbdfd3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6bbdfd3ba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26bbdfd3ba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t>Tuy nhiên trong thực tế với 3 model high correlated thực sự vẫn cải thiện phần nào kết quả cuối cùng =&gt; bài toán quy về đánh đổi thời gian xử lý và độ chính xác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6bbdfd3ba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26bbdfd3ba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6bbdfd3ba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26bbdfd3ba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6bbdfd3ba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26bbdfd3ba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6bbdfd3ba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26bbdfd3ba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6bbdfd3ba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26bbdfd3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6bbdfd3b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26bbdfd3b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6bbdfd3ba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226bbdfd3b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511555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511555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511555d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511555d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511555d73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5511555d7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6bbdfd3ba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26bbdfd3ba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6bbdfd3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26bbdfd3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6bbdfd3ba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26bbdfd3ba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9575" y="88950"/>
            <a:ext cx="8520600" cy="107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3900">
                <a:solidFill>
                  <a:srgbClr val="FF9900"/>
                </a:solidFill>
                <a:latin typeface="Times New Roman"/>
                <a:ea typeface="Times New Roman"/>
                <a:cs typeface="Times New Roman"/>
                <a:sym typeface="Times New Roman"/>
              </a:rPr>
              <a:t>Ensembling</a:t>
            </a:r>
            <a:endParaRPr sz="3900">
              <a:solidFill>
                <a:srgbClr val="FF9900"/>
              </a:solidFill>
              <a:latin typeface="Times New Roman"/>
              <a:ea typeface="Times New Roman"/>
              <a:cs typeface="Times New Roman"/>
              <a:sym typeface="Times New Roman"/>
            </a:endParaRPr>
          </a:p>
        </p:txBody>
      </p:sp>
      <p:sp>
        <p:nvSpPr>
          <p:cNvPr id="55" name="Google Shape;55;p13"/>
          <p:cNvSpPr txBox="1"/>
          <p:nvPr>
            <p:ph idx="1" type="subTitle"/>
          </p:nvPr>
        </p:nvSpPr>
        <p:spPr>
          <a:xfrm>
            <a:off x="623400" y="45342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vi" sz="2600">
                <a:solidFill>
                  <a:schemeClr val="accent1"/>
                </a:solidFill>
                <a:latin typeface="Times New Roman"/>
                <a:ea typeface="Times New Roman"/>
                <a:cs typeface="Times New Roman"/>
                <a:sym typeface="Times New Roman"/>
              </a:rPr>
              <a:t>TA Hùng An</a:t>
            </a:r>
            <a:endParaRPr sz="2600">
              <a:solidFill>
                <a:schemeClr val="accent1"/>
              </a:solidFill>
              <a:latin typeface="Times New Roman"/>
              <a:ea typeface="Times New Roman"/>
              <a:cs typeface="Times New Roman"/>
              <a:sym typeface="Times New Roman"/>
            </a:endParaRPr>
          </a:p>
        </p:txBody>
      </p:sp>
      <p:sp>
        <p:nvSpPr>
          <p:cNvPr id="56" name="Google Shape;56;p13"/>
          <p:cNvSpPr/>
          <p:nvPr/>
        </p:nvSpPr>
        <p:spPr>
          <a:xfrm>
            <a:off x="78162" y="1166843"/>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7" name="Google Shape;57;p13"/>
          <p:cNvSpPr/>
          <p:nvPr/>
        </p:nvSpPr>
        <p:spPr>
          <a:xfrm>
            <a:off x="79012" y="-15334"/>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pic>
        <p:nvPicPr>
          <p:cNvPr id="58" name="Google Shape;58;p13"/>
          <p:cNvPicPr preferRelativeResize="0"/>
          <p:nvPr/>
        </p:nvPicPr>
        <p:blipFill>
          <a:blip r:embed="rId3">
            <a:alphaModFix/>
          </a:blip>
          <a:stretch>
            <a:fillRect/>
          </a:stretch>
        </p:blipFill>
        <p:spPr>
          <a:xfrm>
            <a:off x="812963" y="1542743"/>
            <a:ext cx="7518074" cy="29219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Correlation</a:t>
            </a:r>
            <a:endParaRPr b="1">
              <a:solidFill>
                <a:srgbClr val="EF8600"/>
              </a:solidFill>
              <a:latin typeface="Times New Roman"/>
              <a:ea typeface="Times New Roman"/>
              <a:cs typeface="Times New Roman"/>
              <a:sym typeface="Times New Roman"/>
            </a:endParaRPr>
          </a:p>
        </p:txBody>
      </p:sp>
      <p:sp>
        <p:nvSpPr>
          <p:cNvPr id="161" name="Google Shape;161;p22"/>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22"/>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63" name="Google Shape;163;p22"/>
          <p:cNvSpPr/>
          <p:nvPr/>
        </p:nvSpPr>
        <p:spPr>
          <a:xfrm>
            <a:off x="4836075" y="2759450"/>
            <a:ext cx="1076400" cy="69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1738200" y="1321975"/>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11111111</a:t>
            </a:r>
            <a:r>
              <a:rPr lang="vi" sz="1800">
                <a:solidFill>
                  <a:srgbClr val="FF0000"/>
                </a:solidFill>
              </a:rPr>
              <a:t>0</a:t>
            </a:r>
            <a:r>
              <a:rPr lang="vi" sz="1800">
                <a:solidFill>
                  <a:srgbClr val="0070C0"/>
                </a:solidFill>
              </a:rPr>
              <a:t>0</a:t>
            </a:r>
            <a:endParaRPr sz="1800">
              <a:solidFill>
                <a:srgbClr val="0070C0"/>
              </a:solidFill>
            </a:endParaRPr>
          </a:p>
          <a:p>
            <a:pPr indent="0" lvl="0" marL="0" rtl="0" algn="ctr">
              <a:spcBef>
                <a:spcPts val="0"/>
              </a:spcBef>
              <a:spcAft>
                <a:spcPts val="0"/>
              </a:spcAft>
              <a:buNone/>
            </a:pPr>
            <a:r>
              <a:rPr lang="vi" sz="1800">
                <a:solidFill>
                  <a:srgbClr val="0070C0"/>
                </a:solidFill>
              </a:rPr>
              <a:t>80%</a:t>
            </a:r>
            <a:endParaRPr sz="1800">
              <a:solidFill>
                <a:srgbClr val="0070C0"/>
              </a:solidFill>
            </a:endParaRPr>
          </a:p>
        </p:txBody>
      </p:sp>
      <p:sp>
        <p:nvSpPr>
          <p:cNvPr id="165" name="Google Shape;165;p22"/>
          <p:cNvSpPr/>
          <p:nvPr/>
        </p:nvSpPr>
        <p:spPr>
          <a:xfrm>
            <a:off x="1738200" y="258860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01110111</a:t>
            </a:r>
            <a:r>
              <a:rPr lang="vi" sz="1800">
                <a:solidFill>
                  <a:srgbClr val="FF0000"/>
                </a:solidFill>
              </a:rPr>
              <a:t>0</a:t>
            </a:r>
            <a:r>
              <a:rPr lang="vi" sz="1800">
                <a:solidFill>
                  <a:srgbClr val="0070C0"/>
                </a:solidFill>
              </a:rPr>
              <a:t>1</a:t>
            </a:r>
            <a:endParaRPr sz="1800">
              <a:solidFill>
                <a:srgbClr val="0070C0"/>
              </a:solidFill>
            </a:endParaRPr>
          </a:p>
          <a:p>
            <a:pPr indent="0" lvl="0" marL="0" rtl="0" algn="ctr">
              <a:spcBef>
                <a:spcPts val="0"/>
              </a:spcBef>
              <a:spcAft>
                <a:spcPts val="0"/>
              </a:spcAft>
              <a:buNone/>
            </a:pPr>
            <a:r>
              <a:rPr lang="vi" sz="1800">
                <a:solidFill>
                  <a:srgbClr val="0070C0"/>
                </a:solidFill>
              </a:rPr>
              <a:t>70%</a:t>
            </a:r>
            <a:endParaRPr sz="1800">
              <a:solidFill>
                <a:srgbClr val="0070C0"/>
              </a:solidFill>
            </a:endParaRPr>
          </a:p>
        </p:txBody>
      </p:sp>
      <p:sp>
        <p:nvSpPr>
          <p:cNvPr id="166" name="Google Shape;166;p22"/>
          <p:cNvSpPr txBox="1"/>
          <p:nvPr/>
        </p:nvSpPr>
        <p:spPr>
          <a:xfrm>
            <a:off x="297100" y="1608625"/>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A</a:t>
            </a:r>
            <a:endParaRPr sz="1800">
              <a:solidFill>
                <a:srgbClr val="0070C0"/>
              </a:solidFill>
            </a:endParaRPr>
          </a:p>
        </p:txBody>
      </p:sp>
      <p:sp>
        <p:nvSpPr>
          <p:cNvPr id="167" name="Google Shape;167;p22"/>
          <p:cNvSpPr txBox="1"/>
          <p:nvPr/>
        </p:nvSpPr>
        <p:spPr>
          <a:xfrm>
            <a:off x="297100" y="287525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B</a:t>
            </a:r>
            <a:endParaRPr sz="1800">
              <a:solidFill>
                <a:srgbClr val="0070C0"/>
              </a:solidFill>
            </a:endParaRPr>
          </a:p>
        </p:txBody>
      </p:sp>
      <p:sp>
        <p:nvSpPr>
          <p:cNvPr id="168" name="Google Shape;168;p22"/>
          <p:cNvSpPr/>
          <p:nvPr/>
        </p:nvSpPr>
        <p:spPr>
          <a:xfrm>
            <a:off x="1738200" y="3855225"/>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10001011</a:t>
            </a:r>
            <a:r>
              <a:rPr lang="vi" sz="1800">
                <a:solidFill>
                  <a:srgbClr val="FF0000"/>
                </a:solidFill>
              </a:rPr>
              <a:t>1</a:t>
            </a:r>
            <a:r>
              <a:rPr lang="vi" sz="1800">
                <a:solidFill>
                  <a:srgbClr val="0070C0"/>
                </a:solidFill>
              </a:rPr>
              <a:t>1</a:t>
            </a:r>
            <a:endParaRPr sz="1800">
              <a:solidFill>
                <a:srgbClr val="0070C0"/>
              </a:solidFill>
            </a:endParaRPr>
          </a:p>
          <a:p>
            <a:pPr indent="0" lvl="0" marL="0" rtl="0" algn="ctr">
              <a:spcBef>
                <a:spcPts val="0"/>
              </a:spcBef>
              <a:spcAft>
                <a:spcPts val="0"/>
              </a:spcAft>
              <a:buNone/>
            </a:pPr>
            <a:r>
              <a:rPr lang="vi" sz="1800">
                <a:solidFill>
                  <a:srgbClr val="0070C0"/>
                </a:solidFill>
              </a:rPr>
              <a:t>60%</a:t>
            </a:r>
            <a:endParaRPr sz="1800">
              <a:solidFill>
                <a:srgbClr val="0070C0"/>
              </a:solidFill>
            </a:endParaRPr>
          </a:p>
        </p:txBody>
      </p:sp>
      <p:sp>
        <p:nvSpPr>
          <p:cNvPr id="169" name="Google Shape;169;p22"/>
          <p:cNvSpPr txBox="1"/>
          <p:nvPr/>
        </p:nvSpPr>
        <p:spPr>
          <a:xfrm>
            <a:off x="297100" y="4141875"/>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C</a:t>
            </a:r>
            <a:endParaRPr sz="1800">
              <a:solidFill>
                <a:srgbClr val="0070C0"/>
              </a:solidFill>
            </a:endParaRPr>
          </a:p>
        </p:txBody>
      </p:sp>
      <p:sp>
        <p:nvSpPr>
          <p:cNvPr id="170" name="Google Shape;170;p22"/>
          <p:cNvSpPr/>
          <p:nvPr/>
        </p:nvSpPr>
        <p:spPr>
          <a:xfrm>
            <a:off x="6495950" y="258860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11111111</a:t>
            </a:r>
            <a:r>
              <a:rPr lang="vi" sz="1800">
                <a:solidFill>
                  <a:srgbClr val="FF0000"/>
                </a:solidFill>
              </a:rPr>
              <a:t>0</a:t>
            </a:r>
            <a:r>
              <a:rPr lang="vi" sz="1800">
                <a:solidFill>
                  <a:srgbClr val="0070C0"/>
                </a:solidFill>
              </a:rPr>
              <a:t>1</a:t>
            </a:r>
            <a:endParaRPr sz="1800">
              <a:solidFill>
                <a:srgbClr val="0070C0"/>
              </a:solidFill>
            </a:endParaRPr>
          </a:p>
          <a:p>
            <a:pPr indent="0" lvl="0" marL="0" rtl="0" algn="ctr">
              <a:spcBef>
                <a:spcPts val="0"/>
              </a:spcBef>
              <a:spcAft>
                <a:spcPts val="0"/>
              </a:spcAft>
              <a:buNone/>
            </a:pPr>
            <a:r>
              <a:rPr lang="vi" sz="1800">
                <a:solidFill>
                  <a:srgbClr val="0070C0"/>
                </a:solidFill>
              </a:rPr>
              <a:t>9</a:t>
            </a:r>
            <a:r>
              <a:rPr lang="vi" sz="1800">
                <a:solidFill>
                  <a:srgbClr val="0070C0"/>
                </a:solidFill>
              </a:rPr>
              <a:t>0%</a:t>
            </a:r>
            <a:endParaRPr sz="1800">
              <a:solidFill>
                <a:srgbClr val="0070C0"/>
              </a:solidFill>
            </a:endParaRPr>
          </a:p>
        </p:txBody>
      </p:sp>
      <p:cxnSp>
        <p:nvCxnSpPr>
          <p:cNvPr id="171" name="Google Shape;171;p22"/>
          <p:cNvCxnSpPr/>
          <p:nvPr/>
        </p:nvCxnSpPr>
        <p:spPr>
          <a:xfrm>
            <a:off x="4483225" y="1129400"/>
            <a:ext cx="0" cy="3953400"/>
          </a:xfrm>
          <a:prstGeom prst="straightConnector1">
            <a:avLst/>
          </a:prstGeom>
          <a:noFill/>
          <a:ln cap="flat" cmpd="sng" w="9525">
            <a:solidFill>
              <a:schemeClr val="dk2"/>
            </a:solidFill>
            <a:prstDash val="solid"/>
            <a:round/>
            <a:headEnd len="med" w="med" type="none"/>
            <a:tailEnd len="med" w="med" type="none"/>
          </a:ln>
        </p:spPr>
      </p:cxnSp>
      <p:sp>
        <p:nvSpPr>
          <p:cNvPr id="172" name="Google Shape;172;p22"/>
          <p:cNvSpPr txBox="1"/>
          <p:nvPr/>
        </p:nvSpPr>
        <p:spPr>
          <a:xfrm>
            <a:off x="4804050" y="3967850"/>
            <a:ext cx="4056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rgbClr val="0070C0"/>
                </a:solidFill>
              </a:rPr>
              <a:t>Khi 3 model với lower-correlated thì sau khi sử dụng majority vote cho thấy kết quả cải thiện rõ rệt.</a:t>
            </a:r>
            <a:endParaRPr sz="1800">
              <a:solidFill>
                <a:srgbClr val="0070C0"/>
              </a:solidFill>
            </a:endParaRPr>
          </a:p>
        </p:txBody>
      </p:sp>
      <p:sp>
        <p:nvSpPr>
          <p:cNvPr id="173" name="Google Shape;173;p22"/>
          <p:cNvSpPr txBox="1"/>
          <p:nvPr/>
        </p:nvSpPr>
        <p:spPr>
          <a:xfrm>
            <a:off x="4814400" y="1256375"/>
            <a:ext cx="405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Bài toán dự đoán chuỗi string full “1”</a:t>
            </a:r>
            <a:endParaRPr sz="180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3</a:t>
            </a:r>
            <a:r>
              <a:rPr b="1" lang="vi">
                <a:solidFill>
                  <a:srgbClr val="EF8600"/>
                </a:solidFill>
                <a:latin typeface="Times New Roman"/>
                <a:ea typeface="Times New Roman"/>
                <a:cs typeface="Times New Roman"/>
                <a:sym typeface="Times New Roman"/>
              </a:rPr>
              <a:t> - Weighing</a:t>
            </a:r>
            <a:endParaRPr b="1">
              <a:solidFill>
                <a:srgbClr val="EF8600"/>
              </a:solidFill>
              <a:latin typeface="Times New Roman"/>
              <a:ea typeface="Times New Roman"/>
              <a:cs typeface="Times New Roman"/>
              <a:sym typeface="Times New Roman"/>
            </a:endParaRPr>
          </a:p>
        </p:txBody>
      </p:sp>
      <p:sp>
        <p:nvSpPr>
          <p:cNvPr id="179" name="Google Shape;179;p23"/>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23"/>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81" name="Google Shape;181;p23"/>
          <p:cNvSpPr txBox="1"/>
          <p:nvPr/>
        </p:nvSpPr>
        <p:spPr>
          <a:xfrm>
            <a:off x="126250" y="1101150"/>
            <a:ext cx="894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Dựa trên majority vote nhưng sẽ đánh trọng số lên model tốt nhất</a:t>
            </a:r>
            <a:endParaRPr sz="1800">
              <a:solidFill>
                <a:srgbClr val="0070C0"/>
              </a:solidFill>
            </a:endParaRPr>
          </a:p>
          <a:p>
            <a:pPr indent="0" lvl="0" marL="0" rtl="0" algn="l">
              <a:spcBef>
                <a:spcPts val="0"/>
              </a:spcBef>
              <a:spcAft>
                <a:spcPts val="0"/>
              </a:spcAft>
              <a:buNone/>
            </a:pPr>
            <a:r>
              <a:rPr lang="vi" sz="1800">
                <a:solidFill>
                  <a:srgbClr val="0070C0"/>
                </a:solidFill>
              </a:rPr>
              <a:t>=&gt; Weighing majority vote </a:t>
            </a:r>
            <a:endParaRPr sz="1800">
              <a:solidFill>
                <a:srgbClr val="0070C0"/>
              </a:solidFill>
            </a:endParaRPr>
          </a:p>
        </p:txBody>
      </p:sp>
      <p:sp>
        <p:nvSpPr>
          <p:cNvPr id="182" name="Google Shape;182;p23"/>
          <p:cNvSpPr/>
          <p:nvPr/>
        </p:nvSpPr>
        <p:spPr>
          <a:xfrm>
            <a:off x="1573068" y="1889150"/>
            <a:ext cx="1823400" cy="8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80%</a:t>
            </a:r>
            <a:endParaRPr sz="1800">
              <a:solidFill>
                <a:srgbClr val="0070C0"/>
              </a:solidFill>
            </a:endParaRPr>
          </a:p>
        </p:txBody>
      </p:sp>
      <p:sp>
        <p:nvSpPr>
          <p:cNvPr id="183" name="Google Shape;183;p23"/>
          <p:cNvSpPr/>
          <p:nvPr/>
        </p:nvSpPr>
        <p:spPr>
          <a:xfrm>
            <a:off x="1573068" y="2961792"/>
            <a:ext cx="1823400" cy="8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70%</a:t>
            </a:r>
            <a:endParaRPr sz="1800">
              <a:solidFill>
                <a:srgbClr val="0070C0"/>
              </a:solidFill>
            </a:endParaRPr>
          </a:p>
        </p:txBody>
      </p:sp>
      <p:sp>
        <p:nvSpPr>
          <p:cNvPr id="184" name="Google Shape;184;p23"/>
          <p:cNvSpPr txBox="1"/>
          <p:nvPr/>
        </p:nvSpPr>
        <p:spPr>
          <a:xfrm>
            <a:off x="297100" y="2131900"/>
            <a:ext cx="12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A</a:t>
            </a:r>
            <a:endParaRPr sz="1800">
              <a:solidFill>
                <a:srgbClr val="0070C0"/>
              </a:solidFill>
            </a:endParaRPr>
          </a:p>
        </p:txBody>
      </p:sp>
      <p:sp>
        <p:nvSpPr>
          <p:cNvPr id="185" name="Google Shape;185;p23"/>
          <p:cNvSpPr txBox="1"/>
          <p:nvPr/>
        </p:nvSpPr>
        <p:spPr>
          <a:xfrm>
            <a:off x="297100" y="3204550"/>
            <a:ext cx="12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B</a:t>
            </a:r>
            <a:endParaRPr sz="1800">
              <a:solidFill>
                <a:srgbClr val="0070C0"/>
              </a:solidFill>
            </a:endParaRPr>
          </a:p>
        </p:txBody>
      </p:sp>
      <p:sp>
        <p:nvSpPr>
          <p:cNvPr id="186" name="Google Shape;186;p23"/>
          <p:cNvSpPr/>
          <p:nvPr/>
        </p:nvSpPr>
        <p:spPr>
          <a:xfrm>
            <a:off x="1573068" y="4034435"/>
            <a:ext cx="1823400" cy="87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68%</a:t>
            </a:r>
            <a:endParaRPr sz="1800">
              <a:solidFill>
                <a:srgbClr val="0070C0"/>
              </a:solidFill>
            </a:endParaRPr>
          </a:p>
        </p:txBody>
      </p:sp>
      <p:sp>
        <p:nvSpPr>
          <p:cNvPr id="187" name="Google Shape;187;p23"/>
          <p:cNvSpPr txBox="1"/>
          <p:nvPr/>
        </p:nvSpPr>
        <p:spPr>
          <a:xfrm>
            <a:off x="297100" y="4277175"/>
            <a:ext cx="12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C</a:t>
            </a:r>
            <a:endParaRPr sz="1800">
              <a:solidFill>
                <a:srgbClr val="0070C0"/>
              </a:solidFill>
            </a:endParaRPr>
          </a:p>
        </p:txBody>
      </p:sp>
      <p:sp>
        <p:nvSpPr>
          <p:cNvPr id="188" name="Google Shape;188;p23"/>
          <p:cNvSpPr/>
          <p:nvPr/>
        </p:nvSpPr>
        <p:spPr>
          <a:xfrm>
            <a:off x="4572000" y="1757250"/>
            <a:ext cx="3984300" cy="13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sz="1800">
                <a:solidFill>
                  <a:srgbClr val="0070C0"/>
                </a:solidFill>
              </a:rPr>
              <a:t>Weighing majority vote:</a:t>
            </a:r>
            <a:endParaRPr sz="1800">
              <a:solidFill>
                <a:srgbClr val="0070C0"/>
              </a:solidFill>
            </a:endParaRPr>
          </a:p>
          <a:p>
            <a:pPr indent="0" lvl="0" marL="0" rtl="0" algn="l">
              <a:spcBef>
                <a:spcPts val="0"/>
              </a:spcBef>
              <a:spcAft>
                <a:spcPts val="0"/>
              </a:spcAft>
              <a:buNone/>
            </a:pPr>
            <a:r>
              <a:rPr lang="vi" sz="1800">
                <a:solidFill>
                  <a:srgbClr val="0070C0"/>
                </a:solidFill>
              </a:rPr>
              <a:t>[n * pred(A), pred(B), pred(C)]</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Với n &gt; 2 </a:t>
            </a:r>
            <a:endParaRPr sz="1800">
              <a:solidFill>
                <a:srgbClr val="0070C0"/>
              </a:solidFill>
            </a:endParaRPr>
          </a:p>
        </p:txBody>
      </p:sp>
      <p:cxnSp>
        <p:nvCxnSpPr>
          <p:cNvPr id="189" name="Google Shape;189;p23"/>
          <p:cNvCxnSpPr/>
          <p:nvPr/>
        </p:nvCxnSpPr>
        <p:spPr>
          <a:xfrm>
            <a:off x="3934725" y="1898025"/>
            <a:ext cx="0" cy="3001200"/>
          </a:xfrm>
          <a:prstGeom prst="straightConnector1">
            <a:avLst/>
          </a:prstGeom>
          <a:noFill/>
          <a:ln cap="flat" cmpd="sng" w="9525">
            <a:solidFill>
              <a:schemeClr val="dk2"/>
            </a:solidFill>
            <a:prstDash val="solid"/>
            <a:round/>
            <a:headEnd len="med" w="med" type="none"/>
            <a:tailEnd len="med" w="med" type="none"/>
          </a:ln>
        </p:spPr>
      </p:cxnSp>
      <p:sp>
        <p:nvSpPr>
          <p:cNvPr id="190" name="Google Shape;190;p23"/>
          <p:cNvSpPr txBox="1"/>
          <p:nvPr/>
        </p:nvSpPr>
        <p:spPr>
          <a:xfrm>
            <a:off x="4572025" y="3688425"/>
            <a:ext cx="3984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rgbClr val="0070C0"/>
                </a:solidFill>
              </a:rPr>
              <a:t>=&gt; Nâng cao sự “uy tín” của best model trong quá trình vote.</a:t>
            </a:r>
            <a:endParaRPr sz="180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4</a:t>
            </a:r>
            <a:r>
              <a:rPr b="1" lang="vi">
                <a:solidFill>
                  <a:srgbClr val="EF8600"/>
                </a:solidFill>
                <a:latin typeface="Times New Roman"/>
                <a:ea typeface="Times New Roman"/>
                <a:cs typeface="Times New Roman"/>
                <a:sym typeface="Times New Roman"/>
              </a:rPr>
              <a:t> - Averaging</a:t>
            </a:r>
            <a:endParaRPr b="1">
              <a:solidFill>
                <a:srgbClr val="EF8600"/>
              </a:solidFill>
              <a:latin typeface="Times New Roman"/>
              <a:ea typeface="Times New Roman"/>
              <a:cs typeface="Times New Roman"/>
              <a:sym typeface="Times New Roman"/>
            </a:endParaRPr>
          </a:p>
        </p:txBody>
      </p:sp>
      <p:sp>
        <p:nvSpPr>
          <p:cNvPr id="196" name="Google Shape;196;p24"/>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7" name="Google Shape;197;p24"/>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98" name="Google Shape;198;p24"/>
          <p:cNvSpPr txBox="1"/>
          <p:nvPr/>
        </p:nvSpPr>
        <p:spPr>
          <a:xfrm>
            <a:off x="126250" y="1101150"/>
            <a:ext cx="8940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Averaging hiệu quả cho</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Bài toán classification và regression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Metrics (AUC, squared error, log-loss score)</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Averaging được tính bằng cách: tính mean cho mỗi model predictions - giúp giảm thiểu overfit.</a:t>
            </a:r>
            <a:endParaRPr sz="1800">
              <a:solidFill>
                <a:srgbClr val="0070C0"/>
              </a:solidFill>
            </a:endParaRPr>
          </a:p>
        </p:txBody>
      </p:sp>
      <p:pic>
        <p:nvPicPr>
          <p:cNvPr id="199" name="Google Shape;199;p24"/>
          <p:cNvPicPr preferRelativeResize="0"/>
          <p:nvPr/>
        </p:nvPicPr>
        <p:blipFill>
          <a:blip r:embed="rId3">
            <a:alphaModFix/>
          </a:blip>
          <a:stretch>
            <a:fillRect/>
          </a:stretch>
        </p:blipFill>
        <p:spPr>
          <a:xfrm>
            <a:off x="638800" y="2948250"/>
            <a:ext cx="3749392" cy="1890450"/>
          </a:xfrm>
          <a:prstGeom prst="rect">
            <a:avLst/>
          </a:prstGeom>
          <a:noFill/>
          <a:ln>
            <a:noFill/>
          </a:ln>
        </p:spPr>
      </p:pic>
      <p:sp>
        <p:nvSpPr>
          <p:cNvPr id="200" name="Google Shape;200;p24"/>
          <p:cNvSpPr txBox="1"/>
          <p:nvPr/>
        </p:nvSpPr>
        <p:spPr>
          <a:xfrm>
            <a:off x="4572000" y="2991600"/>
            <a:ext cx="4315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Sau khi training, model cho ra kết quả mang đến khả năng cao overfit (đường màu xanh) khi model quá cố gắng học các điểm dữ liệu nhiễu. Đường màu đen giúp giảm sự ảnh hưởng của các điểm nhiễu này</a:t>
            </a:r>
            <a:endParaRPr sz="180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6" name="Google Shape;206;p25"/>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207" name="Google Shape;207;p25"/>
          <p:cNvSpPr txBox="1"/>
          <p:nvPr/>
        </p:nvSpPr>
        <p:spPr>
          <a:xfrm>
            <a:off x="126250" y="1101150"/>
            <a:ext cx="894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Bag of Words Meets Bags of Popcorn: dựa vào base model để tạo thêm 4 model với random_weight sau đó thực hiện tính trung bình trên 5 model đó.</a:t>
            </a:r>
            <a:endParaRPr sz="1800">
              <a:solidFill>
                <a:srgbClr val="0070C0"/>
              </a:solidFill>
            </a:endParaRPr>
          </a:p>
        </p:txBody>
      </p:sp>
      <p:pic>
        <p:nvPicPr>
          <p:cNvPr id="208" name="Google Shape;208;p25"/>
          <p:cNvPicPr preferRelativeResize="0"/>
          <p:nvPr/>
        </p:nvPicPr>
        <p:blipFill>
          <a:blip r:embed="rId3">
            <a:alphaModFix/>
          </a:blip>
          <a:stretch>
            <a:fillRect/>
          </a:stretch>
        </p:blipFill>
        <p:spPr>
          <a:xfrm>
            <a:off x="2248638" y="2002975"/>
            <a:ext cx="4695825" cy="2762250"/>
          </a:xfrm>
          <a:prstGeom prst="rect">
            <a:avLst/>
          </a:prstGeom>
          <a:noFill/>
          <a:ln>
            <a:noFill/>
          </a:ln>
        </p:spPr>
      </p:pic>
      <p:sp>
        <p:nvSpPr>
          <p:cNvPr id="209" name="Google Shape;209;p25"/>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4 - Averaging</a:t>
            </a:r>
            <a:endParaRPr b="1">
              <a:solidFill>
                <a:srgbClr val="EF86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p26"/>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216" name="Google Shape;216;p26"/>
          <p:cNvSpPr txBox="1"/>
          <p:nvPr/>
        </p:nvSpPr>
        <p:spPr>
          <a:xfrm>
            <a:off x="126250" y="1101150"/>
            <a:ext cx="8940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Một số vấn đề với averaging:</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Không phải các prediction đều được hiệu chỉnh hoàn hảo (Model có thể over/under confident).</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Các dự đoán nhiễu loạn xung quanh 1 data point.</a:t>
            </a:r>
            <a:endParaRPr sz="1800">
              <a:solidFill>
                <a:srgbClr val="0070C0"/>
              </a:solidFill>
            </a:endParaRPr>
          </a:p>
        </p:txBody>
      </p:sp>
      <p:sp>
        <p:nvSpPr>
          <p:cNvPr id="217" name="Google Shape;217;p26"/>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5</a:t>
            </a:r>
            <a:r>
              <a:rPr b="1" lang="vi">
                <a:solidFill>
                  <a:srgbClr val="EF8600"/>
                </a:solidFill>
                <a:latin typeface="Times New Roman"/>
                <a:ea typeface="Times New Roman"/>
                <a:cs typeface="Times New Roman"/>
                <a:sym typeface="Times New Roman"/>
              </a:rPr>
              <a:t> - Rank averaging</a:t>
            </a:r>
            <a:endParaRPr b="1">
              <a:solidFill>
                <a:srgbClr val="EF8600"/>
              </a:solidFill>
              <a:latin typeface="Times New Roman"/>
              <a:ea typeface="Times New Roman"/>
              <a:cs typeface="Times New Roman"/>
              <a:sym typeface="Times New Roman"/>
            </a:endParaRPr>
          </a:p>
        </p:txBody>
      </p:sp>
      <p:sp>
        <p:nvSpPr>
          <p:cNvPr id="218" name="Google Shape;218;p26"/>
          <p:cNvSpPr/>
          <p:nvPr/>
        </p:nvSpPr>
        <p:spPr>
          <a:xfrm>
            <a:off x="1355200" y="2394150"/>
            <a:ext cx="2693400" cy="19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Id, Prediction</a:t>
            </a:r>
            <a:endParaRPr sz="1800">
              <a:solidFill>
                <a:srgbClr val="0070C0"/>
              </a:solidFill>
            </a:endParaRPr>
          </a:p>
          <a:p>
            <a:pPr indent="0" lvl="0" marL="0" rtl="0" algn="ctr">
              <a:spcBef>
                <a:spcPts val="0"/>
              </a:spcBef>
              <a:spcAft>
                <a:spcPts val="0"/>
              </a:spcAft>
              <a:buNone/>
            </a:pPr>
            <a:r>
              <a:rPr lang="vi" sz="1800">
                <a:solidFill>
                  <a:srgbClr val="0070C0"/>
                </a:solidFill>
              </a:rPr>
              <a:t>1, 0.35000056</a:t>
            </a:r>
            <a:endParaRPr sz="1800">
              <a:solidFill>
                <a:srgbClr val="0070C0"/>
              </a:solidFill>
            </a:endParaRPr>
          </a:p>
          <a:p>
            <a:pPr indent="0" lvl="0" marL="0" rtl="0" algn="ctr">
              <a:spcBef>
                <a:spcPts val="0"/>
              </a:spcBef>
              <a:spcAft>
                <a:spcPts val="0"/>
              </a:spcAft>
              <a:buNone/>
            </a:pPr>
            <a:r>
              <a:rPr lang="vi" sz="1800">
                <a:solidFill>
                  <a:srgbClr val="0070C0"/>
                </a:solidFill>
              </a:rPr>
              <a:t>2, 0.35000002</a:t>
            </a:r>
            <a:endParaRPr sz="1800">
              <a:solidFill>
                <a:srgbClr val="0070C0"/>
              </a:solidFill>
            </a:endParaRPr>
          </a:p>
          <a:p>
            <a:pPr indent="0" lvl="0" marL="0" rtl="0" algn="ctr">
              <a:spcBef>
                <a:spcPts val="0"/>
              </a:spcBef>
              <a:spcAft>
                <a:spcPts val="0"/>
              </a:spcAft>
              <a:buNone/>
            </a:pPr>
            <a:r>
              <a:rPr lang="vi" sz="1800">
                <a:solidFill>
                  <a:srgbClr val="0070C0"/>
                </a:solidFill>
              </a:rPr>
              <a:t>3, 0.3500009</a:t>
            </a:r>
            <a:r>
              <a:rPr lang="vi" sz="1800">
                <a:solidFill>
                  <a:srgbClr val="0070C0"/>
                </a:solidFill>
              </a:rPr>
              <a:t>8</a:t>
            </a:r>
            <a:endParaRPr sz="1800">
              <a:solidFill>
                <a:srgbClr val="0070C0"/>
              </a:solidFill>
            </a:endParaRPr>
          </a:p>
          <a:p>
            <a:pPr indent="0" lvl="0" marL="0" rtl="0" algn="ctr">
              <a:spcBef>
                <a:spcPts val="0"/>
              </a:spcBef>
              <a:spcAft>
                <a:spcPts val="0"/>
              </a:spcAft>
              <a:buNone/>
            </a:pPr>
            <a:r>
              <a:rPr lang="vi" sz="1800">
                <a:solidFill>
                  <a:srgbClr val="0070C0"/>
                </a:solidFill>
              </a:rPr>
              <a:t>4, 0.35000111</a:t>
            </a:r>
            <a:endParaRPr sz="1800">
              <a:solidFill>
                <a:srgbClr val="0070C0"/>
              </a:solidFill>
            </a:endParaRPr>
          </a:p>
        </p:txBody>
      </p:sp>
      <p:sp>
        <p:nvSpPr>
          <p:cNvPr id="219" name="Google Shape;219;p26"/>
          <p:cNvSpPr txBox="1"/>
          <p:nvPr/>
        </p:nvSpPr>
        <p:spPr>
          <a:xfrm>
            <a:off x="302200" y="4342950"/>
            <a:ext cx="37464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500">
                <a:solidFill>
                  <a:srgbClr val="0070C0"/>
                </a:solidFill>
                <a:highlight>
                  <a:schemeClr val="lt1"/>
                </a:highlight>
              </a:rPr>
              <a:t>Đây có thể là kết quả tốt khi evaluation metric sử dụng ranking hoặc threshold như AUC.</a:t>
            </a:r>
            <a:endParaRPr sz="1500">
              <a:solidFill>
                <a:srgbClr val="0070C0"/>
              </a:solidFill>
              <a:highlight>
                <a:schemeClr val="lt1"/>
              </a:highlight>
            </a:endParaRPr>
          </a:p>
        </p:txBody>
      </p:sp>
      <p:cxnSp>
        <p:nvCxnSpPr>
          <p:cNvPr id="220" name="Google Shape;220;p26"/>
          <p:cNvCxnSpPr/>
          <p:nvPr/>
        </p:nvCxnSpPr>
        <p:spPr>
          <a:xfrm>
            <a:off x="4379725" y="2425825"/>
            <a:ext cx="0" cy="237000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26"/>
          <p:cNvSpPr txBox="1"/>
          <p:nvPr/>
        </p:nvSpPr>
        <p:spPr>
          <a:xfrm>
            <a:off x="5101325" y="4342950"/>
            <a:ext cx="3883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500">
                <a:solidFill>
                  <a:srgbClr val="FF0000"/>
                </a:solidFill>
                <a:highlight>
                  <a:schemeClr val="lt1"/>
                </a:highlight>
              </a:rPr>
              <a:t>Tuy nhiên khi average với model B thì kết quả ensemble không giúp cải thiện kết quả</a:t>
            </a:r>
            <a:endParaRPr sz="1500">
              <a:solidFill>
                <a:srgbClr val="FF0000"/>
              </a:solidFill>
              <a:highlight>
                <a:schemeClr val="lt1"/>
              </a:highlight>
            </a:endParaRPr>
          </a:p>
        </p:txBody>
      </p:sp>
      <p:sp>
        <p:nvSpPr>
          <p:cNvPr id="222" name="Google Shape;222;p26"/>
          <p:cNvSpPr txBox="1"/>
          <p:nvPr/>
        </p:nvSpPr>
        <p:spPr>
          <a:xfrm>
            <a:off x="79000" y="313770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A</a:t>
            </a:r>
            <a:endParaRPr sz="1800">
              <a:solidFill>
                <a:srgbClr val="0070C0"/>
              </a:solidFill>
            </a:endParaRPr>
          </a:p>
        </p:txBody>
      </p:sp>
      <p:sp>
        <p:nvSpPr>
          <p:cNvPr id="223" name="Google Shape;223;p26"/>
          <p:cNvSpPr/>
          <p:nvPr/>
        </p:nvSpPr>
        <p:spPr>
          <a:xfrm>
            <a:off x="5935300" y="2394150"/>
            <a:ext cx="2693400" cy="19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Id, Prediction</a:t>
            </a:r>
            <a:endParaRPr sz="1800">
              <a:solidFill>
                <a:srgbClr val="0070C0"/>
              </a:solidFill>
            </a:endParaRPr>
          </a:p>
          <a:p>
            <a:pPr indent="0" lvl="0" marL="0" rtl="0" algn="ctr">
              <a:spcBef>
                <a:spcPts val="0"/>
              </a:spcBef>
              <a:spcAft>
                <a:spcPts val="0"/>
              </a:spcAft>
              <a:buNone/>
            </a:pPr>
            <a:r>
              <a:rPr lang="vi" sz="1800">
                <a:solidFill>
                  <a:srgbClr val="0070C0"/>
                </a:solidFill>
              </a:rPr>
              <a:t>1, 0.57</a:t>
            </a:r>
            <a:endParaRPr sz="1800">
              <a:solidFill>
                <a:srgbClr val="0070C0"/>
              </a:solidFill>
            </a:endParaRPr>
          </a:p>
          <a:p>
            <a:pPr indent="0" lvl="0" marL="0" rtl="0" algn="ctr">
              <a:spcBef>
                <a:spcPts val="0"/>
              </a:spcBef>
              <a:spcAft>
                <a:spcPts val="0"/>
              </a:spcAft>
              <a:buNone/>
            </a:pPr>
            <a:r>
              <a:rPr lang="vi" sz="1800">
                <a:solidFill>
                  <a:srgbClr val="0070C0"/>
                </a:solidFill>
              </a:rPr>
              <a:t>2, 0.04</a:t>
            </a:r>
            <a:endParaRPr sz="1800">
              <a:solidFill>
                <a:srgbClr val="0070C0"/>
              </a:solidFill>
            </a:endParaRPr>
          </a:p>
          <a:p>
            <a:pPr indent="0" lvl="0" marL="0" rtl="0" algn="ctr">
              <a:spcBef>
                <a:spcPts val="0"/>
              </a:spcBef>
              <a:spcAft>
                <a:spcPts val="0"/>
              </a:spcAft>
              <a:buNone/>
            </a:pPr>
            <a:r>
              <a:rPr lang="vi" sz="1800">
                <a:solidFill>
                  <a:srgbClr val="0070C0"/>
                </a:solidFill>
              </a:rPr>
              <a:t>3,0.96</a:t>
            </a:r>
            <a:endParaRPr sz="1800">
              <a:solidFill>
                <a:srgbClr val="0070C0"/>
              </a:solidFill>
            </a:endParaRPr>
          </a:p>
          <a:p>
            <a:pPr indent="0" lvl="0" marL="0" rtl="0" algn="ctr">
              <a:spcBef>
                <a:spcPts val="0"/>
              </a:spcBef>
              <a:spcAft>
                <a:spcPts val="0"/>
              </a:spcAft>
              <a:buNone/>
            </a:pPr>
            <a:r>
              <a:rPr lang="vi" sz="1800">
                <a:solidFill>
                  <a:srgbClr val="0070C0"/>
                </a:solidFill>
              </a:rPr>
              <a:t>4,0.99</a:t>
            </a:r>
            <a:endParaRPr sz="1800">
              <a:solidFill>
                <a:srgbClr val="0070C0"/>
              </a:solidFill>
            </a:endParaRPr>
          </a:p>
        </p:txBody>
      </p:sp>
      <p:sp>
        <p:nvSpPr>
          <p:cNvPr id="224" name="Google Shape;224;p26"/>
          <p:cNvSpPr txBox="1"/>
          <p:nvPr/>
        </p:nvSpPr>
        <p:spPr>
          <a:xfrm>
            <a:off x="4659100" y="313770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B</a:t>
            </a:r>
            <a:endParaRPr sz="180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27"/>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231" name="Google Shape;231;p27"/>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5 - Rank averaging</a:t>
            </a:r>
            <a:endParaRPr b="1">
              <a:solidFill>
                <a:srgbClr val="EF8600"/>
              </a:solidFill>
              <a:latin typeface="Times New Roman"/>
              <a:ea typeface="Times New Roman"/>
              <a:cs typeface="Times New Roman"/>
              <a:sym typeface="Times New Roman"/>
            </a:endParaRPr>
          </a:p>
        </p:txBody>
      </p:sp>
      <p:sp>
        <p:nvSpPr>
          <p:cNvPr id="232" name="Google Shape;232;p27"/>
          <p:cNvSpPr/>
          <p:nvPr/>
        </p:nvSpPr>
        <p:spPr>
          <a:xfrm>
            <a:off x="1355200" y="1004250"/>
            <a:ext cx="2693400" cy="19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Id, Rank, Prediction</a:t>
            </a:r>
            <a:endParaRPr sz="1800">
              <a:solidFill>
                <a:srgbClr val="0070C0"/>
              </a:solidFill>
            </a:endParaRPr>
          </a:p>
          <a:p>
            <a:pPr indent="0" lvl="0" marL="0" rtl="0" algn="ctr">
              <a:spcBef>
                <a:spcPts val="0"/>
              </a:spcBef>
              <a:spcAft>
                <a:spcPts val="0"/>
              </a:spcAft>
              <a:buNone/>
            </a:pPr>
            <a:r>
              <a:rPr lang="vi" sz="1800">
                <a:solidFill>
                  <a:srgbClr val="0070C0"/>
                </a:solidFill>
              </a:rPr>
              <a:t>1, 1, 0.35000056</a:t>
            </a:r>
            <a:endParaRPr sz="1800">
              <a:solidFill>
                <a:srgbClr val="0070C0"/>
              </a:solidFill>
            </a:endParaRPr>
          </a:p>
          <a:p>
            <a:pPr indent="0" lvl="0" marL="0" rtl="0" algn="ctr">
              <a:spcBef>
                <a:spcPts val="0"/>
              </a:spcBef>
              <a:spcAft>
                <a:spcPts val="0"/>
              </a:spcAft>
              <a:buNone/>
            </a:pPr>
            <a:r>
              <a:rPr lang="vi" sz="1800">
                <a:solidFill>
                  <a:srgbClr val="0070C0"/>
                </a:solidFill>
              </a:rPr>
              <a:t>2, 0,  0.35000002</a:t>
            </a:r>
            <a:endParaRPr sz="1800">
              <a:solidFill>
                <a:srgbClr val="0070C0"/>
              </a:solidFill>
            </a:endParaRPr>
          </a:p>
          <a:p>
            <a:pPr indent="0" lvl="0" marL="0" rtl="0" algn="ctr">
              <a:spcBef>
                <a:spcPts val="0"/>
              </a:spcBef>
              <a:spcAft>
                <a:spcPts val="0"/>
              </a:spcAft>
              <a:buNone/>
            </a:pPr>
            <a:r>
              <a:rPr lang="vi" sz="1800">
                <a:solidFill>
                  <a:srgbClr val="0070C0"/>
                </a:solidFill>
              </a:rPr>
              <a:t>3, 2,  0.35000098</a:t>
            </a:r>
            <a:endParaRPr sz="1800">
              <a:solidFill>
                <a:srgbClr val="0070C0"/>
              </a:solidFill>
            </a:endParaRPr>
          </a:p>
          <a:p>
            <a:pPr indent="0" lvl="0" marL="0" rtl="0" algn="ctr">
              <a:spcBef>
                <a:spcPts val="0"/>
              </a:spcBef>
              <a:spcAft>
                <a:spcPts val="0"/>
              </a:spcAft>
              <a:buNone/>
            </a:pPr>
            <a:r>
              <a:rPr lang="vi" sz="1800">
                <a:solidFill>
                  <a:srgbClr val="0070C0"/>
                </a:solidFill>
              </a:rPr>
              <a:t>4, 3, 0.35000111</a:t>
            </a:r>
            <a:endParaRPr sz="1800">
              <a:solidFill>
                <a:srgbClr val="0070C0"/>
              </a:solidFill>
            </a:endParaRPr>
          </a:p>
        </p:txBody>
      </p:sp>
      <p:cxnSp>
        <p:nvCxnSpPr>
          <p:cNvPr id="233" name="Google Shape;233;p27"/>
          <p:cNvCxnSpPr/>
          <p:nvPr/>
        </p:nvCxnSpPr>
        <p:spPr>
          <a:xfrm>
            <a:off x="4379725" y="1004250"/>
            <a:ext cx="0" cy="3915600"/>
          </a:xfrm>
          <a:prstGeom prst="straightConnector1">
            <a:avLst/>
          </a:prstGeom>
          <a:noFill/>
          <a:ln cap="flat" cmpd="sng" w="9525">
            <a:solidFill>
              <a:schemeClr val="dk2"/>
            </a:solidFill>
            <a:prstDash val="solid"/>
            <a:round/>
            <a:headEnd len="med" w="med" type="none"/>
            <a:tailEnd len="med" w="med" type="none"/>
          </a:ln>
        </p:spPr>
      </p:cxnSp>
      <p:sp>
        <p:nvSpPr>
          <p:cNvPr id="234" name="Google Shape;234;p27"/>
          <p:cNvSpPr txBox="1"/>
          <p:nvPr/>
        </p:nvSpPr>
        <p:spPr>
          <a:xfrm>
            <a:off x="5033775" y="3790425"/>
            <a:ext cx="3883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500">
                <a:solidFill>
                  <a:srgbClr val="FF0000"/>
                </a:solidFill>
                <a:highlight>
                  <a:schemeClr val="lt1"/>
                </a:highlight>
              </a:rPr>
              <a:t>Kết quả được chuẩn hóa từ 0 đến 1, và kết quả nhận được là một phân phối đều</a:t>
            </a:r>
            <a:endParaRPr sz="1500">
              <a:solidFill>
                <a:srgbClr val="FF0000"/>
              </a:solidFill>
              <a:highlight>
                <a:schemeClr val="lt1"/>
              </a:highlight>
            </a:endParaRPr>
          </a:p>
        </p:txBody>
      </p:sp>
      <p:sp>
        <p:nvSpPr>
          <p:cNvPr id="235" name="Google Shape;235;p27"/>
          <p:cNvSpPr txBox="1"/>
          <p:nvPr/>
        </p:nvSpPr>
        <p:spPr>
          <a:xfrm>
            <a:off x="79000" y="1653675"/>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A</a:t>
            </a:r>
            <a:endParaRPr sz="1800">
              <a:solidFill>
                <a:srgbClr val="0070C0"/>
              </a:solidFill>
            </a:endParaRPr>
          </a:p>
        </p:txBody>
      </p:sp>
      <p:sp>
        <p:nvSpPr>
          <p:cNvPr id="236" name="Google Shape;236;p27"/>
          <p:cNvSpPr/>
          <p:nvPr/>
        </p:nvSpPr>
        <p:spPr>
          <a:xfrm>
            <a:off x="1355200" y="3139275"/>
            <a:ext cx="2693400" cy="19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Id, Rank, Prediction</a:t>
            </a:r>
            <a:endParaRPr sz="1800">
              <a:solidFill>
                <a:srgbClr val="0070C0"/>
              </a:solidFill>
            </a:endParaRPr>
          </a:p>
          <a:p>
            <a:pPr indent="0" lvl="0" marL="0" rtl="0" algn="ctr">
              <a:spcBef>
                <a:spcPts val="0"/>
              </a:spcBef>
              <a:spcAft>
                <a:spcPts val="0"/>
              </a:spcAft>
              <a:buNone/>
            </a:pPr>
            <a:r>
              <a:rPr lang="vi" sz="1800">
                <a:solidFill>
                  <a:srgbClr val="0070C0"/>
                </a:solidFill>
              </a:rPr>
              <a:t>1, 1, 0.57</a:t>
            </a:r>
            <a:endParaRPr sz="1800">
              <a:solidFill>
                <a:srgbClr val="0070C0"/>
              </a:solidFill>
            </a:endParaRPr>
          </a:p>
          <a:p>
            <a:pPr indent="0" lvl="0" marL="0" rtl="0" algn="ctr">
              <a:spcBef>
                <a:spcPts val="0"/>
              </a:spcBef>
              <a:spcAft>
                <a:spcPts val="0"/>
              </a:spcAft>
              <a:buNone/>
            </a:pPr>
            <a:r>
              <a:rPr lang="vi" sz="1800">
                <a:solidFill>
                  <a:srgbClr val="0070C0"/>
                </a:solidFill>
              </a:rPr>
              <a:t>2, 0, 0.04</a:t>
            </a:r>
            <a:endParaRPr sz="1800">
              <a:solidFill>
                <a:srgbClr val="0070C0"/>
              </a:solidFill>
            </a:endParaRPr>
          </a:p>
          <a:p>
            <a:pPr indent="0" lvl="0" marL="0" rtl="0" algn="ctr">
              <a:spcBef>
                <a:spcPts val="0"/>
              </a:spcBef>
              <a:spcAft>
                <a:spcPts val="0"/>
              </a:spcAft>
              <a:buNone/>
            </a:pPr>
            <a:r>
              <a:rPr lang="vi" sz="1800">
                <a:solidFill>
                  <a:srgbClr val="0070C0"/>
                </a:solidFill>
              </a:rPr>
              <a:t>3, 2, 0.96</a:t>
            </a:r>
            <a:endParaRPr sz="1800">
              <a:solidFill>
                <a:srgbClr val="0070C0"/>
              </a:solidFill>
            </a:endParaRPr>
          </a:p>
          <a:p>
            <a:pPr indent="0" lvl="0" marL="0" rtl="0" algn="ctr">
              <a:spcBef>
                <a:spcPts val="0"/>
              </a:spcBef>
              <a:spcAft>
                <a:spcPts val="0"/>
              </a:spcAft>
              <a:buNone/>
            </a:pPr>
            <a:r>
              <a:rPr lang="vi" sz="1800">
                <a:solidFill>
                  <a:srgbClr val="0070C0"/>
                </a:solidFill>
              </a:rPr>
              <a:t>4, 3, 0.99</a:t>
            </a:r>
            <a:endParaRPr sz="1800">
              <a:solidFill>
                <a:srgbClr val="0070C0"/>
              </a:solidFill>
            </a:endParaRPr>
          </a:p>
        </p:txBody>
      </p:sp>
      <p:sp>
        <p:nvSpPr>
          <p:cNvPr id="237" name="Google Shape;237;p27"/>
          <p:cNvSpPr txBox="1"/>
          <p:nvPr/>
        </p:nvSpPr>
        <p:spPr>
          <a:xfrm>
            <a:off x="79000" y="3831075"/>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B</a:t>
            </a:r>
            <a:endParaRPr sz="1800">
              <a:solidFill>
                <a:srgbClr val="0070C0"/>
              </a:solidFill>
            </a:endParaRPr>
          </a:p>
        </p:txBody>
      </p:sp>
      <p:sp>
        <p:nvSpPr>
          <p:cNvPr id="238" name="Google Shape;238;p27"/>
          <p:cNvSpPr/>
          <p:nvPr/>
        </p:nvSpPr>
        <p:spPr>
          <a:xfrm>
            <a:off x="5628975" y="1666188"/>
            <a:ext cx="2693400" cy="19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Id, Prediction</a:t>
            </a:r>
            <a:endParaRPr sz="1800">
              <a:solidFill>
                <a:srgbClr val="0070C0"/>
              </a:solidFill>
            </a:endParaRPr>
          </a:p>
          <a:p>
            <a:pPr indent="0" lvl="0" marL="0" rtl="0" algn="ctr">
              <a:spcBef>
                <a:spcPts val="0"/>
              </a:spcBef>
              <a:spcAft>
                <a:spcPts val="0"/>
              </a:spcAft>
              <a:buNone/>
            </a:pPr>
            <a:r>
              <a:rPr lang="vi" sz="1800">
                <a:solidFill>
                  <a:srgbClr val="0070C0"/>
                </a:solidFill>
              </a:rPr>
              <a:t>1, 0.33</a:t>
            </a:r>
            <a:endParaRPr sz="1800">
              <a:solidFill>
                <a:srgbClr val="0070C0"/>
              </a:solidFill>
            </a:endParaRPr>
          </a:p>
          <a:p>
            <a:pPr indent="0" lvl="0" marL="0" rtl="0" algn="ctr">
              <a:spcBef>
                <a:spcPts val="0"/>
              </a:spcBef>
              <a:spcAft>
                <a:spcPts val="0"/>
              </a:spcAft>
              <a:buNone/>
            </a:pPr>
            <a:r>
              <a:rPr lang="vi" sz="1800">
                <a:solidFill>
                  <a:srgbClr val="0070C0"/>
                </a:solidFill>
              </a:rPr>
              <a:t>2, 0.0</a:t>
            </a:r>
            <a:endParaRPr sz="1800">
              <a:solidFill>
                <a:srgbClr val="0070C0"/>
              </a:solidFill>
            </a:endParaRPr>
          </a:p>
          <a:p>
            <a:pPr indent="0" lvl="0" marL="0" rtl="0" algn="ctr">
              <a:spcBef>
                <a:spcPts val="0"/>
              </a:spcBef>
              <a:spcAft>
                <a:spcPts val="0"/>
              </a:spcAft>
              <a:buNone/>
            </a:pPr>
            <a:r>
              <a:rPr lang="vi" sz="1800">
                <a:solidFill>
                  <a:srgbClr val="0070C0"/>
                </a:solidFill>
              </a:rPr>
              <a:t>3, 0.66</a:t>
            </a:r>
            <a:endParaRPr sz="1800">
              <a:solidFill>
                <a:srgbClr val="0070C0"/>
              </a:solidFill>
            </a:endParaRPr>
          </a:p>
          <a:p>
            <a:pPr indent="0" lvl="0" marL="0" rtl="0" algn="ctr">
              <a:spcBef>
                <a:spcPts val="0"/>
              </a:spcBef>
              <a:spcAft>
                <a:spcPts val="0"/>
              </a:spcAft>
              <a:buNone/>
            </a:pPr>
            <a:r>
              <a:rPr lang="vi" sz="1800">
                <a:solidFill>
                  <a:srgbClr val="0070C0"/>
                </a:solidFill>
              </a:rPr>
              <a:t>4, 1.0</a:t>
            </a:r>
            <a:endParaRPr sz="180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4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vi" sz="2820">
                <a:solidFill>
                  <a:srgbClr val="FF9900"/>
                </a:solidFill>
                <a:latin typeface="Times New Roman"/>
                <a:ea typeface="Times New Roman"/>
                <a:cs typeface="Times New Roman"/>
                <a:sym typeface="Times New Roman"/>
              </a:rPr>
              <a:t>Nội dung</a:t>
            </a:r>
            <a:endParaRPr sz="2820">
              <a:solidFill>
                <a:srgbClr val="FF9900"/>
              </a:solidFill>
              <a:latin typeface="Times New Roman"/>
              <a:ea typeface="Times New Roman"/>
              <a:cs typeface="Times New Roman"/>
              <a:sym typeface="Times New Roman"/>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Voting ensembles</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Correlation</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Weighing</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Averaging</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Rank Averaging</a:t>
            </a:r>
            <a:endParaRPr>
              <a:solidFill>
                <a:srgbClr val="0070C0"/>
              </a:solidFill>
              <a:latin typeface="Times New Roman"/>
              <a:ea typeface="Times New Roman"/>
              <a:cs typeface="Times New Roman"/>
              <a:sym typeface="Times New Roman"/>
            </a:endParaRPr>
          </a:p>
        </p:txBody>
      </p:sp>
      <p:sp>
        <p:nvSpPr>
          <p:cNvPr id="65" name="Google Shape;65;p14"/>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66" name="Google Shape;66;p14"/>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Voting ensembles</a:t>
            </a:r>
            <a:endParaRPr b="1">
              <a:solidFill>
                <a:srgbClr val="EF8600"/>
              </a:solidFill>
              <a:latin typeface="Times New Roman"/>
              <a:ea typeface="Times New Roman"/>
              <a:cs typeface="Times New Roman"/>
              <a:sym typeface="Times New Roman"/>
            </a:endParaRPr>
          </a:p>
        </p:txBody>
      </p:sp>
      <p:sp>
        <p:nvSpPr>
          <p:cNvPr id="72" name="Google Shape;72;p15"/>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 name="Google Shape;73;p15"/>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74" name="Google Shape;74;p15"/>
          <p:cNvSpPr txBox="1"/>
          <p:nvPr/>
        </p:nvSpPr>
        <p:spPr>
          <a:xfrm>
            <a:off x="124250" y="1004250"/>
            <a:ext cx="894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Tại sao ensemble giúp giảm thiểu error rate?</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75" name="Google Shape;75;p15"/>
          <p:cNvSpPr/>
          <p:nvPr/>
        </p:nvSpPr>
        <p:spPr>
          <a:xfrm>
            <a:off x="1523400" y="216080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b="1" lang="vi" sz="1800">
                <a:solidFill>
                  <a:srgbClr val="FF0000"/>
                </a:solidFill>
              </a:rPr>
              <a:t>1</a:t>
            </a:r>
            <a:r>
              <a:rPr lang="vi" sz="1800">
                <a:solidFill>
                  <a:srgbClr val="0070C0"/>
                </a:solidFill>
              </a:rPr>
              <a:t>10110011</a:t>
            </a:r>
            <a:endParaRPr sz="1800">
              <a:solidFill>
                <a:srgbClr val="0070C0"/>
              </a:solidFill>
            </a:endParaRPr>
          </a:p>
        </p:txBody>
      </p:sp>
      <p:sp>
        <p:nvSpPr>
          <p:cNvPr id="76" name="Google Shape;76;p15"/>
          <p:cNvSpPr/>
          <p:nvPr/>
        </p:nvSpPr>
        <p:spPr>
          <a:xfrm>
            <a:off x="1523400" y="361345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b="1" lang="vi" sz="1800">
                <a:solidFill>
                  <a:srgbClr val="FF0000"/>
                </a:solidFill>
              </a:rPr>
              <a:t>0</a:t>
            </a:r>
            <a:r>
              <a:rPr lang="vi" sz="1800">
                <a:solidFill>
                  <a:srgbClr val="0070C0"/>
                </a:solidFill>
              </a:rPr>
              <a:t>10110011</a:t>
            </a:r>
            <a:endParaRPr sz="1800">
              <a:solidFill>
                <a:srgbClr val="0070C0"/>
              </a:solidFill>
            </a:endParaRPr>
          </a:p>
        </p:txBody>
      </p:sp>
      <p:sp>
        <p:nvSpPr>
          <p:cNvPr id="77" name="Google Shape;77;p15"/>
          <p:cNvSpPr txBox="1"/>
          <p:nvPr/>
        </p:nvSpPr>
        <p:spPr>
          <a:xfrm>
            <a:off x="317800" y="244745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A</a:t>
            </a:r>
            <a:endParaRPr sz="1800">
              <a:solidFill>
                <a:srgbClr val="0070C0"/>
              </a:solidFill>
            </a:endParaRPr>
          </a:p>
        </p:txBody>
      </p:sp>
      <p:sp>
        <p:nvSpPr>
          <p:cNvPr id="78" name="Google Shape;78;p15"/>
          <p:cNvSpPr txBox="1"/>
          <p:nvPr/>
        </p:nvSpPr>
        <p:spPr>
          <a:xfrm>
            <a:off x="317800" y="390010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B</a:t>
            </a:r>
            <a:endParaRPr sz="1800">
              <a:solidFill>
                <a:srgbClr val="0070C0"/>
              </a:solidFill>
            </a:endParaRPr>
          </a:p>
        </p:txBody>
      </p:sp>
      <p:sp>
        <p:nvSpPr>
          <p:cNvPr id="79" name="Google Shape;79;p15"/>
          <p:cNvSpPr/>
          <p:nvPr/>
        </p:nvSpPr>
        <p:spPr>
          <a:xfrm>
            <a:off x="4141700" y="2367775"/>
            <a:ext cx="4925016" cy="22806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solidFill>
                  <a:srgbClr val="0070C0"/>
                </a:solidFill>
              </a:rPr>
              <a:t>Với 2 kết quả có được từ model A và B đã được training trên cùng dataset - đâu sẽ là cách tốt nhất để có được điểm số cao nhất trên scoreboard?</a:t>
            </a:r>
            <a:endParaRPr sz="160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489575" y="88950"/>
            <a:ext cx="8520600" cy="107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3900">
                <a:solidFill>
                  <a:srgbClr val="FF9900"/>
                </a:solidFill>
                <a:latin typeface="Times New Roman"/>
                <a:ea typeface="Times New Roman"/>
                <a:cs typeface="Times New Roman"/>
                <a:sym typeface="Times New Roman"/>
              </a:rPr>
              <a:t>Ensembling</a:t>
            </a:r>
            <a:endParaRPr sz="3900">
              <a:solidFill>
                <a:srgbClr val="FF9900"/>
              </a:solidFill>
              <a:latin typeface="Times New Roman"/>
              <a:ea typeface="Times New Roman"/>
              <a:cs typeface="Times New Roman"/>
              <a:sym typeface="Times New Roman"/>
            </a:endParaRPr>
          </a:p>
        </p:txBody>
      </p:sp>
      <p:sp>
        <p:nvSpPr>
          <p:cNvPr id="85" name="Google Shape;85;p16"/>
          <p:cNvSpPr txBox="1"/>
          <p:nvPr>
            <p:ph idx="1" type="subTitle"/>
          </p:nvPr>
        </p:nvSpPr>
        <p:spPr>
          <a:xfrm>
            <a:off x="623400" y="45342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vi" sz="2600">
                <a:solidFill>
                  <a:schemeClr val="accent1"/>
                </a:solidFill>
                <a:latin typeface="Times New Roman"/>
                <a:ea typeface="Times New Roman"/>
                <a:cs typeface="Times New Roman"/>
                <a:sym typeface="Times New Roman"/>
              </a:rPr>
              <a:t>TA Hùng An</a:t>
            </a:r>
            <a:endParaRPr sz="2600">
              <a:solidFill>
                <a:schemeClr val="accent1"/>
              </a:solidFill>
              <a:latin typeface="Times New Roman"/>
              <a:ea typeface="Times New Roman"/>
              <a:cs typeface="Times New Roman"/>
              <a:sym typeface="Times New Roman"/>
            </a:endParaRPr>
          </a:p>
        </p:txBody>
      </p:sp>
      <p:sp>
        <p:nvSpPr>
          <p:cNvPr id="86" name="Google Shape;86;p16"/>
          <p:cNvSpPr/>
          <p:nvPr/>
        </p:nvSpPr>
        <p:spPr>
          <a:xfrm>
            <a:off x="78162" y="1166843"/>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7" name="Google Shape;87;p16"/>
          <p:cNvSpPr/>
          <p:nvPr/>
        </p:nvSpPr>
        <p:spPr>
          <a:xfrm>
            <a:off x="79012" y="-15334"/>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pic>
        <p:nvPicPr>
          <p:cNvPr id="88" name="Google Shape;88;p16"/>
          <p:cNvPicPr preferRelativeResize="0"/>
          <p:nvPr/>
        </p:nvPicPr>
        <p:blipFill>
          <a:blip r:embed="rId3">
            <a:alphaModFix/>
          </a:blip>
          <a:stretch>
            <a:fillRect/>
          </a:stretch>
        </p:blipFill>
        <p:spPr>
          <a:xfrm>
            <a:off x="812963" y="1542743"/>
            <a:ext cx="7518074" cy="29219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14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vi" sz="2820">
                <a:solidFill>
                  <a:srgbClr val="FF9900"/>
                </a:solidFill>
                <a:latin typeface="Times New Roman"/>
                <a:ea typeface="Times New Roman"/>
                <a:cs typeface="Times New Roman"/>
                <a:sym typeface="Times New Roman"/>
              </a:rPr>
              <a:t>Nội dung</a:t>
            </a:r>
            <a:endParaRPr sz="2820">
              <a:solidFill>
                <a:srgbClr val="FF9900"/>
              </a:solidFill>
              <a:latin typeface="Times New Roman"/>
              <a:ea typeface="Times New Roman"/>
              <a:cs typeface="Times New Roman"/>
              <a:sym typeface="Times New Roman"/>
            </a:endParaRPr>
          </a:p>
        </p:txBody>
      </p:sp>
      <p:sp>
        <p:nvSpPr>
          <p:cNvPr id="94" name="Google Shape;9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Voting ensembles</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Correlation</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Weighing</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Averaging</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Rank Averaging</a:t>
            </a:r>
            <a:endParaRPr>
              <a:solidFill>
                <a:srgbClr val="0070C0"/>
              </a:solidFill>
              <a:latin typeface="Times New Roman"/>
              <a:ea typeface="Times New Roman"/>
              <a:cs typeface="Times New Roman"/>
              <a:sym typeface="Times New Roman"/>
            </a:endParaRPr>
          </a:p>
        </p:txBody>
      </p:sp>
      <p:sp>
        <p:nvSpPr>
          <p:cNvPr id="95" name="Google Shape;95;p17"/>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96" name="Google Shape;96;p17"/>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Voting ensembles</a:t>
            </a:r>
            <a:endParaRPr b="1">
              <a:solidFill>
                <a:srgbClr val="EF8600"/>
              </a:solidFill>
              <a:latin typeface="Times New Roman"/>
              <a:ea typeface="Times New Roman"/>
              <a:cs typeface="Times New Roman"/>
              <a:sym typeface="Times New Roman"/>
            </a:endParaRPr>
          </a:p>
        </p:txBody>
      </p:sp>
      <p:sp>
        <p:nvSpPr>
          <p:cNvPr id="102" name="Google Shape;102;p18"/>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p18"/>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04" name="Google Shape;104;p18"/>
          <p:cNvSpPr txBox="1"/>
          <p:nvPr/>
        </p:nvSpPr>
        <p:spPr>
          <a:xfrm>
            <a:off x="124250" y="1004250"/>
            <a:ext cx="894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Tại sao ensemble giúp giảm thiểu error rate?</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05" name="Google Shape;105;p18"/>
          <p:cNvSpPr/>
          <p:nvPr/>
        </p:nvSpPr>
        <p:spPr>
          <a:xfrm>
            <a:off x="1523400" y="216080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b="1" lang="vi" sz="1800">
                <a:solidFill>
                  <a:srgbClr val="FF0000"/>
                </a:solidFill>
              </a:rPr>
              <a:t>1</a:t>
            </a:r>
            <a:r>
              <a:rPr lang="vi" sz="1800">
                <a:solidFill>
                  <a:srgbClr val="0070C0"/>
                </a:solidFill>
              </a:rPr>
              <a:t>10110011</a:t>
            </a:r>
            <a:endParaRPr sz="1800">
              <a:solidFill>
                <a:srgbClr val="0070C0"/>
              </a:solidFill>
            </a:endParaRPr>
          </a:p>
        </p:txBody>
      </p:sp>
      <p:sp>
        <p:nvSpPr>
          <p:cNvPr id="106" name="Google Shape;106;p18"/>
          <p:cNvSpPr/>
          <p:nvPr/>
        </p:nvSpPr>
        <p:spPr>
          <a:xfrm>
            <a:off x="1523400" y="361345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b="1" lang="vi" sz="1800">
                <a:solidFill>
                  <a:srgbClr val="FF0000"/>
                </a:solidFill>
              </a:rPr>
              <a:t>0</a:t>
            </a:r>
            <a:r>
              <a:rPr lang="vi" sz="1800">
                <a:solidFill>
                  <a:srgbClr val="0070C0"/>
                </a:solidFill>
              </a:rPr>
              <a:t>10110011</a:t>
            </a:r>
            <a:endParaRPr sz="1800">
              <a:solidFill>
                <a:srgbClr val="0070C0"/>
              </a:solidFill>
            </a:endParaRPr>
          </a:p>
        </p:txBody>
      </p:sp>
      <p:sp>
        <p:nvSpPr>
          <p:cNvPr id="107" name="Google Shape;107;p18"/>
          <p:cNvSpPr txBox="1"/>
          <p:nvPr/>
        </p:nvSpPr>
        <p:spPr>
          <a:xfrm>
            <a:off x="317800" y="244745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A</a:t>
            </a:r>
            <a:endParaRPr sz="1800">
              <a:solidFill>
                <a:srgbClr val="0070C0"/>
              </a:solidFill>
            </a:endParaRPr>
          </a:p>
        </p:txBody>
      </p:sp>
      <p:sp>
        <p:nvSpPr>
          <p:cNvPr id="108" name="Google Shape;108;p18"/>
          <p:cNvSpPr txBox="1"/>
          <p:nvPr/>
        </p:nvSpPr>
        <p:spPr>
          <a:xfrm>
            <a:off x="317800" y="390010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B</a:t>
            </a:r>
            <a:endParaRPr sz="1800">
              <a:solidFill>
                <a:srgbClr val="0070C0"/>
              </a:solidFill>
            </a:endParaRPr>
          </a:p>
        </p:txBody>
      </p:sp>
      <p:sp>
        <p:nvSpPr>
          <p:cNvPr id="109" name="Google Shape;109;p18"/>
          <p:cNvSpPr/>
          <p:nvPr/>
        </p:nvSpPr>
        <p:spPr>
          <a:xfrm>
            <a:off x="4141700" y="2367775"/>
            <a:ext cx="4925016" cy="22806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solidFill>
                  <a:srgbClr val="0070C0"/>
                </a:solidFill>
              </a:rPr>
              <a:t>Với 2 kết quả có được từ model A và B đã được training trên cùng dataset - đâu sẽ là cách tốt nhất để có được điểm số cao nhất trên scoreboard?</a:t>
            </a:r>
            <a:endParaRPr sz="160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Voting ensembles</a:t>
            </a:r>
            <a:endParaRPr b="1">
              <a:solidFill>
                <a:srgbClr val="EF8600"/>
              </a:solidFill>
              <a:latin typeface="Times New Roman"/>
              <a:ea typeface="Times New Roman"/>
              <a:cs typeface="Times New Roman"/>
              <a:sym typeface="Times New Roman"/>
            </a:endParaRPr>
          </a:p>
        </p:txBody>
      </p:sp>
      <p:sp>
        <p:nvSpPr>
          <p:cNvPr id="115" name="Google Shape;115;p19"/>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6" name="Google Shape;116;p19"/>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17" name="Google Shape;117;p19"/>
          <p:cNvSpPr txBox="1"/>
          <p:nvPr/>
        </p:nvSpPr>
        <p:spPr>
          <a:xfrm>
            <a:off x="124250" y="1004250"/>
            <a:ext cx="894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Tại sao ensemble giúp giảm thiểu error rate?</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18" name="Google Shape;118;p19"/>
          <p:cNvSpPr/>
          <p:nvPr/>
        </p:nvSpPr>
        <p:spPr>
          <a:xfrm>
            <a:off x="1758900" y="145650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b="1" lang="vi" sz="1800">
                <a:solidFill>
                  <a:srgbClr val="FF0000"/>
                </a:solidFill>
              </a:rPr>
              <a:t>1</a:t>
            </a:r>
            <a:r>
              <a:rPr lang="vi" sz="1800">
                <a:solidFill>
                  <a:srgbClr val="0070C0"/>
                </a:solidFill>
              </a:rPr>
              <a:t>10110011</a:t>
            </a:r>
            <a:endParaRPr sz="1800">
              <a:solidFill>
                <a:srgbClr val="0070C0"/>
              </a:solidFill>
            </a:endParaRPr>
          </a:p>
        </p:txBody>
      </p:sp>
      <p:sp>
        <p:nvSpPr>
          <p:cNvPr id="119" name="Google Shape;119;p19"/>
          <p:cNvSpPr/>
          <p:nvPr/>
        </p:nvSpPr>
        <p:spPr>
          <a:xfrm>
            <a:off x="1758900" y="2723125"/>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b="1" lang="vi" sz="1800">
                <a:solidFill>
                  <a:srgbClr val="FF0000"/>
                </a:solidFill>
              </a:rPr>
              <a:t>0</a:t>
            </a:r>
            <a:r>
              <a:rPr lang="vi" sz="1800">
                <a:solidFill>
                  <a:srgbClr val="0070C0"/>
                </a:solidFill>
              </a:rPr>
              <a:t>10110011</a:t>
            </a:r>
            <a:endParaRPr sz="1800">
              <a:solidFill>
                <a:srgbClr val="0070C0"/>
              </a:solidFill>
            </a:endParaRPr>
          </a:p>
        </p:txBody>
      </p:sp>
      <p:sp>
        <p:nvSpPr>
          <p:cNvPr id="120" name="Google Shape;120;p19"/>
          <p:cNvSpPr txBox="1"/>
          <p:nvPr/>
        </p:nvSpPr>
        <p:spPr>
          <a:xfrm>
            <a:off x="317800" y="174315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A</a:t>
            </a:r>
            <a:endParaRPr sz="1800">
              <a:solidFill>
                <a:srgbClr val="0070C0"/>
              </a:solidFill>
            </a:endParaRPr>
          </a:p>
        </p:txBody>
      </p:sp>
      <p:sp>
        <p:nvSpPr>
          <p:cNvPr id="121" name="Google Shape;121;p19"/>
          <p:cNvSpPr txBox="1"/>
          <p:nvPr/>
        </p:nvSpPr>
        <p:spPr>
          <a:xfrm>
            <a:off x="317800" y="3009775"/>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B</a:t>
            </a:r>
            <a:endParaRPr sz="1800">
              <a:solidFill>
                <a:srgbClr val="0070C0"/>
              </a:solidFill>
            </a:endParaRPr>
          </a:p>
        </p:txBody>
      </p:sp>
      <p:sp>
        <p:nvSpPr>
          <p:cNvPr id="122" name="Google Shape;122;p19"/>
          <p:cNvSpPr/>
          <p:nvPr/>
        </p:nvSpPr>
        <p:spPr>
          <a:xfrm>
            <a:off x="1758900" y="398975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b="1" lang="vi" sz="1800">
                <a:solidFill>
                  <a:srgbClr val="FF0000"/>
                </a:solidFill>
              </a:rPr>
              <a:t>1</a:t>
            </a:r>
            <a:r>
              <a:rPr lang="vi" sz="1800">
                <a:solidFill>
                  <a:srgbClr val="0070C0"/>
                </a:solidFill>
              </a:rPr>
              <a:t>10110011</a:t>
            </a:r>
            <a:endParaRPr sz="1800">
              <a:solidFill>
                <a:srgbClr val="0070C0"/>
              </a:solidFill>
            </a:endParaRPr>
          </a:p>
        </p:txBody>
      </p:sp>
      <p:sp>
        <p:nvSpPr>
          <p:cNvPr id="123" name="Google Shape;123;p19"/>
          <p:cNvSpPr txBox="1"/>
          <p:nvPr/>
        </p:nvSpPr>
        <p:spPr>
          <a:xfrm>
            <a:off x="317800" y="427640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C</a:t>
            </a:r>
            <a:endParaRPr sz="1800">
              <a:solidFill>
                <a:srgbClr val="0070C0"/>
              </a:solidFill>
            </a:endParaRPr>
          </a:p>
        </p:txBody>
      </p:sp>
      <p:sp>
        <p:nvSpPr>
          <p:cNvPr id="124" name="Google Shape;124;p19"/>
          <p:cNvSpPr/>
          <p:nvPr/>
        </p:nvSpPr>
        <p:spPr>
          <a:xfrm>
            <a:off x="4545325" y="1442675"/>
            <a:ext cx="3984300" cy="35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sz="1800">
                <a:solidFill>
                  <a:srgbClr val="0070C0"/>
                </a:solidFill>
              </a:rPr>
              <a:t>Label: </a:t>
            </a:r>
            <a:r>
              <a:rPr lang="vi" sz="1800">
                <a:solidFill>
                  <a:srgbClr val="0070C0"/>
                </a:solidFill>
              </a:rPr>
              <a:t>1</a:t>
            </a:r>
            <a:r>
              <a:rPr b="1" lang="vi" sz="1800">
                <a:solidFill>
                  <a:srgbClr val="00FF00"/>
                </a:solidFill>
              </a:rPr>
              <a:t>1</a:t>
            </a:r>
            <a:r>
              <a:rPr lang="vi" sz="1800">
                <a:solidFill>
                  <a:srgbClr val="0070C0"/>
                </a:solidFill>
              </a:rPr>
              <a:t>10110011</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Predict:</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Model A: 1</a:t>
            </a:r>
            <a:r>
              <a:rPr b="1" lang="vi" sz="1800">
                <a:solidFill>
                  <a:srgbClr val="FF0000"/>
                </a:solidFill>
              </a:rPr>
              <a:t>1</a:t>
            </a:r>
            <a:r>
              <a:rPr lang="vi" sz="1800">
                <a:solidFill>
                  <a:srgbClr val="0070C0"/>
                </a:solidFill>
              </a:rPr>
              <a:t>10110011</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Model B: 1</a:t>
            </a:r>
            <a:r>
              <a:rPr b="1" lang="vi" sz="1800">
                <a:solidFill>
                  <a:srgbClr val="FF0000"/>
                </a:solidFill>
              </a:rPr>
              <a:t>0</a:t>
            </a:r>
            <a:r>
              <a:rPr lang="vi" sz="1800">
                <a:solidFill>
                  <a:srgbClr val="0070C0"/>
                </a:solidFill>
              </a:rPr>
              <a:t>10110011</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Model C: 1</a:t>
            </a:r>
            <a:r>
              <a:rPr b="1" lang="vi" sz="1800">
                <a:solidFill>
                  <a:srgbClr val="FF0000"/>
                </a:solidFill>
              </a:rPr>
              <a:t>1</a:t>
            </a:r>
            <a:r>
              <a:rPr lang="vi" sz="1800">
                <a:solidFill>
                  <a:srgbClr val="0070C0"/>
                </a:solidFill>
              </a:rPr>
              <a:t>10110011</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Majority vote:</a:t>
            </a:r>
            <a:endParaRPr sz="1800">
              <a:solidFill>
                <a:srgbClr val="0070C0"/>
              </a:solidFill>
            </a:endParaRPr>
          </a:p>
          <a:p>
            <a:pPr indent="0" lvl="0" marL="0" rtl="0" algn="l">
              <a:spcBef>
                <a:spcPts val="0"/>
              </a:spcBef>
              <a:spcAft>
                <a:spcPts val="0"/>
              </a:spcAft>
              <a:buNone/>
            </a:pPr>
            <a:r>
              <a:rPr lang="vi" sz="1800">
                <a:solidFill>
                  <a:srgbClr val="0070C0"/>
                </a:solidFill>
              </a:rPr>
              <a:t>=&gt; 1</a:t>
            </a:r>
            <a:r>
              <a:rPr b="1" lang="vi" sz="1800">
                <a:solidFill>
                  <a:schemeClr val="accent1"/>
                </a:solidFill>
              </a:rPr>
              <a:t>1</a:t>
            </a:r>
            <a:r>
              <a:rPr lang="vi" sz="1800">
                <a:solidFill>
                  <a:srgbClr val="0070C0"/>
                </a:solidFill>
              </a:rPr>
              <a:t>10110011</a:t>
            </a:r>
            <a:endParaRPr sz="180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Voting ensembles</a:t>
            </a:r>
            <a:endParaRPr b="1">
              <a:solidFill>
                <a:srgbClr val="EF8600"/>
              </a:solidFill>
              <a:latin typeface="Times New Roman"/>
              <a:ea typeface="Times New Roman"/>
              <a:cs typeface="Times New Roman"/>
              <a:sym typeface="Times New Roman"/>
            </a:endParaRPr>
          </a:p>
        </p:txBody>
      </p:sp>
      <p:sp>
        <p:nvSpPr>
          <p:cNvPr id="130" name="Google Shape;130;p20"/>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20"/>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32" name="Google Shape;132;p20"/>
          <p:cNvSpPr txBox="1"/>
          <p:nvPr/>
        </p:nvSpPr>
        <p:spPr>
          <a:xfrm>
            <a:off x="124250" y="1004250"/>
            <a:ext cx="894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Tại sao ensemble giúp giảm thiểu error rate?</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33" name="Google Shape;133;p20"/>
          <p:cNvSpPr/>
          <p:nvPr/>
        </p:nvSpPr>
        <p:spPr>
          <a:xfrm>
            <a:off x="4917900" y="1297775"/>
            <a:ext cx="4107600" cy="384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vi" sz="1800">
                <a:solidFill>
                  <a:srgbClr val="0070C0"/>
                </a:solidFill>
              </a:rPr>
              <a:t>Dự đoán cả 3 đều đúng:</a:t>
            </a:r>
            <a:endParaRPr b="1" sz="1800">
              <a:solidFill>
                <a:srgbClr val="0070C0"/>
              </a:solidFill>
            </a:endParaRPr>
          </a:p>
          <a:p>
            <a:pPr indent="0" lvl="0" marL="0" rtl="0" algn="l">
              <a:spcBef>
                <a:spcPts val="0"/>
              </a:spcBef>
              <a:spcAft>
                <a:spcPts val="0"/>
              </a:spcAft>
              <a:buNone/>
            </a:pPr>
            <a:r>
              <a:rPr b="1" lang="vi" sz="1800">
                <a:solidFill>
                  <a:srgbClr val="0070C0"/>
                </a:solidFill>
              </a:rPr>
              <a:t>0.7 * 0.7 * 0.7 = 0.343</a:t>
            </a:r>
            <a:endParaRPr b="1"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1 Đúng - 2 Sai</a:t>
            </a:r>
            <a:endParaRPr sz="1800">
              <a:solidFill>
                <a:srgbClr val="0070C0"/>
              </a:solidFill>
            </a:endParaRPr>
          </a:p>
          <a:p>
            <a:pPr indent="0" lvl="0" marL="0" rtl="0" algn="l">
              <a:spcBef>
                <a:spcPts val="0"/>
              </a:spcBef>
              <a:spcAft>
                <a:spcPts val="0"/>
              </a:spcAft>
              <a:buNone/>
            </a:pPr>
            <a:r>
              <a:rPr lang="vi" sz="1800">
                <a:solidFill>
                  <a:srgbClr val="0070C0"/>
                </a:solidFill>
              </a:rPr>
              <a:t>0.3*0.3*</a:t>
            </a:r>
            <a:r>
              <a:rPr lang="vi" sz="1800">
                <a:solidFill>
                  <a:srgbClr val="FF0000"/>
                </a:solidFill>
              </a:rPr>
              <a:t>0.7</a:t>
            </a:r>
            <a:r>
              <a:rPr lang="vi" sz="1800">
                <a:solidFill>
                  <a:srgbClr val="0070C0"/>
                </a:solidFill>
              </a:rPr>
              <a:t> + </a:t>
            </a:r>
            <a:r>
              <a:rPr lang="vi" sz="1800">
                <a:solidFill>
                  <a:srgbClr val="0070C0"/>
                </a:solidFill>
              </a:rPr>
              <a:t>0.3*</a:t>
            </a:r>
            <a:r>
              <a:rPr lang="vi" sz="1800">
                <a:solidFill>
                  <a:srgbClr val="FF0000"/>
                </a:solidFill>
              </a:rPr>
              <a:t>0.7</a:t>
            </a:r>
            <a:r>
              <a:rPr lang="vi" sz="1800">
                <a:solidFill>
                  <a:srgbClr val="0070C0"/>
                </a:solidFill>
              </a:rPr>
              <a:t>*0.3 + </a:t>
            </a:r>
            <a:r>
              <a:rPr lang="vi" sz="1800">
                <a:solidFill>
                  <a:srgbClr val="FF0000"/>
                </a:solidFill>
              </a:rPr>
              <a:t>0.7</a:t>
            </a:r>
            <a:r>
              <a:rPr lang="vi" sz="1800">
                <a:solidFill>
                  <a:srgbClr val="0070C0"/>
                </a:solidFill>
              </a:rPr>
              <a:t>*0.3*0.3</a:t>
            </a:r>
            <a:endParaRPr sz="1800">
              <a:solidFill>
                <a:srgbClr val="0070C0"/>
              </a:solidFill>
            </a:endParaRPr>
          </a:p>
          <a:p>
            <a:pPr indent="0" lvl="0" marL="0" rtl="0" algn="l">
              <a:spcBef>
                <a:spcPts val="0"/>
              </a:spcBef>
              <a:spcAft>
                <a:spcPts val="0"/>
              </a:spcAft>
              <a:buNone/>
            </a:pPr>
            <a:r>
              <a:rPr lang="vi" sz="1800">
                <a:solidFill>
                  <a:srgbClr val="0070C0"/>
                </a:solidFill>
              </a:rPr>
              <a:t>= 0.189</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b="1" lang="vi" sz="1800">
                <a:solidFill>
                  <a:srgbClr val="0070C0"/>
                </a:solidFill>
              </a:rPr>
              <a:t>2 Đúng - 1 Sai</a:t>
            </a:r>
            <a:endParaRPr b="1" sz="1800">
              <a:solidFill>
                <a:srgbClr val="0070C0"/>
              </a:solidFill>
            </a:endParaRPr>
          </a:p>
          <a:p>
            <a:pPr indent="0" lvl="0" marL="0" rtl="0" algn="l">
              <a:spcBef>
                <a:spcPts val="0"/>
              </a:spcBef>
              <a:spcAft>
                <a:spcPts val="0"/>
              </a:spcAft>
              <a:buNone/>
            </a:pPr>
            <a:r>
              <a:rPr b="1" lang="vi" sz="1800">
                <a:solidFill>
                  <a:srgbClr val="0070C0"/>
                </a:solidFill>
              </a:rPr>
              <a:t>0.7*0.7*</a:t>
            </a:r>
            <a:r>
              <a:rPr b="1" lang="vi" sz="1800">
                <a:solidFill>
                  <a:srgbClr val="FF0000"/>
                </a:solidFill>
              </a:rPr>
              <a:t>0.3</a:t>
            </a:r>
            <a:r>
              <a:rPr b="1" lang="vi" sz="1800">
                <a:solidFill>
                  <a:srgbClr val="0070C0"/>
                </a:solidFill>
              </a:rPr>
              <a:t> + 0.7*</a:t>
            </a:r>
            <a:r>
              <a:rPr b="1" lang="vi" sz="1800">
                <a:solidFill>
                  <a:srgbClr val="FF0000"/>
                </a:solidFill>
              </a:rPr>
              <a:t>0.3</a:t>
            </a:r>
            <a:r>
              <a:rPr b="1" lang="vi" sz="1800">
                <a:solidFill>
                  <a:srgbClr val="0070C0"/>
                </a:solidFill>
              </a:rPr>
              <a:t>*0.7 + </a:t>
            </a:r>
            <a:r>
              <a:rPr b="1" lang="vi" sz="1800">
                <a:solidFill>
                  <a:srgbClr val="FF0000"/>
                </a:solidFill>
              </a:rPr>
              <a:t>0.3</a:t>
            </a:r>
            <a:r>
              <a:rPr b="1" lang="vi" sz="1800">
                <a:solidFill>
                  <a:srgbClr val="0070C0"/>
                </a:solidFill>
              </a:rPr>
              <a:t>*0.7*0.7</a:t>
            </a:r>
            <a:endParaRPr b="1" sz="1800">
              <a:solidFill>
                <a:srgbClr val="0070C0"/>
              </a:solidFill>
            </a:endParaRPr>
          </a:p>
          <a:p>
            <a:pPr indent="0" lvl="0" marL="0" rtl="0" algn="l">
              <a:spcBef>
                <a:spcPts val="0"/>
              </a:spcBef>
              <a:spcAft>
                <a:spcPts val="0"/>
              </a:spcAft>
              <a:buNone/>
            </a:pPr>
            <a:r>
              <a:rPr b="1" lang="vi" sz="1800">
                <a:solidFill>
                  <a:srgbClr val="0070C0"/>
                </a:solidFill>
              </a:rPr>
              <a:t>= 0.441</a:t>
            </a:r>
            <a:endParaRPr b="1"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Dự đoán cả 3 đều sai</a:t>
            </a:r>
            <a:endParaRPr sz="1800">
              <a:solidFill>
                <a:srgbClr val="0070C0"/>
              </a:solidFill>
            </a:endParaRPr>
          </a:p>
          <a:p>
            <a:pPr indent="0" lvl="0" marL="0" rtl="0" algn="l">
              <a:spcBef>
                <a:spcPts val="0"/>
              </a:spcBef>
              <a:spcAft>
                <a:spcPts val="0"/>
              </a:spcAft>
              <a:buClr>
                <a:schemeClr val="dk1"/>
              </a:buClr>
              <a:buSzPts val="1100"/>
              <a:buFont typeface="Arial"/>
              <a:buNone/>
            </a:pPr>
            <a:r>
              <a:rPr lang="vi" sz="1800">
                <a:solidFill>
                  <a:srgbClr val="0070C0"/>
                </a:solidFill>
              </a:rPr>
              <a:t>0.3 * 0.3 * 0.3 = 0.027</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34" name="Google Shape;134;p20"/>
          <p:cNvSpPr txBox="1"/>
          <p:nvPr/>
        </p:nvSpPr>
        <p:spPr>
          <a:xfrm>
            <a:off x="167650" y="1597900"/>
            <a:ext cx="3829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Giả sử chúng ta có 3 model A, B, C xử lý tác vụ binary classification với độ chính xác đều là 70%.</a:t>
            </a:r>
            <a:endParaRPr sz="1800">
              <a:solidFill>
                <a:srgbClr val="0070C0"/>
              </a:solidFill>
            </a:endParaRPr>
          </a:p>
        </p:txBody>
      </p:sp>
      <p:sp>
        <p:nvSpPr>
          <p:cNvPr id="135" name="Google Shape;135;p20"/>
          <p:cNvSpPr/>
          <p:nvPr/>
        </p:nvSpPr>
        <p:spPr>
          <a:xfrm>
            <a:off x="4167575" y="1887675"/>
            <a:ext cx="579600" cy="33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4167575" y="3936450"/>
            <a:ext cx="579600" cy="331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245250" y="3573450"/>
            <a:ext cx="3829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Sau khi sử dụng majority vote (voting) 3 model A, B, C thì độ chính xác tăng từ </a:t>
            </a:r>
            <a:r>
              <a:rPr b="1" lang="vi" sz="1800">
                <a:solidFill>
                  <a:srgbClr val="0070C0"/>
                </a:solidFill>
              </a:rPr>
              <a:t>70%</a:t>
            </a:r>
            <a:r>
              <a:rPr lang="vi" sz="1800">
                <a:solidFill>
                  <a:srgbClr val="0070C0"/>
                </a:solidFill>
              </a:rPr>
              <a:t> lên </a:t>
            </a:r>
            <a:r>
              <a:rPr b="1" lang="vi" sz="1800">
                <a:solidFill>
                  <a:srgbClr val="0070C0"/>
                </a:solidFill>
              </a:rPr>
              <a:t>78,4% </a:t>
            </a:r>
            <a:endParaRPr b="1" sz="1800">
              <a:solidFill>
                <a:srgbClr val="0070C0"/>
              </a:solidFill>
            </a:endParaRPr>
          </a:p>
          <a:p>
            <a:pPr indent="0" lvl="0" marL="0" rtl="0" algn="l">
              <a:spcBef>
                <a:spcPts val="0"/>
              </a:spcBef>
              <a:spcAft>
                <a:spcPts val="0"/>
              </a:spcAft>
              <a:buNone/>
            </a:pPr>
            <a:r>
              <a:rPr lang="vi" sz="1800">
                <a:solidFill>
                  <a:srgbClr val="0070C0"/>
                </a:solidFill>
              </a:rPr>
              <a:t>(0.343+0.441 = 0.784)</a:t>
            </a:r>
            <a:endParaRPr sz="180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a:t>
            </a:r>
            <a:r>
              <a:rPr b="1" lang="vi">
                <a:solidFill>
                  <a:srgbClr val="EF8600"/>
                </a:solidFill>
                <a:latin typeface="Times New Roman"/>
                <a:ea typeface="Times New Roman"/>
                <a:cs typeface="Times New Roman"/>
                <a:sym typeface="Times New Roman"/>
              </a:rPr>
              <a:t> - Correlation</a:t>
            </a:r>
            <a:endParaRPr b="1">
              <a:solidFill>
                <a:srgbClr val="EF8600"/>
              </a:solidFill>
              <a:latin typeface="Times New Roman"/>
              <a:ea typeface="Times New Roman"/>
              <a:cs typeface="Times New Roman"/>
              <a:sym typeface="Times New Roman"/>
            </a:endParaRPr>
          </a:p>
        </p:txBody>
      </p:sp>
      <p:sp>
        <p:nvSpPr>
          <p:cNvPr id="143" name="Google Shape;143;p21"/>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21"/>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45" name="Google Shape;145;p21"/>
          <p:cNvSpPr/>
          <p:nvPr/>
        </p:nvSpPr>
        <p:spPr>
          <a:xfrm>
            <a:off x="4836075" y="2759450"/>
            <a:ext cx="1076400" cy="69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1738200" y="1321975"/>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lang="vi" sz="1800">
                <a:solidFill>
                  <a:srgbClr val="FF0000"/>
                </a:solidFill>
              </a:rPr>
              <a:t>1</a:t>
            </a:r>
            <a:r>
              <a:rPr lang="vi" sz="1800">
                <a:solidFill>
                  <a:srgbClr val="0070C0"/>
                </a:solidFill>
              </a:rPr>
              <a:t>11111100</a:t>
            </a:r>
            <a:endParaRPr sz="1800">
              <a:solidFill>
                <a:srgbClr val="0070C0"/>
              </a:solidFill>
            </a:endParaRPr>
          </a:p>
          <a:p>
            <a:pPr indent="0" lvl="0" marL="0" rtl="0" algn="ctr">
              <a:spcBef>
                <a:spcPts val="0"/>
              </a:spcBef>
              <a:spcAft>
                <a:spcPts val="0"/>
              </a:spcAft>
              <a:buNone/>
            </a:pPr>
            <a:r>
              <a:rPr lang="vi" sz="1800">
                <a:solidFill>
                  <a:srgbClr val="0070C0"/>
                </a:solidFill>
              </a:rPr>
              <a:t>80%</a:t>
            </a:r>
            <a:endParaRPr sz="1800">
              <a:solidFill>
                <a:srgbClr val="0070C0"/>
              </a:solidFill>
            </a:endParaRPr>
          </a:p>
        </p:txBody>
      </p:sp>
      <p:sp>
        <p:nvSpPr>
          <p:cNvPr id="147" name="Google Shape;147;p21"/>
          <p:cNvSpPr/>
          <p:nvPr/>
        </p:nvSpPr>
        <p:spPr>
          <a:xfrm>
            <a:off x="1738200" y="258860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lang="vi" sz="1800">
                <a:solidFill>
                  <a:srgbClr val="FF0000"/>
                </a:solidFill>
              </a:rPr>
              <a:t>1</a:t>
            </a:r>
            <a:r>
              <a:rPr lang="vi" sz="1800">
                <a:solidFill>
                  <a:srgbClr val="0070C0"/>
                </a:solidFill>
              </a:rPr>
              <a:t>11111100</a:t>
            </a:r>
            <a:endParaRPr sz="1800">
              <a:solidFill>
                <a:srgbClr val="0070C0"/>
              </a:solidFill>
            </a:endParaRPr>
          </a:p>
          <a:p>
            <a:pPr indent="0" lvl="0" marL="0" rtl="0" algn="ctr">
              <a:spcBef>
                <a:spcPts val="0"/>
              </a:spcBef>
              <a:spcAft>
                <a:spcPts val="0"/>
              </a:spcAft>
              <a:buClr>
                <a:schemeClr val="dk1"/>
              </a:buClr>
              <a:buSzPts val="1100"/>
              <a:buFont typeface="Arial"/>
              <a:buNone/>
            </a:pPr>
            <a:r>
              <a:rPr lang="vi" sz="1800">
                <a:solidFill>
                  <a:srgbClr val="0070C0"/>
                </a:solidFill>
              </a:rPr>
              <a:t>80%</a:t>
            </a:r>
            <a:endParaRPr sz="1800">
              <a:solidFill>
                <a:srgbClr val="0070C0"/>
              </a:solidFill>
            </a:endParaRPr>
          </a:p>
        </p:txBody>
      </p:sp>
      <p:sp>
        <p:nvSpPr>
          <p:cNvPr id="148" name="Google Shape;148;p21"/>
          <p:cNvSpPr txBox="1"/>
          <p:nvPr/>
        </p:nvSpPr>
        <p:spPr>
          <a:xfrm>
            <a:off x="297100" y="1608625"/>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A</a:t>
            </a:r>
            <a:endParaRPr sz="1800">
              <a:solidFill>
                <a:srgbClr val="0070C0"/>
              </a:solidFill>
            </a:endParaRPr>
          </a:p>
        </p:txBody>
      </p:sp>
      <p:sp>
        <p:nvSpPr>
          <p:cNvPr id="149" name="Google Shape;149;p21"/>
          <p:cNvSpPr txBox="1"/>
          <p:nvPr/>
        </p:nvSpPr>
        <p:spPr>
          <a:xfrm>
            <a:off x="297100" y="2875250"/>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B</a:t>
            </a:r>
            <a:endParaRPr sz="1800">
              <a:solidFill>
                <a:srgbClr val="0070C0"/>
              </a:solidFill>
            </a:endParaRPr>
          </a:p>
        </p:txBody>
      </p:sp>
      <p:sp>
        <p:nvSpPr>
          <p:cNvPr id="150" name="Google Shape;150;p21"/>
          <p:cNvSpPr/>
          <p:nvPr/>
        </p:nvSpPr>
        <p:spPr>
          <a:xfrm>
            <a:off x="1738200" y="3855225"/>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lang="vi" sz="1800">
                <a:solidFill>
                  <a:srgbClr val="FF0000"/>
                </a:solidFill>
              </a:rPr>
              <a:t>0</a:t>
            </a:r>
            <a:r>
              <a:rPr lang="vi" sz="1800">
                <a:solidFill>
                  <a:srgbClr val="0070C0"/>
                </a:solidFill>
              </a:rPr>
              <a:t>11111100</a:t>
            </a:r>
            <a:endParaRPr sz="1800">
              <a:solidFill>
                <a:srgbClr val="0070C0"/>
              </a:solidFill>
            </a:endParaRPr>
          </a:p>
          <a:p>
            <a:pPr indent="0" lvl="0" marL="0" rtl="0" algn="ctr">
              <a:spcBef>
                <a:spcPts val="0"/>
              </a:spcBef>
              <a:spcAft>
                <a:spcPts val="0"/>
              </a:spcAft>
              <a:buClr>
                <a:schemeClr val="dk1"/>
              </a:buClr>
              <a:buSzPts val="1100"/>
              <a:buFont typeface="Arial"/>
              <a:buNone/>
            </a:pPr>
            <a:r>
              <a:rPr lang="vi" sz="1800">
                <a:solidFill>
                  <a:srgbClr val="0070C0"/>
                </a:solidFill>
              </a:rPr>
              <a:t>70%</a:t>
            </a:r>
            <a:endParaRPr sz="1800">
              <a:solidFill>
                <a:srgbClr val="0070C0"/>
              </a:solidFill>
            </a:endParaRPr>
          </a:p>
        </p:txBody>
      </p:sp>
      <p:sp>
        <p:nvSpPr>
          <p:cNvPr id="151" name="Google Shape;151;p21"/>
          <p:cNvSpPr txBox="1"/>
          <p:nvPr/>
        </p:nvSpPr>
        <p:spPr>
          <a:xfrm>
            <a:off x="297100" y="4141875"/>
            <a:ext cx="11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Model C</a:t>
            </a:r>
            <a:endParaRPr sz="1800">
              <a:solidFill>
                <a:srgbClr val="0070C0"/>
              </a:solidFill>
            </a:endParaRPr>
          </a:p>
        </p:txBody>
      </p:sp>
      <p:sp>
        <p:nvSpPr>
          <p:cNvPr id="152" name="Google Shape;152;p21"/>
          <p:cNvSpPr/>
          <p:nvPr/>
        </p:nvSpPr>
        <p:spPr>
          <a:xfrm>
            <a:off x="6495950" y="2588600"/>
            <a:ext cx="2059500" cy="10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1</a:t>
            </a:r>
            <a:r>
              <a:rPr lang="vi" sz="1800">
                <a:solidFill>
                  <a:srgbClr val="FF0000"/>
                </a:solidFill>
              </a:rPr>
              <a:t>1</a:t>
            </a:r>
            <a:r>
              <a:rPr lang="vi" sz="1800">
                <a:solidFill>
                  <a:srgbClr val="0070C0"/>
                </a:solidFill>
              </a:rPr>
              <a:t>11111100</a:t>
            </a:r>
            <a:endParaRPr sz="1800">
              <a:solidFill>
                <a:srgbClr val="0070C0"/>
              </a:solidFill>
            </a:endParaRPr>
          </a:p>
          <a:p>
            <a:pPr indent="0" lvl="0" marL="0" rtl="0" algn="ctr">
              <a:spcBef>
                <a:spcPts val="0"/>
              </a:spcBef>
              <a:spcAft>
                <a:spcPts val="0"/>
              </a:spcAft>
              <a:buNone/>
            </a:pPr>
            <a:r>
              <a:rPr lang="vi" sz="1800">
                <a:solidFill>
                  <a:srgbClr val="0070C0"/>
                </a:solidFill>
              </a:rPr>
              <a:t>8</a:t>
            </a:r>
            <a:r>
              <a:rPr lang="vi" sz="1800">
                <a:solidFill>
                  <a:srgbClr val="0070C0"/>
                </a:solidFill>
              </a:rPr>
              <a:t>0%</a:t>
            </a:r>
            <a:endParaRPr sz="1800">
              <a:solidFill>
                <a:srgbClr val="0070C0"/>
              </a:solidFill>
            </a:endParaRPr>
          </a:p>
        </p:txBody>
      </p:sp>
      <p:cxnSp>
        <p:nvCxnSpPr>
          <p:cNvPr id="153" name="Google Shape;153;p21"/>
          <p:cNvCxnSpPr/>
          <p:nvPr/>
        </p:nvCxnSpPr>
        <p:spPr>
          <a:xfrm>
            <a:off x="4483225" y="1129400"/>
            <a:ext cx="0" cy="39534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1"/>
          <p:cNvSpPr txBox="1"/>
          <p:nvPr/>
        </p:nvSpPr>
        <p:spPr>
          <a:xfrm>
            <a:off x="4804050" y="3967850"/>
            <a:ext cx="4056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rgbClr val="0070C0"/>
                </a:solidFill>
              </a:rPr>
              <a:t>Khi 3 model với highly correlated thì kết quả sau khi sử dụng majority vote không thấy rõ sự cải thiện.</a:t>
            </a:r>
            <a:endParaRPr sz="1800">
              <a:solidFill>
                <a:srgbClr val="0070C0"/>
              </a:solidFill>
            </a:endParaRPr>
          </a:p>
        </p:txBody>
      </p:sp>
      <p:sp>
        <p:nvSpPr>
          <p:cNvPr id="155" name="Google Shape;155;p21"/>
          <p:cNvSpPr txBox="1"/>
          <p:nvPr/>
        </p:nvSpPr>
        <p:spPr>
          <a:xfrm>
            <a:off x="4814400" y="1256375"/>
            <a:ext cx="405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Bài toán dự đoán chuỗi string full “1”</a:t>
            </a:r>
            <a:endParaRPr sz="1800">
              <a:solidFill>
                <a:srgbClr val="0070C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