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8B9F1D-1EF6-42D7-81A8-B5282EA817C5}">
  <a:tblStyle styleId="{118B9F1D-1EF6-42D7-81A8-B5282EA817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b846bd2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b846bd2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b846bd287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4b846bd287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b846bd287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4b846bd287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b846bd2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b846bd2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b846bd28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4b846bd28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b846bd287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4b846bd287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b846bd287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4b846bd287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b846bd287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4b846bd287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b846bd287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4b846bd287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b846bd287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4b846bd287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b846bd287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4b846bd287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learn.microsoft.com/en-us/dotnet/machine-learning/automated-machine-learning-ml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9575" y="88950"/>
            <a:ext cx="8520600" cy="107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3900">
                <a:solidFill>
                  <a:srgbClr val="FF9900"/>
                </a:solidFill>
                <a:latin typeface="Times New Roman"/>
                <a:ea typeface="Times New Roman"/>
                <a:cs typeface="Times New Roman"/>
                <a:sym typeface="Times New Roman"/>
              </a:rPr>
              <a:t>Hyperparameter Optimization</a:t>
            </a:r>
            <a:endParaRPr sz="3900">
              <a:solidFill>
                <a:srgbClr val="FF9900"/>
              </a:solidFill>
              <a:latin typeface="Times New Roman"/>
              <a:ea typeface="Times New Roman"/>
              <a:cs typeface="Times New Roman"/>
              <a:sym typeface="Times New Roman"/>
            </a:endParaRPr>
          </a:p>
        </p:txBody>
      </p:sp>
      <p:sp>
        <p:nvSpPr>
          <p:cNvPr id="55" name="Google Shape;55;p13"/>
          <p:cNvSpPr txBox="1"/>
          <p:nvPr>
            <p:ph idx="1" type="subTitle"/>
          </p:nvPr>
        </p:nvSpPr>
        <p:spPr>
          <a:xfrm>
            <a:off x="623400" y="45342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vi" sz="2600">
                <a:solidFill>
                  <a:schemeClr val="accent1"/>
                </a:solidFill>
                <a:latin typeface="Times New Roman"/>
                <a:ea typeface="Times New Roman"/>
                <a:cs typeface="Times New Roman"/>
                <a:sym typeface="Times New Roman"/>
              </a:rPr>
              <a:t>TA Hùng An</a:t>
            </a:r>
            <a:endParaRPr sz="2600">
              <a:solidFill>
                <a:schemeClr val="accent1"/>
              </a:solidFill>
              <a:latin typeface="Times New Roman"/>
              <a:ea typeface="Times New Roman"/>
              <a:cs typeface="Times New Roman"/>
              <a:sym typeface="Times New Roman"/>
            </a:endParaRPr>
          </a:p>
        </p:txBody>
      </p:sp>
      <p:sp>
        <p:nvSpPr>
          <p:cNvPr id="56" name="Google Shape;56;p13"/>
          <p:cNvSpPr/>
          <p:nvPr/>
        </p:nvSpPr>
        <p:spPr>
          <a:xfrm>
            <a:off x="78162" y="1166843"/>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7" name="Google Shape;57;p13"/>
          <p:cNvSpPr/>
          <p:nvPr/>
        </p:nvSpPr>
        <p:spPr>
          <a:xfrm>
            <a:off x="79012" y="-15334"/>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pic>
        <p:nvPicPr>
          <p:cNvPr id="58" name="Google Shape;58;p13"/>
          <p:cNvPicPr preferRelativeResize="0"/>
          <p:nvPr/>
        </p:nvPicPr>
        <p:blipFill>
          <a:blip r:embed="rId3">
            <a:alphaModFix/>
          </a:blip>
          <a:stretch>
            <a:fillRect/>
          </a:stretch>
        </p:blipFill>
        <p:spPr>
          <a:xfrm>
            <a:off x="1090500" y="1358102"/>
            <a:ext cx="3730175" cy="3735575"/>
          </a:xfrm>
          <a:prstGeom prst="rect">
            <a:avLst/>
          </a:prstGeom>
          <a:noFill/>
          <a:ln>
            <a:noFill/>
          </a:ln>
        </p:spPr>
      </p:pic>
      <p:pic>
        <p:nvPicPr>
          <p:cNvPr id="59" name="Google Shape;59;p13"/>
          <p:cNvPicPr preferRelativeResize="0"/>
          <p:nvPr/>
        </p:nvPicPr>
        <p:blipFill>
          <a:blip r:embed="rId4">
            <a:alphaModFix/>
          </a:blip>
          <a:stretch>
            <a:fillRect/>
          </a:stretch>
        </p:blipFill>
        <p:spPr>
          <a:xfrm>
            <a:off x="5374676" y="1345605"/>
            <a:ext cx="1595400" cy="37605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2177775" y="158800"/>
            <a:ext cx="6410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Key parameters and how to use them </a:t>
            </a:r>
            <a:endParaRPr b="1">
              <a:solidFill>
                <a:srgbClr val="EF8600"/>
              </a:solidFill>
              <a:latin typeface="Times New Roman"/>
              <a:ea typeface="Times New Roman"/>
              <a:cs typeface="Times New Roman"/>
              <a:sym typeface="Times New Roman"/>
            </a:endParaRPr>
          </a:p>
        </p:txBody>
      </p:sp>
      <p:sp>
        <p:nvSpPr>
          <p:cNvPr id="134" name="Google Shape;134;p22"/>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22"/>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36" name="Google Shape;136;p22"/>
          <p:cNvSpPr txBox="1"/>
          <p:nvPr/>
        </p:nvSpPr>
        <p:spPr>
          <a:xfrm>
            <a:off x="175175" y="1004250"/>
            <a:ext cx="87360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solidFill>
                  <a:srgbClr val="0070C0"/>
                </a:solidFill>
              </a:rPr>
              <a:t>3</a:t>
            </a:r>
            <a:r>
              <a:rPr lang="vi" sz="2000">
                <a:solidFill>
                  <a:srgbClr val="0070C0"/>
                </a:solidFill>
              </a:rPr>
              <a:t>- </a:t>
            </a:r>
            <a:r>
              <a:rPr lang="vi" sz="2000">
                <a:solidFill>
                  <a:srgbClr val="0070C0"/>
                </a:solidFill>
              </a:rPr>
              <a:t>Support-Vector Machines (SVM)</a:t>
            </a:r>
            <a:endParaRPr sz="2000">
              <a:solidFill>
                <a:srgbClr val="0070C0"/>
              </a:solidFill>
            </a:endParaRPr>
          </a:p>
          <a:p>
            <a:pPr indent="0" lvl="0" marL="0" rtl="0" algn="l">
              <a:spcBef>
                <a:spcPts val="0"/>
              </a:spcBef>
              <a:spcAft>
                <a:spcPts val="0"/>
              </a:spcAft>
              <a:buNone/>
            </a:pPr>
            <a:r>
              <a:t/>
            </a:r>
            <a:endParaRPr sz="20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epsilon</a:t>
            </a:r>
            <a:r>
              <a:rPr lang="vi" sz="1800">
                <a:solidFill>
                  <a:srgbClr val="0070C0"/>
                </a:solidFill>
              </a:rPr>
              <a:t>: </a:t>
            </a:r>
            <a:r>
              <a:rPr lang="vi" sz="1800">
                <a:solidFill>
                  <a:srgbClr val="0070C0"/>
                </a:solidFill>
              </a:rPr>
              <a:t>Xác định độ lỗi của SVR bằng cách xác định một phạm vi rộng cho epsilon - phạm vi không phạt cho những dự đoán sai. Giá trị hiệu quả nằm trong </a:t>
            </a:r>
            <a:r>
              <a:rPr b="1" lang="vi" sz="1800">
                <a:solidFill>
                  <a:srgbClr val="0070C0"/>
                </a:solidFill>
              </a:rPr>
              <a:t>np.logspace(-4, 2, 7)</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penalty, loss </a:t>
            </a:r>
            <a:r>
              <a:rPr lang="vi" sz="1800">
                <a:solidFill>
                  <a:srgbClr val="0070C0"/>
                </a:solidFill>
              </a:rPr>
              <a:t>và </a:t>
            </a:r>
            <a:r>
              <a:rPr b="1" lang="vi" sz="1800">
                <a:solidFill>
                  <a:srgbClr val="0070C0"/>
                </a:solidFill>
              </a:rPr>
              <a:t> dual</a:t>
            </a:r>
            <a:r>
              <a:rPr lang="vi" sz="1800">
                <a:solidFill>
                  <a:srgbClr val="0070C0"/>
                </a:solidFill>
              </a:rPr>
              <a:t>: Thường là tổ hợp của ('l1', 'squared_hinge', False), ('l2', 'hinge', True), ('l2', 'squared_hinge', True), and ('l2', 'squared_hinge', False) trong LinearSVC. Với ('l2', 'hinge', True) chính là SVC(kernel=’linear’).</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177775" y="158800"/>
            <a:ext cx="6410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Key parameters and how to use them </a:t>
            </a:r>
            <a:endParaRPr b="1">
              <a:solidFill>
                <a:srgbClr val="EF8600"/>
              </a:solidFill>
              <a:latin typeface="Times New Roman"/>
              <a:ea typeface="Times New Roman"/>
              <a:cs typeface="Times New Roman"/>
              <a:sym typeface="Times New Roman"/>
            </a:endParaRPr>
          </a:p>
        </p:txBody>
      </p:sp>
      <p:sp>
        <p:nvSpPr>
          <p:cNvPr id="142" name="Google Shape;142;p23"/>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23"/>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44" name="Google Shape;144;p23"/>
          <p:cNvSpPr txBox="1"/>
          <p:nvPr/>
        </p:nvSpPr>
        <p:spPr>
          <a:xfrm>
            <a:off x="175175" y="1004250"/>
            <a:ext cx="87360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vi" sz="2000">
                <a:solidFill>
                  <a:srgbClr val="0070C0"/>
                </a:solidFill>
              </a:rPr>
              <a:t>3- Random Forests</a:t>
            </a:r>
            <a:endParaRPr sz="2000">
              <a:solidFill>
                <a:srgbClr val="0070C0"/>
              </a:solidFill>
            </a:endParaRPr>
          </a:p>
          <a:p>
            <a:pPr indent="0" lvl="0" marL="0" rtl="0" algn="l">
              <a:spcBef>
                <a:spcPts val="0"/>
              </a:spcBef>
              <a:spcAft>
                <a:spcPts val="0"/>
              </a:spcAft>
              <a:buClr>
                <a:schemeClr val="dk1"/>
              </a:buClr>
              <a:buSzPts val="1100"/>
              <a:buFont typeface="Arial"/>
              <a:buNone/>
            </a:pPr>
            <a:r>
              <a:t/>
            </a:r>
            <a:endParaRPr sz="2000">
              <a:solidFill>
                <a:srgbClr val="0070C0"/>
              </a:solidFill>
            </a:endParaRPr>
          </a:p>
          <a:p>
            <a:pPr indent="0" lvl="0" marL="0" rtl="0" algn="l">
              <a:spcBef>
                <a:spcPts val="0"/>
              </a:spcBef>
              <a:spcAft>
                <a:spcPts val="0"/>
              </a:spcAft>
              <a:buClr>
                <a:schemeClr val="dk1"/>
              </a:buClr>
              <a:buSzPts val="1100"/>
              <a:buFont typeface="Arial"/>
              <a:buNone/>
            </a:pPr>
            <a:r>
              <a:rPr lang="vi" sz="1800">
                <a:solidFill>
                  <a:srgbClr val="0070C0"/>
                </a:solidFill>
              </a:rPr>
              <a:t>Tương tự như SVM Random Forests cũng được sử dụng cho 2 task Classification - RandomForestClassifier và Regression - RandomForestRegressor.</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max_features</a:t>
            </a:r>
            <a:r>
              <a:rPr lang="vi" sz="1800">
                <a:solidFill>
                  <a:srgbClr val="0070C0"/>
                </a:solidFill>
              </a:rPr>
              <a:t>: Số lượng feature được lấy ở mỗi lần phân tách (split) - max_features có thể quyết định tới performance của RandomForest. Max_features càng thấp thì tốc độ càng nhanh.</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min_samples_leaf</a:t>
            </a:r>
            <a:r>
              <a:rPr lang="vi" sz="1800">
                <a:solidFill>
                  <a:srgbClr val="0070C0"/>
                </a:solidFill>
              </a:rPr>
              <a:t>: Thông số xác định đến độ sâu (depth) của RandomForest. min_samples_leaf càng cao làm giảm variance và tăng bias.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bootstrap</a:t>
            </a:r>
            <a:r>
              <a:rPr lang="vi" sz="1800">
                <a:solidFill>
                  <a:srgbClr val="0070C0"/>
                </a:solidFill>
              </a:rPr>
              <a:t>: mang giá trị True/False cho phép sử dụng bootstrapping.</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n_estimators</a:t>
            </a:r>
            <a:r>
              <a:rPr lang="vi" sz="1800">
                <a:solidFill>
                  <a:srgbClr val="0070C0"/>
                </a:solidFill>
              </a:rPr>
              <a:t>: số lượng tree của RandomForest. Số lượng tree càng nhiều thì chi phí tính toán càng lớn.</a:t>
            </a:r>
            <a:endParaRPr sz="1800">
              <a:solidFill>
                <a:srgbClr val="0070C0"/>
              </a:solidFill>
            </a:endParaRPr>
          </a:p>
          <a:p>
            <a:pPr indent="0" lvl="0" marL="457200" rtl="0" algn="l">
              <a:spcBef>
                <a:spcPts val="0"/>
              </a:spcBef>
              <a:spcAft>
                <a:spcPts val="0"/>
              </a:spcAft>
              <a:buClr>
                <a:schemeClr val="dk1"/>
              </a:buClr>
              <a:buSzPts val="1100"/>
              <a:buFont typeface="Arial"/>
              <a:buNone/>
            </a:pPr>
            <a:r>
              <a:t/>
            </a:r>
            <a:endParaRPr sz="1800">
              <a:solidFill>
                <a:srgbClr val="0070C0"/>
              </a:solidFill>
            </a:endParaRPr>
          </a:p>
          <a:p>
            <a:pPr indent="0" lvl="0" marL="457200" rtl="0" algn="l">
              <a:spcBef>
                <a:spcPts val="0"/>
              </a:spcBef>
              <a:spcAft>
                <a:spcPts val="0"/>
              </a:spcAft>
              <a:buNone/>
            </a:pPr>
            <a:r>
              <a:t/>
            </a:r>
            <a:endParaRPr sz="200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4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vi" sz="2820">
                <a:solidFill>
                  <a:srgbClr val="FF9900"/>
                </a:solidFill>
                <a:latin typeface="Times New Roman"/>
                <a:ea typeface="Times New Roman"/>
                <a:cs typeface="Times New Roman"/>
                <a:sym typeface="Times New Roman"/>
              </a:rPr>
              <a:t>Nội dung</a:t>
            </a:r>
            <a:endParaRPr sz="2820">
              <a:solidFill>
                <a:srgbClr val="FF9900"/>
              </a:solidFill>
              <a:latin typeface="Times New Roman"/>
              <a:ea typeface="Times New Roman"/>
              <a:cs typeface="Times New Roman"/>
              <a:sym typeface="Times New Roman"/>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Basic optimization techniques</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Key parameters and how to use them</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Bayesian optimization</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Search Hyperparameters for Deep Learning models</a:t>
            </a:r>
            <a:endParaRPr>
              <a:solidFill>
                <a:srgbClr val="0070C0"/>
              </a:solidFill>
              <a:latin typeface="Times New Roman"/>
              <a:ea typeface="Times New Roman"/>
              <a:cs typeface="Times New Roman"/>
              <a:sym typeface="Times New Roman"/>
            </a:endParaRPr>
          </a:p>
        </p:txBody>
      </p:sp>
      <p:sp>
        <p:nvSpPr>
          <p:cNvPr id="66" name="Google Shape;66;p14"/>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67" name="Google Shape;67;p14"/>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68" name="Google Shape;68;p14"/>
          <p:cNvPicPr preferRelativeResize="0"/>
          <p:nvPr/>
        </p:nvPicPr>
        <p:blipFill>
          <a:blip r:embed="rId3">
            <a:alphaModFix/>
          </a:blip>
          <a:stretch>
            <a:fillRect/>
          </a:stretch>
        </p:blipFill>
        <p:spPr>
          <a:xfrm>
            <a:off x="2320188" y="2863613"/>
            <a:ext cx="4505325" cy="151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Basic optimization techniques </a:t>
            </a:r>
            <a:endParaRPr b="1">
              <a:solidFill>
                <a:srgbClr val="EF8600"/>
              </a:solidFill>
              <a:latin typeface="Times New Roman"/>
              <a:ea typeface="Times New Roman"/>
              <a:cs typeface="Times New Roman"/>
              <a:sym typeface="Times New Roman"/>
            </a:endParaRPr>
          </a:p>
        </p:txBody>
      </p:sp>
      <p:sp>
        <p:nvSpPr>
          <p:cNvPr id="74" name="Google Shape;74;p15"/>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 name="Google Shape;75;p15"/>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76" name="Google Shape;76;p15"/>
          <p:cNvSpPr txBox="1"/>
          <p:nvPr/>
        </p:nvSpPr>
        <p:spPr>
          <a:xfrm>
            <a:off x="124250" y="1004250"/>
            <a:ext cx="894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Kiến thức Hyperparameter Optimization liên quan đến việc xây dựng hệ thống AutoML</a:t>
            </a:r>
            <a:endParaRPr sz="1800">
              <a:solidFill>
                <a:srgbClr val="0070C0"/>
              </a:solidFill>
            </a:endParaRPr>
          </a:p>
        </p:txBody>
      </p:sp>
      <p:pic>
        <p:nvPicPr>
          <p:cNvPr id="77" name="Google Shape;77;p15"/>
          <p:cNvPicPr preferRelativeResize="0"/>
          <p:nvPr/>
        </p:nvPicPr>
        <p:blipFill>
          <a:blip r:embed="rId3">
            <a:alphaModFix/>
          </a:blip>
          <a:stretch>
            <a:fillRect/>
          </a:stretch>
        </p:blipFill>
        <p:spPr>
          <a:xfrm>
            <a:off x="1026350" y="1465950"/>
            <a:ext cx="6991400" cy="3045301"/>
          </a:xfrm>
          <a:prstGeom prst="rect">
            <a:avLst/>
          </a:prstGeom>
          <a:noFill/>
          <a:ln>
            <a:noFill/>
          </a:ln>
        </p:spPr>
      </p:pic>
      <p:sp>
        <p:nvSpPr>
          <p:cNvPr id="78" name="Google Shape;78;p15"/>
          <p:cNvSpPr txBox="1"/>
          <p:nvPr/>
        </p:nvSpPr>
        <p:spPr>
          <a:xfrm>
            <a:off x="1672400" y="4536475"/>
            <a:ext cx="59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rgbClr val="0070C0"/>
                </a:solidFill>
              </a:rPr>
              <a:t>Nguồn:</a:t>
            </a:r>
            <a:r>
              <a:rPr lang="vi"/>
              <a:t> </a:t>
            </a:r>
            <a:r>
              <a:rPr lang="vi" u="sng">
                <a:solidFill>
                  <a:schemeClr val="hlink"/>
                </a:solidFill>
                <a:hlinkClick r:id="rId4"/>
              </a:rPr>
              <a:t>microsoft-ML-blog: What is Automated 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Basic optimization techniques </a:t>
            </a:r>
            <a:endParaRPr b="1">
              <a:solidFill>
                <a:srgbClr val="EF8600"/>
              </a:solidFill>
              <a:latin typeface="Times New Roman"/>
              <a:ea typeface="Times New Roman"/>
              <a:cs typeface="Times New Roman"/>
              <a:sym typeface="Times New Roman"/>
            </a:endParaRPr>
          </a:p>
        </p:txBody>
      </p:sp>
      <p:sp>
        <p:nvSpPr>
          <p:cNvPr id="84" name="Google Shape;84;p16"/>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16"/>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86" name="Google Shape;86;p16"/>
          <p:cNvSpPr txBox="1"/>
          <p:nvPr/>
        </p:nvSpPr>
        <p:spPr>
          <a:xfrm>
            <a:off x="175175" y="1004250"/>
            <a:ext cx="87360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Một số thành phần cần thiết để phân tích và sử dụng:</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Một model với các siêu tham số (hyperparameters) cần phải được tối ưu hóa</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Một không gian tìm kiếm (search space) chứa các vùng biên giá trị để tìm kiếm giữa mỗi hyperparameter.</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Một cơ chế cross-validation.</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Một evaluation metric và objective function</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=&gt; Những thành phần này liên kết với nhau để quyết định giải pháp tối ưu.</a:t>
            </a:r>
            <a:endParaRPr sz="180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Basic optimization techniques </a:t>
            </a:r>
            <a:endParaRPr b="1">
              <a:solidFill>
                <a:srgbClr val="EF8600"/>
              </a:solidFill>
              <a:latin typeface="Times New Roman"/>
              <a:ea typeface="Times New Roman"/>
              <a:cs typeface="Times New Roman"/>
              <a:sym typeface="Times New Roman"/>
            </a:endParaRPr>
          </a:p>
        </p:txBody>
      </p:sp>
      <p:sp>
        <p:nvSpPr>
          <p:cNvPr id="92" name="Google Shape;92;p17"/>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17"/>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94" name="Google Shape;94;p17"/>
          <p:cNvSpPr txBox="1"/>
          <p:nvPr/>
        </p:nvSpPr>
        <p:spPr>
          <a:xfrm>
            <a:off x="175175" y="1004250"/>
            <a:ext cx="873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Sự khác biệt giữa parameter và hyperparameter</a:t>
            </a:r>
            <a:endParaRPr sz="1800">
              <a:solidFill>
                <a:srgbClr val="0070C0"/>
              </a:solidFill>
            </a:endParaRPr>
          </a:p>
        </p:txBody>
      </p:sp>
      <p:graphicFrame>
        <p:nvGraphicFramePr>
          <p:cNvPr id="95" name="Google Shape;95;p17"/>
          <p:cNvGraphicFramePr/>
          <p:nvPr/>
        </p:nvGraphicFramePr>
        <p:xfrm>
          <a:off x="121113" y="1666025"/>
          <a:ext cx="3000000" cy="3000000"/>
        </p:xfrm>
        <a:graphic>
          <a:graphicData uri="http://schemas.openxmlformats.org/drawingml/2006/table">
            <a:tbl>
              <a:tblPr>
                <a:noFill/>
                <a:tableStyleId>{118B9F1D-1EF6-42D7-81A8-B5282EA817C5}</a:tableStyleId>
              </a:tblPr>
              <a:tblGrid>
                <a:gridCol w="4248550"/>
                <a:gridCol w="4654925"/>
              </a:tblGrid>
              <a:tr h="381000">
                <a:tc>
                  <a:txBody>
                    <a:bodyPr/>
                    <a:lstStyle/>
                    <a:p>
                      <a:pPr indent="0" lvl="0" marL="0" rtl="0" algn="ctr">
                        <a:spcBef>
                          <a:spcPts val="0"/>
                        </a:spcBef>
                        <a:spcAft>
                          <a:spcPts val="0"/>
                        </a:spcAft>
                        <a:buNone/>
                      </a:pPr>
                      <a:r>
                        <a:rPr b="1" lang="vi" sz="1800">
                          <a:solidFill>
                            <a:srgbClr val="0070C0"/>
                          </a:solidFill>
                        </a:rPr>
                        <a:t>Parameter</a:t>
                      </a:r>
                      <a:endParaRPr b="1" sz="1800">
                        <a:solidFill>
                          <a:srgbClr val="0070C0"/>
                        </a:solidFill>
                      </a:endParaRPr>
                    </a:p>
                  </a:txBody>
                  <a:tcPr marT="91425" marB="91425" marR="91425" marL="91425"/>
                </a:tc>
                <a:tc>
                  <a:txBody>
                    <a:bodyPr/>
                    <a:lstStyle/>
                    <a:p>
                      <a:pPr indent="0" lvl="0" marL="0" rtl="0" algn="ctr">
                        <a:spcBef>
                          <a:spcPts val="0"/>
                        </a:spcBef>
                        <a:spcAft>
                          <a:spcPts val="0"/>
                        </a:spcAft>
                        <a:buNone/>
                      </a:pPr>
                      <a:r>
                        <a:rPr b="1" lang="vi" sz="1800">
                          <a:solidFill>
                            <a:srgbClr val="0070C0"/>
                          </a:solidFill>
                        </a:rPr>
                        <a:t>Hyperparameter</a:t>
                      </a:r>
                      <a:endParaRPr b="1" sz="1800">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vi">
                          <a:solidFill>
                            <a:srgbClr val="0070C0"/>
                          </a:solidFill>
                        </a:rPr>
                        <a:t>Là những tham số bên trong một model</a:t>
                      </a:r>
                      <a:endParaRPr>
                        <a:solidFill>
                          <a:srgbClr val="0070C0"/>
                        </a:solidFill>
                      </a:endParaRPr>
                    </a:p>
                  </a:txBody>
                  <a:tcPr marT="91425" marB="91425" marR="91425" marL="91425"/>
                </a:tc>
                <a:tc>
                  <a:txBody>
                    <a:bodyPr/>
                    <a:lstStyle/>
                    <a:p>
                      <a:pPr indent="0" lvl="0" marL="0" rtl="0" algn="l">
                        <a:spcBef>
                          <a:spcPts val="0"/>
                        </a:spcBef>
                        <a:spcAft>
                          <a:spcPts val="0"/>
                        </a:spcAft>
                        <a:buNone/>
                      </a:pPr>
                      <a:r>
                        <a:rPr lang="vi">
                          <a:solidFill>
                            <a:srgbClr val="0070C0"/>
                          </a:solidFill>
                        </a:rPr>
                        <a:t>Là những tham số chỉ định và kiểm soát quá trình training model</a:t>
                      </a:r>
                      <a:endParaRPr>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vi">
                          <a:solidFill>
                            <a:srgbClr val="0070C0"/>
                          </a:solidFill>
                        </a:rPr>
                        <a:t>Quá trình predict yêu cầu các tham số trong model</a:t>
                      </a:r>
                      <a:endParaRPr>
                        <a:solidFill>
                          <a:srgbClr val="0070C0"/>
                        </a:solidFill>
                      </a:endParaRPr>
                    </a:p>
                  </a:txBody>
                  <a:tcPr marT="91425" marB="91425" marR="91425" marL="91425"/>
                </a:tc>
                <a:tc>
                  <a:txBody>
                    <a:bodyPr/>
                    <a:lstStyle/>
                    <a:p>
                      <a:pPr indent="0" lvl="0" marL="0" rtl="0" algn="l">
                        <a:spcBef>
                          <a:spcPts val="0"/>
                        </a:spcBef>
                        <a:spcAft>
                          <a:spcPts val="0"/>
                        </a:spcAft>
                        <a:buNone/>
                      </a:pPr>
                      <a:r>
                        <a:rPr lang="vi">
                          <a:solidFill>
                            <a:srgbClr val="0070C0"/>
                          </a:solidFill>
                        </a:rPr>
                        <a:t>Quá trình tối ưu model cần sử dụng các hyperparameter</a:t>
                      </a:r>
                      <a:endParaRPr>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vi">
                          <a:solidFill>
                            <a:srgbClr val="0070C0"/>
                          </a:solidFill>
                        </a:rPr>
                        <a:t>Được cập nhật trong quá trình training model</a:t>
                      </a:r>
                      <a:endParaRPr>
                        <a:solidFill>
                          <a:srgbClr val="0070C0"/>
                        </a:solidFill>
                      </a:endParaRPr>
                    </a:p>
                  </a:txBody>
                  <a:tcPr marT="91425" marB="91425" marR="91425" marL="91425"/>
                </a:tc>
                <a:tc>
                  <a:txBody>
                    <a:bodyPr/>
                    <a:lstStyle/>
                    <a:p>
                      <a:pPr indent="0" lvl="0" marL="0" rtl="0" algn="l">
                        <a:spcBef>
                          <a:spcPts val="0"/>
                        </a:spcBef>
                        <a:spcAft>
                          <a:spcPts val="0"/>
                        </a:spcAft>
                        <a:buNone/>
                      </a:pPr>
                      <a:r>
                        <a:rPr lang="vi">
                          <a:solidFill>
                            <a:srgbClr val="0070C0"/>
                          </a:solidFill>
                        </a:rPr>
                        <a:t>Được thiết lập trước khi training model</a:t>
                      </a:r>
                      <a:endParaRPr>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vi">
                          <a:solidFill>
                            <a:srgbClr val="0070C0"/>
                          </a:solidFill>
                        </a:rPr>
                        <a:t>Parameter tự động thay đổi bởi model</a:t>
                      </a:r>
                      <a:endParaRPr>
                        <a:solidFill>
                          <a:srgbClr val="0070C0"/>
                        </a:solidFill>
                      </a:endParaRPr>
                    </a:p>
                  </a:txBody>
                  <a:tcPr marT="91425" marB="91425" marR="91425" marL="91425"/>
                </a:tc>
                <a:tc>
                  <a:txBody>
                    <a:bodyPr/>
                    <a:lstStyle/>
                    <a:p>
                      <a:pPr indent="0" lvl="0" marL="0" rtl="0" algn="l">
                        <a:spcBef>
                          <a:spcPts val="0"/>
                        </a:spcBef>
                        <a:spcAft>
                          <a:spcPts val="0"/>
                        </a:spcAft>
                        <a:buNone/>
                      </a:pPr>
                      <a:r>
                        <a:rPr lang="vi">
                          <a:solidFill>
                            <a:srgbClr val="0070C0"/>
                          </a:solidFill>
                        </a:rPr>
                        <a:t>Hyperparameter được thiết lập bởi người lập trình</a:t>
                      </a:r>
                      <a:endParaRPr>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vi">
                          <a:solidFill>
                            <a:srgbClr val="0070C0"/>
                          </a:solidFill>
                        </a:rPr>
                        <a:t>=&gt; Internal to the model</a:t>
                      </a:r>
                      <a:endParaRPr>
                        <a:solidFill>
                          <a:srgbClr val="0070C0"/>
                        </a:solidFill>
                      </a:endParaRPr>
                    </a:p>
                  </a:txBody>
                  <a:tcPr marT="91425" marB="91425" marR="91425" marL="91425"/>
                </a:tc>
                <a:tc>
                  <a:txBody>
                    <a:bodyPr/>
                    <a:lstStyle/>
                    <a:p>
                      <a:pPr indent="0" lvl="0" marL="0" rtl="0" algn="l">
                        <a:spcBef>
                          <a:spcPts val="0"/>
                        </a:spcBef>
                        <a:spcAft>
                          <a:spcPts val="0"/>
                        </a:spcAft>
                        <a:buNone/>
                      </a:pPr>
                      <a:r>
                        <a:rPr lang="vi">
                          <a:solidFill>
                            <a:srgbClr val="0070C0"/>
                          </a:solidFill>
                        </a:rPr>
                        <a:t>=&gt; External to the model</a:t>
                      </a:r>
                      <a:endParaRPr>
                        <a:solidFill>
                          <a:srgbClr val="0070C0"/>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a:t>
            </a:r>
            <a:r>
              <a:rPr b="1" lang="vi">
                <a:solidFill>
                  <a:srgbClr val="EF8600"/>
                </a:solidFill>
                <a:latin typeface="Times New Roman"/>
                <a:ea typeface="Times New Roman"/>
                <a:cs typeface="Times New Roman"/>
                <a:sym typeface="Times New Roman"/>
              </a:rPr>
              <a:t> - Basic optimization techniques </a:t>
            </a:r>
            <a:endParaRPr b="1">
              <a:solidFill>
                <a:srgbClr val="EF8600"/>
              </a:solidFill>
              <a:latin typeface="Times New Roman"/>
              <a:ea typeface="Times New Roman"/>
              <a:cs typeface="Times New Roman"/>
              <a:sym typeface="Times New Roman"/>
            </a:endParaRPr>
          </a:p>
        </p:txBody>
      </p:sp>
      <p:sp>
        <p:nvSpPr>
          <p:cNvPr id="101" name="Google Shape;101;p18"/>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18"/>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03" name="Google Shape;103;p18"/>
          <p:cNvSpPr txBox="1"/>
          <p:nvPr/>
        </p:nvSpPr>
        <p:spPr>
          <a:xfrm>
            <a:off x="175175" y="1004250"/>
            <a:ext cx="873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Sự khác biệt giữa parameter và hyperparameter</a:t>
            </a:r>
            <a:endParaRPr sz="1800">
              <a:solidFill>
                <a:srgbClr val="0070C0"/>
              </a:solidFill>
            </a:endParaRPr>
          </a:p>
        </p:txBody>
      </p:sp>
      <p:graphicFrame>
        <p:nvGraphicFramePr>
          <p:cNvPr id="104" name="Google Shape;104;p18"/>
          <p:cNvGraphicFramePr/>
          <p:nvPr/>
        </p:nvGraphicFramePr>
        <p:xfrm>
          <a:off x="121113" y="1666025"/>
          <a:ext cx="3000000" cy="3000000"/>
        </p:xfrm>
        <a:graphic>
          <a:graphicData uri="http://schemas.openxmlformats.org/drawingml/2006/table">
            <a:tbl>
              <a:tblPr>
                <a:noFill/>
                <a:tableStyleId>{118B9F1D-1EF6-42D7-81A8-B5282EA817C5}</a:tableStyleId>
              </a:tblPr>
              <a:tblGrid>
                <a:gridCol w="4248550"/>
                <a:gridCol w="4654925"/>
              </a:tblGrid>
              <a:tr h="381000">
                <a:tc>
                  <a:txBody>
                    <a:bodyPr/>
                    <a:lstStyle/>
                    <a:p>
                      <a:pPr indent="0" lvl="0" marL="0" rtl="0" algn="ctr">
                        <a:spcBef>
                          <a:spcPts val="0"/>
                        </a:spcBef>
                        <a:spcAft>
                          <a:spcPts val="0"/>
                        </a:spcAft>
                        <a:buNone/>
                      </a:pPr>
                      <a:r>
                        <a:rPr b="1" lang="vi" sz="1800">
                          <a:solidFill>
                            <a:srgbClr val="0070C0"/>
                          </a:solidFill>
                        </a:rPr>
                        <a:t>Parameter</a:t>
                      </a:r>
                      <a:endParaRPr b="1" sz="1800">
                        <a:solidFill>
                          <a:srgbClr val="0070C0"/>
                        </a:solidFill>
                      </a:endParaRPr>
                    </a:p>
                  </a:txBody>
                  <a:tcPr marT="91425" marB="91425" marR="91425" marL="91425"/>
                </a:tc>
                <a:tc>
                  <a:txBody>
                    <a:bodyPr/>
                    <a:lstStyle/>
                    <a:p>
                      <a:pPr indent="0" lvl="0" marL="0" rtl="0" algn="ctr">
                        <a:spcBef>
                          <a:spcPts val="0"/>
                        </a:spcBef>
                        <a:spcAft>
                          <a:spcPts val="0"/>
                        </a:spcAft>
                        <a:buNone/>
                      </a:pPr>
                      <a:r>
                        <a:rPr b="1" lang="vi" sz="1800">
                          <a:solidFill>
                            <a:srgbClr val="0070C0"/>
                          </a:solidFill>
                        </a:rPr>
                        <a:t>Hyperparameter</a:t>
                      </a:r>
                      <a:endParaRPr b="1" sz="1800">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vi">
                          <a:solidFill>
                            <a:srgbClr val="0070C0"/>
                          </a:solidFill>
                        </a:rPr>
                        <a:t>Là những tham số bên trong một model</a:t>
                      </a:r>
                      <a:endParaRPr>
                        <a:solidFill>
                          <a:srgbClr val="0070C0"/>
                        </a:solidFill>
                      </a:endParaRPr>
                    </a:p>
                  </a:txBody>
                  <a:tcPr marT="91425" marB="91425" marR="91425" marL="91425"/>
                </a:tc>
                <a:tc>
                  <a:txBody>
                    <a:bodyPr/>
                    <a:lstStyle/>
                    <a:p>
                      <a:pPr indent="0" lvl="0" marL="0" rtl="0" algn="l">
                        <a:spcBef>
                          <a:spcPts val="0"/>
                        </a:spcBef>
                        <a:spcAft>
                          <a:spcPts val="0"/>
                        </a:spcAft>
                        <a:buNone/>
                      </a:pPr>
                      <a:r>
                        <a:rPr lang="vi">
                          <a:solidFill>
                            <a:srgbClr val="0070C0"/>
                          </a:solidFill>
                        </a:rPr>
                        <a:t>Là những tham số chỉ định và kiểm soát quá trình training model</a:t>
                      </a:r>
                      <a:endParaRPr>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vi">
                          <a:solidFill>
                            <a:srgbClr val="0070C0"/>
                          </a:solidFill>
                        </a:rPr>
                        <a:t>Quá trình predict yêu cầu các tham số trong model</a:t>
                      </a:r>
                      <a:endParaRPr>
                        <a:solidFill>
                          <a:srgbClr val="0070C0"/>
                        </a:solidFill>
                      </a:endParaRPr>
                    </a:p>
                  </a:txBody>
                  <a:tcPr marT="91425" marB="91425" marR="91425" marL="91425"/>
                </a:tc>
                <a:tc>
                  <a:txBody>
                    <a:bodyPr/>
                    <a:lstStyle/>
                    <a:p>
                      <a:pPr indent="0" lvl="0" marL="0" rtl="0" algn="l">
                        <a:spcBef>
                          <a:spcPts val="0"/>
                        </a:spcBef>
                        <a:spcAft>
                          <a:spcPts val="0"/>
                        </a:spcAft>
                        <a:buNone/>
                      </a:pPr>
                      <a:r>
                        <a:rPr lang="vi">
                          <a:solidFill>
                            <a:srgbClr val="0070C0"/>
                          </a:solidFill>
                        </a:rPr>
                        <a:t>Quá trình tối ưu model cần sử dụng các hyperparameter</a:t>
                      </a:r>
                      <a:endParaRPr>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vi">
                          <a:solidFill>
                            <a:srgbClr val="0070C0"/>
                          </a:solidFill>
                        </a:rPr>
                        <a:t>Được cập nhật trong quá trình training model</a:t>
                      </a:r>
                      <a:endParaRPr>
                        <a:solidFill>
                          <a:srgbClr val="0070C0"/>
                        </a:solidFill>
                      </a:endParaRPr>
                    </a:p>
                  </a:txBody>
                  <a:tcPr marT="91425" marB="91425" marR="91425" marL="91425"/>
                </a:tc>
                <a:tc>
                  <a:txBody>
                    <a:bodyPr/>
                    <a:lstStyle/>
                    <a:p>
                      <a:pPr indent="0" lvl="0" marL="0" rtl="0" algn="l">
                        <a:spcBef>
                          <a:spcPts val="0"/>
                        </a:spcBef>
                        <a:spcAft>
                          <a:spcPts val="0"/>
                        </a:spcAft>
                        <a:buNone/>
                      </a:pPr>
                      <a:r>
                        <a:rPr lang="vi">
                          <a:solidFill>
                            <a:srgbClr val="0070C0"/>
                          </a:solidFill>
                        </a:rPr>
                        <a:t>Được thiết lập trước khi training model</a:t>
                      </a:r>
                      <a:endParaRPr>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vi">
                          <a:solidFill>
                            <a:srgbClr val="0070C0"/>
                          </a:solidFill>
                        </a:rPr>
                        <a:t>Parameter tự động thay đổi bởi model</a:t>
                      </a:r>
                      <a:endParaRPr>
                        <a:solidFill>
                          <a:srgbClr val="0070C0"/>
                        </a:solidFill>
                      </a:endParaRPr>
                    </a:p>
                  </a:txBody>
                  <a:tcPr marT="91425" marB="91425" marR="91425" marL="91425"/>
                </a:tc>
                <a:tc>
                  <a:txBody>
                    <a:bodyPr/>
                    <a:lstStyle/>
                    <a:p>
                      <a:pPr indent="0" lvl="0" marL="0" rtl="0" algn="l">
                        <a:spcBef>
                          <a:spcPts val="0"/>
                        </a:spcBef>
                        <a:spcAft>
                          <a:spcPts val="0"/>
                        </a:spcAft>
                        <a:buNone/>
                      </a:pPr>
                      <a:r>
                        <a:rPr lang="vi">
                          <a:solidFill>
                            <a:srgbClr val="0070C0"/>
                          </a:solidFill>
                        </a:rPr>
                        <a:t>Hyperparameter được thiết lập bởi người lập trình</a:t>
                      </a:r>
                      <a:endParaRPr>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vi">
                          <a:solidFill>
                            <a:srgbClr val="0070C0"/>
                          </a:solidFill>
                        </a:rPr>
                        <a:t>=&gt; Internal to the model</a:t>
                      </a:r>
                      <a:endParaRPr>
                        <a:solidFill>
                          <a:srgbClr val="0070C0"/>
                        </a:solidFill>
                      </a:endParaRPr>
                    </a:p>
                  </a:txBody>
                  <a:tcPr marT="91425" marB="91425" marR="91425" marL="91425"/>
                </a:tc>
                <a:tc>
                  <a:txBody>
                    <a:bodyPr/>
                    <a:lstStyle/>
                    <a:p>
                      <a:pPr indent="0" lvl="0" marL="0" rtl="0" algn="l">
                        <a:spcBef>
                          <a:spcPts val="0"/>
                        </a:spcBef>
                        <a:spcAft>
                          <a:spcPts val="0"/>
                        </a:spcAft>
                        <a:buNone/>
                      </a:pPr>
                      <a:r>
                        <a:rPr lang="vi">
                          <a:solidFill>
                            <a:srgbClr val="0070C0"/>
                          </a:solidFill>
                        </a:rPr>
                        <a:t>=&gt; External to the model</a:t>
                      </a:r>
                      <a:endParaRPr>
                        <a:solidFill>
                          <a:srgbClr val="0070C0"/>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177775" y="158800"/>
            <a:ext cx="6410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a:t>
            </a:r>
            <a:r>
              <a:rPr b="1" lang="vi">
                <a:solidFill>
                  <a:srgbClr val="EF8600"/>
                </a:solidFill>
                <a:latin typeface="Times New Roman"/>
                <a:ea typeface="Times New Roman"/>
                <a:cs typeface="Times New Roman"/>
                <a:sym typeface="Times New Roman"/>
              </a:rPr>
              <a:t> - Key parameters and how to use them </a:t>
            </a:r>
            <a:endParaRPr b="1">
              <a:solidFill>
                <a:srgbClr val="EF8600"/>
              </a:solidFill>
              <a:latin typeface="Times New Roman"/>
              <a:ea typeface="Times New Roman"/>
              <a:cs typeface="Times New Roman"/>
              <a:sym typeface="Times New Roman"/>
            </a:endParaRPr>
          </a:p>
        </p:txBody>
      </p:sp>
      <p:sp>
        <p:nvSpPr>
          <p:cNvPr id="110" name="Google Shape;110;p19"/>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19"/>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12" name="Google Shape;112;p19"/>
          <p:cNvSpPr txBox="1"/>
          <p:nvPr/>
        </p:nvSpPr>
        <p:spPr>
          <a:xfrm>
            <a:off x="175175" y="1004250"/>
            <a:ext cx="8736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solidFill>
                  <a:srgbClr val="0070C0"/>
                </a:solidFill>
              </a:rPr>
              <a:t>1- Linear Models </a:t>
            </a:r>
            <a:endParaRPr sz="20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Hai mô hình hình linear phổ biến trong machine learning thường được sử dụng là Linear Regression và Logistic Regression kết hợp với regularization</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C</a:t>
            </a:r>
            <a:r>
              <a:rPr lang="vi" sz="1800">
                <a:solidFill>
                  <a:srgbClr val="0070C0"/>
                </a:solidFill>
              </a:rPr>
              <a:t>: Giá trị C càng nhỏ thì regularization càng lớn.</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alpha </a:t>
            </a:r>
            <a:r>
              <a:rPr lang="vi" sz="1800">
                <a:solidFill>
                  <a:srgbClr val="0070C0"/>
                </a:solidFill>
              </a:rPr>
              <a:t>(Lasso, Ridge, ElasticNet): Kiểm soát quá trình regularization, alpha là số dương. Với Lasso thì alpha càng cao sẽ mất càng nhiều thời gian xử lý.</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l1_ratio</a:t>
            </a:r>
            <a:r>
              <a:rPr lang="vi" sz="1800">
                <a:solidFill>
                  <a:srgbClr val="0070C0"/>
                </a:solidFill>
              </a:rPr>
              <a:t>: Thường sử dụng tỷ lệ trong list [.1, .5, .7, .9, .95, .99, 1], và chỉ dùng với ElasticNet.</a:t>
            </a:r>
            <a:endParaRPr sz="180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177775" y="158800"/>
            <a:ext cx="6410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Key parameters and how to use them </a:t>
            </a:r>
            <a:endParaRPr b="1">
              <a:solidFill>
                <a:srgbClr val="EF8600"/>
              </a:solidFill>
              <a:latin typeface="Times New Roman"/>
              <a:ea typeface="Times New Roman"/>
              <a:cs typeface="Times New Roman"/>
              <a:sym typeface="Times New Roman"/>
            </a:endParaRPr>
          </a:p>
        </p:txBody>
      </p:sp>
      <p:sp>
        <p:nvSpPr>
          <p:cNvPr id="118" name="Google Shape;118;p20"/>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p20"/>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20" name="Google Shape;120;p20"/>
          <p:cNvSpPr txBox="1"/>
          <p:nvPr/>
        </p:nvSpPr>
        <p:spPr>
          <a:xfrm>
            <a:off x="175175" y="1004250"/>
            <a:ext cx="87360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solidFill>
                  <a:srgbClr val="0070C0"/>
                </a:solidFill>
              </a:rPr>
              <a:t>2</a:t>
            </a:r>
            <a:r>
              <a:rPr lang="vi" sz="2000">
                <a:solidFill>
                  <a:srgbClr val="0070C0"/>
                </a:solidFill>
              </a:rPr>
              <a:t>- Support-Vector Machines (SVM)</a:t>
            </a:r>
            <a:endParaRPr sz="20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SVM là một thuật toán supervised learning hiệu quả cho bài toán classification và regression - nó có thể tự động fit linear và non-linear models.</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C</a:t>
            </a:r>
            <a:r>
              <a:rPr lang="vi" sz="1800">
                <a:solidFill>
                  <a:srgbClr val="0070C0"/>
                </a:solidFill>
              </a:rPr>
              <a:t>: giá trị phạt (penalty value). Giảm C làm cho biên độ giữa các class lớn vì vậy sẽ bỏ qua nhiều nhiễu (noise) hơn làm cho model được tổng quát hơn. Giá trị tốt nhất cho C thường nằm trong range </a:t>
            </a:r>
            <a:r>
              <a:rPr b="1" lang="vi" sz="1800">
                <a:solidFill>
                  <a:srgbClr val="0070C0"/>
                </a:solidFill>
              </a:rPr>
              <a:t>np.logspace(-3, 3, 7)</a:t>
            </a:r>
            <a:r>
              <a:rPr lang="vi" sz="1800">
                <a:solidFill>
                  <a:srgbClr val="0070C0"/>
                </a:solidFill>
              </a:rPr>
              <a:t>.</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kernel</a:t>
            </a:r>
            <a:r>
              <a:rPr lang="vi" sz="1800">
                <a:solidFill>
                  <a:srgbClr val="0070C0"/>
                </a:solidFill>
              </a:rPr>
              <a:t>: Tham số quyết định mức độ phi tuyến tính (non-linearity) trong SVM. Thường được set trong [‘linear’, ‘poly’, ‘rbf’, ‘sigmoid’]. Kernel thường được dùng nhiều nhất là rbf.</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degree</a:t>
            </a:r>
            <a:r>
              <a:rPr lang="vi" sz="1800">
                <a:solidFill>
                  <a:srgbClr val="0070C0"/>
                </a:solidFill>
              </a:rPr>
              <a:t>: Được dùng với kernel=’poly’ - là số chiều của polynomial expansion. Giá trị tốt nhất thường nằm trong [2, 5]</a:t>
            </a:r>
            <a:endParaRPr sz="180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2177775" y="158800"/>
            <a:ext cx="6410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Key parameters and how to use them </a:t>
            </a:r>
            <a:endParaRPr b="1">
              <a:solidFill>
                <a:srgbClr val="EF8600"/>
              </a:solidFill>
              <a:latin typeface="Times New Roman"/>
              <a:ea typeface="Times New Roman"/>
              <a:cs typeface="Times New Roman"/>
              <a:sym typeface="Times New Roman"/>
            </a:endParaRPr>
          </a:p>
        </p:txBody>
      </p:sp>
      <p:sp>
        <p:nvSpPr>
          <p:cNvPr id="126" name="Google Shape;126;p21"/>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 name="Google Shape;127;p21"/>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28" name="Google Shape;128;p21"/>
          <p:cNvSpPr txBox="1"/>
          <p:nvPr/>
        </p:nvSpPr>
        <p:spPr>
          <a:xfrm>
            <a:off x="175175" y="1004250"/>
            <a:ext cx="8736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solidFill>
                  <a:srgbClr val="0070C0"/>
                </a:solidFill>
              </a:rPr>
              <a:t>2- Support-Vector Machines (SVM)</a:t>
            </a:r>
            <a:endParaRPr sz="2000">
              <a:solidFill>
                <a:srgbClr val="0070C0"/>
              </a:solidFill>
            </a:endParaRPr>
          </a:p>
          <a:p>
            <a:pPr indent="0" lvl="0" marL="0" rtl="0" algn="l">
              <a:spcBef>
                <a:spcPts val="0"/>
              </a:spcBef>
              <a:spcAft>
                <a:spcPts val="0"/>
              </a:spcAft>
              <a:buNone/>
            </a:pPr>
            <a:r>
              <a:t/>
            </a:r>
            <a:endParaRPr sz="20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gamma</a:t>
            </a:r>
            <a:r>
              <a:rPr lang="vi" sz="1800">
                <a:solidFill>
                  <a:srgbClr val="0070C0"/>
                </a:solidFill>
              </a:rPr>
              <a:t>: hệ số cho kernel ‘rbf’, ‘poly’ và ‘sigmoid’. Giá trị gamma cao có thể fit data tốt hơn tuy nhiên dễ dẫn đến hiện tượng overfitting. Với gamma thấp, đường SVM sẽ ít bị ảnh hưởng bởi local data và giúp cho kết quả sẽ được hiệu quả hơn. Giá trị hiệu quả thường nằm trong </a:t>
            </a:r>
            <a:r>
              <a:rPr b="1" lang="vi" sz="1800">
                <a:solidFill>
                  <a:srgbClr val="0070C0"/>
                </a:solidFill>
              </a:rPr>
              <a:t>np.logspace(-3, 3,7)</a:t>
            </a:r>
            <a:r>
              <a:rPr lang="vi" sz="1800">
                <a:solidFill>
                  <a:srgbClr val="0070C0"/>
                </a:solidFill>
              </a:rPr>
              <a:t>.</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nu</a:t>
            </a:r>
            <a:r>
              <a:rPr lang="vi" sz="1800">
                <a:solidFill>
                  <a:srgbClr val="0070C0"/>
                </a:solidFill>
              </a:rPr>
              <a:t> (Regression - nuSVR, Classification - nuSVC): Tham số set một giá trị bỏ qua (tolerance) các điểm dữ liệu nằm gần lề (margin) và không được phân loại chính xác (bỏ qua các điểm phân loại sai gần margin). Giá trị hiệu quả thường nằm trong [0, 1]</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