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f4133b2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f4133b2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f4133b269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5f4133b269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f4133b269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5f4133b26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4133b269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5f4133b26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4133b269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5f4133b269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f4133b269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5f4133b269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f4133b269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5f4133b269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f4133b269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5f4133b269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4133b269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5f4133b269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f4133b269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5f4133b269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f4133b26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5f4133b26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f4133b26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5f4133b26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f4133b269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5f4133b269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4133b269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5f4133b26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f4133b269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5f4133b269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f4133b269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5f4133b269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f4133b269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5f4133b269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f4133b269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5f4133b269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9575" y="88950"/>
            <a:ext cx="8520600" cy="10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3900">
                <a:solidFill>
                  <a:srgbClr val="FF9900"/>
                </a:solidFill>
                <a:latin typeface="Times New Roman"/>
                <a:ea typeface="Times New Roman"/>
                <a:cs typeface="Times New Roman"/>
                <a:sym typeface="Times New Roman"/>
              </a:rPr>
              <a:t>Onnx</a:t>
            </a:r>
            <a:endParaRPr sz="3900">
              <a:solidFill>
                <a:srgbClr val="FF9900"/>
              </a:solidFill>
              <a:latin typeface="Times New Roman"/>
              <a:ea typeface="Times New Roman"/>
              <a:cs typeface="Times New Roman"/>
              <a:sym typeface="Times New Roman"/>
            </a:endParaRPr>
          </a:p>
        </p:txBody>
      </p:sp>
      <p:sp>
        <p:nvSpPr>
          <p:cNvPr id="55" name="Google Shape;55;p13"/>
          <p:cNvSpPr txBox="1"/>
          <p:nvPr>
            <p:ph idx="1" type="subTitle"/>
          </p:nvPr>
        </p:nvSpPr>
        <p:spPr>
          <a:xfrm>
            <a:off x="623400" y="4534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sz="2600">
                <a:solidFill>
                  <a:schemeClr val="accent1"/>
                </a:solidFill>
                <a:latin typeface="Times New Roman"/>
                <a:ea typeface="Times New Roman"/>
                <a:cs typeface="Times New Roman"/>
                <a:sym typeface="Times New Roman"/>
              </a:rPr>
              <a:t>TA Hùng An</a:t>
            </a:r>
            <a:endParaRPr sz="2600">
              <a:solidFill>
                <a:schemeClr val="accent1"/>
              </a:solidFill>
              <a:latin typeface="Times New Roman"/>
              <a:ea typeface="Times New Roman"/>
              <a:cs typeface="Times New Roman"/>
              <a:sym typeface="Times New Roman"/>
            </a:endParaRPr>
          </a:p>
        </p:txBody>
      </p:sp>
      <p:sp>
        <p:nvSpPr>
          <p:cNvPr id="56" name="Google Shape;56;p13"/>
          <p:cNvSpPr/>
          <p:nvPr/>
        </p:nvSpPr>
        <p:spPr>
          <a:xfrm>
            <a:off x="78162" y="1166843"/>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 name="Google Shape;57;p13"/>
          <p:cNvSpPr/>
          <p:nvPr/>
        </p:nvSpPr>
        <p:spPr>
          <a:xfrm>
            <a:off x="79012" y="-15334"/>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2152625" y="1459943"/>
            <a:ext cx="5194501" cy="29219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2"/>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47" name="Google Shape;147;p22"/>
          <p:cNvSpPr txBox="1"/>
          <p:nvPr/>
        </p:nvSpPr>
        <p:spPr>
          <a:xfrm>
            <a:off x="1251150" y="4090525"/>
            <a:ext cx="664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Onnx hỗ trợ sự giao tiếp giữa các framework với nhiều nơi triển khai (model/service,...) khác nhau </a:t>
            </a:r>
            <a:endParaRPr sz="1800">
              <a:solidFill>
                <a:srgbClr val="0070C0"/>
              </a:solidFill>
            </a:endParaRPr>
          </a:p>
        </p:txBody>
      </p:sp>
      <p:sp>
        <p:nvSpPr>
          <p:cNvPr id="148" name="Google Shape;148;p22"/>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Open Neural Network Exchange</a:t>
            </a:r>
            <a:endParaRPr b="1">
              <a:solidFill>
                <a:srgbClr val="EF8600"/>
              </a:solidFill>
              <a:latin typeface="Times New Roman"/>
              <a:ea typeface="Times New Roman"/>
              <a:cs typeface="Times New Roman"/>
              <a:sym typeface="Times New Roman"/>
            </a:endParaRPr>
          </a:p>
        </p:txBody>
      </p:sp>
      <p:pic>
        <p:nvPicPr>
          <p:cNvPr id="149" name="Google Shape;149;p22"/>
          <p:cNvPicPr preferRelativeResize="0"/>
          <p:nvPr/>
        </p:nvPicPr>
        <p:blipFill>
          <a:blip r:embed="rId3">
            <a:alphaModFix/>
          </a:blip>
          <a:stretch>
            <a:fillRect/>
          </a:stretch>
        </p:blipFill>
        <p:spPr>
          <a:xfrm>
            <a:off x="1617375" y="1147993"/>
            <a:ext cx="5909249" cy="28475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3"/>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56" name="Google Shape;15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57" name="Google Shape;157;p23"/>
          <p:cNvSpPr txBox="1"/>
          <p:nvPr/>
        </p:nvSpPr>
        <p:spPr>
          <a:xfrm>
            <a:off x="1251150" y="4090525"/>
            <a:ext cx="664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Hệ sinh thái của Onnx</a:t>
            </a:r>
            <a:endParaRPr sz="1800">
              <a:solidFill>
                <a:srgbClr val="0070C0"/>
              </a:solidFill>
            </a:endParaRPr>
          </a:p>
        </p:txBody>
      </p:sp>
      <p:sp>
        <p:nvSpPr>
          <p:cNvPr id="158" name="Google Shape;158;p23"/>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Onnx Ecosystem</a:t>
            </a:r>
            <a:endParaRPr b="1">
              <a:solidFill>
                <a:srgbClr val="EF8600"/>
              </a:solidFill>
              <a:latin typeface="Times New Roman"/>
              <a:ea typeface="Times New Roman"/>
              <a:cs typeface="Times New Roman"/>
              <a:sym typeface="Times New Roman"/>
            </a:endParaRPr>
          </a:p>
        </p:txBody>
      </p:sp>
      <p:pic>
        <p:nvPicPr>
          <p:cNvPr id="159" name="Google Shape;159;p23"/>
          <p:cNvPicPr preferRelativeResize="0"/>
          <p:nvPr/>
        </p:nvPicPr>
        <p:blipFill>
          <a:blip r:embed="rId3">
            <a:alphaModFix/>
          </a:blip>
          <a:stretch>
            <a:fillRect/>
          </a:stretch>
        </p:blipFill>
        <p:spPr>
          <a:xfrm>
            <a:off x="1801125" y="1147993"/>
            <a:ext cx="5543437" cy="28475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67" name="Google Shape;167;p24"/>
          <p:cNvSpPr txBox="1"/>
          <p:nvPr/>
        </p:nvSpPr>
        <p:spPr>
          <a:xfrm>
            <a:off x="79000" y="938225"/>
            <a:ext cx="8987700" cy="383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70C0"/>
              </a:buClr>
              <a:buSzPts val="1800"/>
              <a:buAutoNum type="arabicPeriod"/>
            </a:pPr>
            <a:r>
              <a:rPr lang="vi" sz="1800">
                <a:solidFill>
                  <a:srgbClr val="0070C0"/>
                </a:solidFill>
              </a:rPr>
              <a:t>Model</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Version info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Metadata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Acyclic computation data flow graph </a:t>
            </a:r>
            <a:endParaRPr sz="1800">
              <a:solidFill>
                <a:srgbClr val="0070C0"/>
              </a:solidFill>
            </a:endParaRPr>
          </a:p>
          <a:p>
            <a:pPr indent="-342900" lvl="0" marL="457200" rtl="0" algn="l">
              <a:spcBef>
                <a:spcPts val="0"/>
              </a:spcBef>
              <a:spcAft>
                <a:spcPts val="0"/>
              </a:spcAft>
              <a:buClr>
                <a:srgbClr val="0070C0"/>
              </a:buClr>
              <a:buSzPts val="1800"/>
              <a:buAutoNum type="arabicPeriod"/>
            </a:pPr>
            <a:r>
              <a:rPr lang="vi" sz="1800">
                <a:solidFill>
                  <a:srgbClr val="0070C0"/>
                </a:solidFill>
              </a:rPr>
              <a:t>Graph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Inputs &amp; outputs</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List of computation nodes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Graph name </a:t>
            </a:r>
            <a:endParaRPr sz="1800">
              <a:solidFill>
                <a:srgbClr val="0070C0"/>
              </a:solidFill>
            </a:endParaRPr>
          </a:p>
          <a:p>
            <a:pPr indent="-342900" lvl="0" marL="457200" rtl="0" algn="l">
              <a:spcBef>
                <a:spcPts val="0"/>
              </a:spcBef>
              <a:spcAft>
                <a:spcPts val="0"/>
              </a:spcAft>
              <a:buClr>
                <a:srgbClr val="0070C0"/>
              </a:buClr>
              <a:buSzPts val="1800"/>
              <a:buAutoNum type="arabicPeriod"/>
            </a:pPr>
            <a:r>
              <a:rPr lang="vi" sz="1800">
                <a:solidFill>
                  <a:srgbClr val="0070C0"/>
                </a:solidFill>
              </a:rPr>
              <a:t>Computation node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Zero or more inputs of defined types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One or more outputs of defined types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Operator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Operator parameters </a:t>
            </a:r>
            <a:endParaRPr sz="1800">
              <a:solidFill>
                <a:srgbClr val="0070C0"/>
              </a:solidFill>
            </a:endParaRPr>
          </a:p>
        </p:txBody>
      </p:sp>
      <p:sp>
        <p:nvSpPr>
          <p:cNvPr id="168" name="Google Shape;168;p24"/>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4</a:t>
            </a:r>
            <a:r>
              <a:rPr b="1" lang="vi">
                <a:solidFill>
                  <a:srgbClr val="EF8600"/>
                </a:solidFill>
                <a:latin typeface="Times New Roman"/>
                <a:ea typeface="Times New Roman"/>
                <a:cs typeface="Times New Roman"/>
                <a:sym typeface="Times New Roman"/>
              </a:rPr>
              <a:t> - Onnx </a:t>
            </a:r>
            <a:r>
              <a:rPr b="1" lang="vi">
                <a:solidFill>
                  <a:srgbClr val="EF8600"/>
                </a:solidFill>
                <a:latin typeface="Times New Roman"/>
                <a:ea typeface="Times New Roman"/>
                <a:cs typeface="Times New Roman"/>
                <a:sym typeface="Times New Roman"/>
              </a:rPr>
              <a:t>File Format </a:t>
            </a:r>
            <a:endParaRPr b="1">
              <a:solidFill>
                <a:srgbClr val="EF8600"/>
              </a:solidFill>
              <a:latin typeface="Times New Roman"/>
              <a:ea typeface="Times New Roman"/>
              <a:cs typeface="Times New Roman"/>
              <a:sym typeface="Times New Roman"/>
            </a:endParaRPr>
          </a:p>
        </p:txBody>
      </p:sp>
      <p:pic>
        <p:nvPicPr>
          <p:cNvPr id="169" name="Google Shape;169;p24"/>
          <p:cNvPicPr preferRelativeResize="0"/>
          <p:nvPr/>
        </p:nvPicPr>
        <p:blipFill>
          <a:blip r:embed="rId3">
            <a:alphaModFix/>
          </a:blip>
          <a:stretch>
            <a:fillRect/>
          </a:stretch>
        </p:blipFill>
        <p:spPr>
          <a:xfrm>
            <a:off x="4751300" y="1004250"/>
            <a:ext cx="3664224" cy="403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2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76" name="Google Shape;17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77" name="Google Shape;177;p25"/>
          <p:cNvSpPr txBox="1"/>
          <p:nvPr/>
        </p:nvSpPr>
        <p:spPr>
          <a:xfrm>
            <a:off x="79000" y="938225"/>
            <a:ext cx="8987700" cy="383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70C0"/>
              </a:buClr>
              <a:buSzPts val="1800"/>
              <a:buAutoNum type="arabicPeriod"/>
            </a:pPr>
            <a:r>
              <a:rPr lang="vi" sz="1800">
                <a:solidFill>
                  <a:srgbClr val="0070C0"/>
                </a:solidFill>
              </a:rPr>
              <a:t>Tensor type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int8, int16, int32, int64</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uint8, uint16, uint32, uint64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float16, float, double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bool</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string</a:t>
            </a:r>
            <a:endParaRPr sz="1800">
              <a:solidFill>
                <a:srgbClr val="0070C0"/>
              </a:solidFill>
            </a:endParaRPr>
          </a:p>
          <a:p>
            <a:pPr indent="-342900" lvl="0" marL="457200" rtl="0" algn="l">
              <a:spcBef>
                <a:spcPts val="0"/>
              </a:spcBef>
              <a:spcAft>
                <a:spcPts val="0"/>
              </a:spcAft>
              <a:buClr>
                <a:srgbClr val="0070C0"/>
              </a:buClr>
              <a:buSzPts val="1800"/>
              <a:buAutoNum type="arabicPeriod"/>
            </a:pPr>
            <a:r>
              <a:rPr lang="vi" sz="1800">
                <a:solidFill>
                  <a:srgbClr val="0070C0"/>
                </a:solidFill>
              </a:rPr>
              <a:t>Non-tensor types in Onnx-ML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Sequence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Map </a:t>
            </a:r>
            <a:endParaRPr sz="1800">
              <a:solidFill>
                <a:srgbClr val="0070C0"/>
              </a:solidFill>
            </a:endParaRPr>
          </a:p>
        </p:txBody>
      </p:sp>
      <p:sp>
        <p:nvSpPr>
          <p:cNvPr id="178" name="Google Shape;178;p2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5</a:t>
            </a:r>
            <a:r>
              <a:rPr b="1" lang="vi">
                <a:solidFill>
                  <a:srgbClr val="EF8600"/>
                </a:solidFill>
                <a:latin typeface="Times New Roman"/>
                <a:ea typeface="Times New Roman"/>
                <a:cs typeface="Times New Roman"/>
                <a:sym typeface="Times New Roman"/>
              </a:rPr>
              <a:t> - Onnx </a:t>
            </a:r>
            <a:r>
              <a:rPr b="1" lang="vi">
                <a:solidFill>
                  <a:srgbClr val="EF8600"/>
                </a:solidFill>
                <a:latin typeface="Times New Roman"/>
                <a:ea typeface="Times New Roman"/>
                <a:cs typeface="Times New Roman"/>
                <a:sym typeface="Times New Roman"/>
              </a:rPr>
              <a:t>Data types</a:t>
            </a:r>
            <a:r>
              <a:rPr b="1" lang="vi">
                <a:solidFill>
                  <a:srgbClr val="EF8600"/>
                </a:solidFill>
                <a:latin typeface="Times New Roman"/>
                <a:ea typeface="Times New Roman"/>
                <a:cs typeface="Times New Roman"/>
                <a:sym typeface="Times New Roman"/>
              </a:rPr>
              <a:t> </a:t>
            </a:r>
            <a:endParaRPr b="1">
              <a:solidFill>
                <a:srgbClr val="EF86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26"/>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85" name="Google Shape;18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86" name="Google Shape;186;p26"/>
          <p:cNvSpPr txBox="1"/>
          <p:nvPr/>
        </p:nvSpPr>
        <p:spPr>
          <a:xfrm>
            <a:off x="79000" y="938225"/>
            <a:ext cx="8987700" cy="383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70C0"/>
              </a:buClr>
              <a:buSzPts val="1800"/>
              <a:buAutoNum type="arabicPeriod"/>
            </a:pPr>
            <a:r>
              <a:rPr lang="vi" sz="1800">
                <a:solidFill>
                  <a:srgbClr val="0070C0"/>
                </a:solidFill>
              </a:rPr>
              <a:t>Tensor type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int8, int16, int32, int64</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uint8, uint16, uint32, uint64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float16, float, double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bool</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string</a:t>
            </a:r>
            <a:endParaRPr sz="1800">
              <a:solidFill>
                <a:srgbClr val="0070C0"/>
              </a:solidFill>
            </a:endParaRPr>
          </a:p>
          <a:p>
            <a:pPr indent="-342900" lvl="0" marL="457200" rtl="0" algn="l">
              <a:spcBef>
                <a:spcPts val="0"/>
              </a:spcBef>
              <a:spcAft>
                <a:spcPts val="0"/>
              </a:spcAft>
              <a:buClr>
                <a:srgbClr val="0070C0"/>
              </a:buClr>
              <a:buSzPts val="1800"/>
              <a:buAutoNum type="arabicPeriod"/>
            </a:pPr>
            <a:r>
              <a:rPr lang="vi" sz="1800">
                <a:solidFill>
                  <a:srgbClr val="0070C0"/>
                </a:solidFill>
              </a:rPr>
              <a:t>Non-tensor types in Onnx-ML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Sequence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Map </a:t>
            </a:r>
            <a:endParaRPr sz="1800">
              <a:solidFill>
                <a:srgbClr val="0070C0"/>
              </a:solidFill>
            </a:endParaRPr>
          </a:p>
        </p:txBody>
      </p:sp>
      <p:sp>
        <p:nvSpPr>
          <p:cNvPr id="187" name="Google Shape;187;p26"/>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6</a:t>
            </a:r>
            <a:r>
              <a:rPr b="1" lang="vi">
                <a:solidFill>
                  <a:srgbClr val="EF8600"/>
                </a:solidFill>
                <a:latin typeface="Times New Roman"/>
                <a:ea typeface="Times New Roman"/>
                <a:cs typeface="Times New Roman"/>
                <a:sym typeface="Times New Roman"/>
              </a:rPr>
              <a:t> - Onnx </a:t>
            </a:r>
            <a:r>
              <a:rPr b="1" lang="vi">
                <a:solidFill>
                  <a:srgbClr val="EF8600"/>
                </a:solidFill>
                <a:latin typeface="Times New Roman"/>
                <a:ea typeface="Times New Roman"/>
                <a:cs typeface="Times New Roman"/>
                <a:sym typeface="Times New Roman"/>
              </a:rPr>
              <a:t>operators</a:t>
            </a:r>
            <a:r>
              <a:rPr b="1" lang="vi">
                <a:solidFill>
                  <a:srgbClr val="EF8600"/>
                </a:solidFill>
                <a:latin typeface="Times New Roman"/>
                <a:ea typeface="Times New Roman"/>
                <a:cs typeface="Times New Roman"/>
                <a:sym typeface="Times New Roman"/>
              </a:rPr>
              <a:t> </a:t>
            </a:r>
            <a:endParaRPr b="1">
              <a:solidFill>
                <a:srgbClr val="EF86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94" name="Google Shape;19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95" name="Google Shape;195;p27"/>
          <p:cNvSpPr txBox="1"/>
          <p:nvPr/>
        </p:nvSpPr>
        <p:spPr>
          <a:xfrm>
            <a:off x="79000" y="938225"/>
            <a:ext cx="8987700" cy="383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70C0"/>
              </a:buClr>
              <a:buSzPts val="1800"/>
              <a:buChar char="-"/>
            </a:pPr>
            <a:r>
              <a:rPr b="1" lang="vi" sz="1800">
                <a:solidFill>
                  <a:srgbClr val="0070C0"/>
                </a:solidFill>
              </a:rPr>
              <a:t>Tốc độ cao</a:t>
            </a:r>
            <a:r>
              <a:rPr lang="vi" sz="1800">
                <a:solidFill>
                  <a:srgbClr val="0070C0"/>
                </a:solidFill>
              </a:rPr>
              <a:t>: ONNX Runtime được thiết kế để cung cấp hiệu suất thực thi mô hình neural network nhanh chóng. Sử dụng các kỹ thuật tối ưu hóa để tận dụng tốt nhất khả năng của phần cứng, bao gồm cả CPU và GPU</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Khả năng tương thích</a:t>
            </a:r>
            <a:r>
              <a:rPr lang="vi" sz="1800">
                <a:solidFill>
                  <a:srgbClr val="0070C0"/>
                </a:solidFill>
              </a:rPr>
              <a:t>: ONNX Runtime hỗ trợ nhiều phiên bản của ONNX Specification và duy trì khả năng tương thích ngược với các phiên bản cũ hơn, giúp cho việc thực thi các mô hình ONNX trên các phiên bản ONNX khác nhau trở nên thuận tiện.</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Hỗ trợ nhiều nền tảng</a:t>
            </a:r>
            <a:r>
              <a:rPr lang="vi" sz="1800">
                <a:solidFill>
                  <a:srgbClr val="0070C0"/>
                </a:solidFill>
              </a:rPr>
              <a:t>: ONNX Runtime có thể thực thi các mô hình ONNX trên nhiều nền tảng khác nhau bao gồm Windows, Linux, MacOS và cả các thiết bị nhúng.</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Tích hợp với nhiều ngôn ngữ lập trình</a:t>
            </a:r>
            <a:r>
              <a:rPr lang="vi" sz="1800">
                <a:solidFill>
                  <a:srgbClr val="0070C0"/>
                </a:solidFill>
              </a:rPr>
              <a:t>: ONNX Runtime cung cấp API cho nhiều ngôn ngữ lập trình khác nhau như C++, C#, Python, và Java, giúp dễ dàng tích hợp mô hình ONNX vào các ứng dụng một cách dễ dàng.</a:t>
            </a:r>
            <a:endParaRPr sz="1800">
              <a:solidFill>
                <a:srgbClr val="0070C0"/>
              </a:solidFill>
            </a:endParaRPr>
          </a:p>
        </p:txBody>
      </p:sp>
      <p:sp>
        <p:nvSpPr>
          <p:cNvPr id="196" name="Google Shape;196;p27"/>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7</a:t>
            </a:r>
            <a:r>
              <a:rPr b="1" lang="vi">
                <a:solidFill>
                  <a:srgbClr val="EF8600"/>
                </a:solidFill>
                <a:latin typeface="Times New Roman"/>
                <a:ea typeface="Times New Roman"/>
                <a:cs typeface="Times New Roman"/>
                <a:sym typeface="Times New Roman"/>
              </a:rPr>
              <a:t> - Onnx </a:t>
            </a:r>
            <a:r>
              <a:rPr b="1" lang="vi">
                <a:solidFill>
                  <a:srgbClr val="EF8600"/>
                </a:solidFill>
                <a:latin typeface="Times New Roman"/>
                <a:ea typeface="Times New Roman"/>
                <a:cs typeface="Times New Roman"/>
                <a:sym typeface="Times New Roman"/>
              </a:rPr>
              <a:t>Runtime</a:t>
            </a:r>
            <a:endParaRPr b="1">
              <a:solidFill>
                <a:srgbClr val="EF86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28"/>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03" name="Google Shape;20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04" name="Google Shape;204;p28"/>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7 - Onnx Runtime</a:t>
            </a:r>
            <a:endParaRPr b="1">
              <a:solidFill>
                <a:srgbClr val="EF8600"/>
              </a:solidFill>
              <a:latin typeface="Times New Roman"/>
              <a:ea typeface="Times New Roman"/>
              <a:cs typeface="Times New Roman"/>
              <a:sym typeface="Times New Roman"/>
            </a:endParaRPr>
          </a:p>
        </p:txBody>
      </p:sp>
      <p:pic>
        <p:nvPicPr>
          <p:cNvPr id="205" name="Google Shape;205;p28"/>
          <p:cNvPicPr preferRelativeResize="0"/>
          <p:nvPr/>
        </p:nvPicPr>
        <p:blipFill>
          <a:blip r:embed="rId3">
            <a:alphaModFix/>
          </a:blip>
          <a:stretch>
            <a:fillRect/>
          </a:stretch>
        </p:blipFill>
        <p:spPr>
          <a:xfrm>
            <a:off x="619938" y="1090618"/>
            <a:ext cx="7905833" cy="3420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29"/>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12" name="Google Shape;21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3" name="Google Shape;213;p29"/>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8</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Deploying onnx models - Azure ML </a:t>
            </a:r>
            <a:endParaRPr b="1">
              <a:solidFill>
                <a:srgbClr val="EF8600"/>
              </a:solidFill>
              <a:latin typeface="Times New Roman"/>
              <a:ea typeface="Times New Roman"/>
              <a:cs typeface="Times New Roman"/>
              <a:sym typeface="Times New Roman"/>
            </a:endParaRPr>
          </a:p>
        </p:txBody>
      </p:sp>
      <p:pic>
        <p:nvPicPr>
          <p:cNvPr id="214" name="Google Shape;214;p29"/>
          <p:cNvPicPr preferRelativeResize="0"/>
          <p:nvPr/>
        </p:nvPicPr>
        <p:blipFill>
          <a:blip r:embed="rId3">
            <a:alphaModFix/>
          </a:blip>
          <a:stretch>
            <a:fillRect/>
          </a:stretch>
        </p:blipFill>
        <p:spPr>
          <a:xfrm>
            <a:off x="152400" y="1090618"/>
            <a:ext cx="8080174" cy="39004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30"/>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221" name="Google Shape;22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2" name="Google Shape;222;p30"/>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9</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Onnx Model Interop </a:t>
            </a:r>
            <a:endParaRPr b="1">
              <a:solidFill>
                <a:srgbClr val="EF8600"/>
              </a:solidFill>
              <a:latin typeface="Times New Roman"/>
              <a:ea typeface="Times New Roman"/>
              <a:cs typeface="Times New Roman"/>
              <a:sym typeface="Times New Roman"/>
            </a:endParaRPr>
          </a:p>
        </p:txBody>
      </p:sp>
      <p:pic>
        <p:nvPicPr>
          <p:cNvPr id="223" name="Google Shape;223;p30"/>
          <p:cNvPicPr preferRelativeResize="0"/>
          <p:nvPr/>
        </p:nvPicPr>
        <p:blipFill>
          <a:blip r:embed="rId3">
            <a:alphaModFix/>
          </a:blip>
          <a:stretch>
            <a:fillRect/>
          </a:stretch>
        </p:blipFill>
        <p:spPr>
          <a:xfrm>
            <a:off x="488175" y="1004243"/>
            <a:ext cx="8167657" cy="37258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a:t>
            </a:r>
            <a:r>
              <a:rPr b="1" lang="vi">
                <a:solidFill>
                  <a:srgbClr val="EF8600"/>
                </a:solidFill>
                <a:latin typeface="Times New Roman"/>
                <a:ea typeface="Times New Roman"/>
                <a:cs typeface="Times New Roman"/>
                <a:sym typeface="Times New Roman"/>
              </a:rPr>
              <a:t>Challenge with Deep Learning</a:t>
            </a:r>
            <a:endParaRPr b="1">
              <a:solidFill>
                <a:srgbClr val="EF8600"/>
              </a:solidFill>
              <a:latin typeface="Times New Roman"/>
              <a:ea typeface="Times New Roman"/>
              <a:cs typeface="Times New Roman"/>
              <a:sym typeface="Times New Roman"/>
            </a:endParaRPr>
          </a:p>
        </p:txBody>
      </p:sp>
      <p:sp>
        <p:nvSpPr>
          <p:cNvPr id="64" name="Google Shape;64;p1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4"/>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67" name="Google Shape;67;p14"/>
          <p:cNvPicPr preferRelativeResize="0"/>
          <p:nvPr/>
        </p:nvPicPr>
        <p:blipFill>
          <a:blip r:embed="rId3">
            <a:alphaModFix/>
          </a:blip>
          <a:stretch>
            <a:fillRect/>
          </a:stretch>
        </p:blipFill>
        <p:spPr>
          <a:xfrm>
            <a:off x="1411875" y="1004250"/>
            <a:ext cx="6321925" cy="3554099"/>
          </a:xfrm>
          <a:prstGeom prst="rect">
            <a:avLst/>
          </a:prstGeom>
          <a:noFill/>
          <a:ln>
            <a:noFill/>
          </a:ln>
        </p:spPr>
      </p:pic>
      <p:sp>
        <p:nvSpPr>
          <p:cNvPr id="68" name="Google Shape;68;p14"/>
          <p:cNvSpPr txBox="1"/>
          <p:nvPr/>
        </p:nvSpPr>
        <p:spPr>
          <a:xfrm>
            <a:off x="1411875" y="4516350"/>
            <a:ext cx="664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Cần một “cầu nối” để các framework có thể giao tiếp với nhau</a:t>
            </a:r>
            <a:endParaRPr sz="180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5"/>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76" name="Google Shape;76;p15"/>
          <p:cNvPicPr preferRelativeResize="0"/>
          <p:nvPr/>
        </p:nvPicPr>
        <p:blipFill>
          <a:blip r:embed="rId3">
            <a:alphaModFix/>
          </a:blip>
          <a:stretch>
            <a:fillRect/>
          </a:stretch>
        </p:blipFill>
        <p:spPr>
          <a:xfrm>
            <a:off x="152400" y="1101493"/>
            <a:ext cx="8839201" cy="3191737"/>
          </a:xfrm>
          <a:prstGeom prst="rect">
            <a:avLst/>
          </a:prstGeom>
          <a:noFill/>
          <a:ln>
            <a:noFill/>
          </a:ln>
        </p:spPr>
      </p:pic>
      <p:sp>
        <p:nvSpPr>
          <p:cNvPr id="77" name="Google Shape;77;p15"/>
          <p:cNvSpPr txBox="1"/>
          <p:nvPr/>
        </p:nvSpPr>
        <p:spPr>
          <a:xfrm>
            <a:off x="1391175" y="4381800"/>
            <a:ext cx="664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Giao tiếp giữa phần cứng và framework</a:t>
            </a:r>
            <a:endParaRPr sz="1800">
              <a:solidFill>
                <a:srgbClr val="0070C0"/>
              </a:solidFill>
            </a:endParaRPr>
          </a:p>
        </p:txBody>
      </p:sp>
      <p:sp>
        <p:nvSpPr>
          <p:cNvPr id="78" name="Google Shape;78;p1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Challenge with Deep Learning</a:t>
            </a:r>
            <a:endParaRPr b="1">
              <a:solidFill>
                <a:srgbClr val="EF86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16"/>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86" name="Google Shape;86;p16"/>
          <p:cNvSpPr txBox="1"/>
          <p:nvPr/>
        </p:nvSpPr>
        <p:spPr>
          <a:xfrm>
            <a:off x="1251150" y="4090525"/>
            <a:ext cx="664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Sự ổn định giữa framework trên nhiều thiết bị khác nhau</a:t>
            </a:r>
            <a:endParaRPr sz="1800">
              <a:solidFill>
                <a:srgbClr val="0070C0"/>
              </a:solidFill>
            </a:endParaRPr>
          </a:p>
        </p:txBody>
      </p:sp>
      <p:pic>
        <p:nvPicPr>
          <p:cNvPr id="87" name="Google Shape;87;p16"/>
          <p:cNvPicPr preferRelativeResize="0"/>
          <p:nvPr/>
        </p:nvPicPr>
        <p:blipFill>
          <a:blip r:embed="rId3">
            <a:alphaModFix/>
          </a:blip>
          <a:stretch>
            <a:fillRect/>
          </a:stretch>
        </p:blipFill>
        <p:spPr>
          <a:xfrm>
            <a:off x="153250" y="1650081"/>
            <a:ext cx="8839200" cy="2301289"/>
          </a:xfrm>
          <a:prstGeom prst="rect">
            <a:avLst/>
          </a:prstGeom>
          <a:noFill/>
          <a:ln>
            <a:noFill/>
          </a:ln>
        </p:spPr>
      </p:pic>
      <p:sp>
        <p:nvSpPr>
          <p:cNvPr id="88" name="Google Shape;88;p16"/>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Challenge with Deep Learning</a:t>
            </a:r>
            <a:endParaRPr b="1">
              <a:solidFill>
                <a:srgbClr val="EF86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7"/>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96" name="Google Shape;96;p17"/>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a:t>
            </a:r>
            <a:r>
              <a:rPr b="1" lang="vi">
                <a:solidFill>
                  <a:srgbClr val="EF8600"/>
                </a:solidFill>
                <a:latin typeface="Times New Roman"/>
                <a:ea typeface="Times New Roman"/>
                <a:cs typeface="Times New Roman"/>
                <a:sym typeface="Times New Roman"/>
              </a:rPr>
              <a:t> - Challenge with Deep Learning</a:t>
            </a:r>
            <a:endParaRPr b="1">
              <a:solidFill>
                <a:srgbClr val="EF8600"/>
              </a:solidFill>
              <a:latin typeface="Times New Roman"/>
              <a:ea typeface="Times New Roman"/>
              <a:cs typeface="Times New Roman"/>
              <a:sym typeface="Times New Roman"/>
            </a:endParaRPr>
          </a:p>
        </p:txBody>
      </p:sp>
      <p:sp>
        <p:nvSpPr>
          <p:cNvPr id="97" name="Google Shape;97;p17"/>
          <p:cNvSpPr txBox="1"/>
          <p:nvPr/>
        </p:nvSpPr>
        <p:spPr>
          <a:xfrm>
            <a:off x="1251150" y="4090525"/>
            <a:ext cx="6641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Không chỉ trên các thiết bị nhỏ, mà còn là sự tương tác với cloud, windows device, OS.</a:t>
            </a:r>
            <a:endParaRPr sz="1800">
              <a:solidFill>
                <a:srgbClr val="0070C0"/>
              </a:solidFill>
            </a:endParaRPr>
          </a:p>
        </p:txBody>
      </p:sp>
      <p:pic>
        <p:nvPicPr>
          <p:cNvPr id="98" name="Google Shape;98;p17"/>
          <p:cNvPicPr preferRelativeResize="0"/>
          <p:nvPr/>
        </p:nvPicPr>
        <p:blipFill>
          <a:blip r:embed="rId3">
            <a:alphaModFix/>
          </a:blip>
          <a:stretch>
            <a:fillRect/>
          </a:stretch>
        </p:blipFill>
        <p:spPr>
          <a:xfrm>
            <a:off x="1201375" y="1212543"/>
            <a:ext cx="6741258" cy="28475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8"/>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06" name="Google Shape;106;p18"/>
          <p:cNvSpPr txBox="1"/>
          <p:nvPr/>
        </p:nvSpPr>
        <p:spPr>
          <a:xfrm>
            <a:off x="2689700" y="2146750"/>
            <a:ext cx="6233400" cy="20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ONNX là một định dạng open standard cho việc diễn giải và trao đổi mô hình neural network giữa các nền tảng và framework khác nhau. Điều này giúp các nhà phát triển và nghiên cứu có thể dễ dàng chia sẻ và sử dụng các mô hình neural network trên nhiều nền tảng khác nhau mà không cần phải chuyển đổi lại từng mô hình.</a:t>
            </a:r>
            <a:endParaRPr sz="1800">
              <a:solidFill>
                <a:srgbClr val="0070C0"/>
              </a:solidFill>
            </a:endParaRPr>
          </a:p>
        </p:txBody>
      </p:sp>
      <p:sp>
        <p:nvSpPr>
          <p:cNvPr id="107" name="Google Shape;107;p18"/>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Open Neural Network Exchange</a:t>
            </a:r>
            <a:endParaRPr b="1">
              <a:solidFill>
                <a:srgbClr val="EF8600"/>
              </a:solidFill>
              <a:latin typeface="Times New Roman"/>
              <a:ea typeface="Times New Roman"/>
              <a:cs typeface="Times New Roman"/>
              <a:sym typeface="Times New Roman"/>
            </a:endParaRPr>
          </a:p>
        </p:txBody>
      </p:sp>
      <p:pic>
        <p:nvPicPr>
          <p:cNvPr id="108" name="Google Shape;108;p18"/>
          <p:cNvPicPr preferRelativeResize="0"/>
          <p:nvPr/>
        </p:nvPicPr>
        <p:blipFill>
          <a:blip r:embed="rId3">
            <a:alphaModFix/>
          </a:blip>
          <a:stretch>
            <a:fillRect/>
          </a:stretch>
        </p:blipFill>
        <p:spPr>
          <a:xfrm>
            <a:off x="411125" y="1992168"/>
            <a:ext cx="2124075" cy="215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p19"/>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16" name="Google Shape;116;p19"/>
          <p:cNvSpPr txBox="1"/>
          <p:nvPr/>
        </p:nvSpPr>
        <p:spPr>
          <a:xfrm>
            <a:off x="2741425" y="1128450"/>
            <a:ext cx="6233400" cy="20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Một số đặc điểm của </a:t>
            </a:r>
            <a:r>
              <a:rPr lang="vi" sz="1800">
                <a:solidFill>
                  <a:srgbClr val="0070C0"/>
                </a:solidFill>
              </a:rPr>
              <a:t>ONNX </a:t>
            </a:r>
            <a:r>
              <a:rPr lang="vi" sz="1800">
                <a:solidFill>
                  <a:srgbClr val="0070C0"/>
                </a:solidFill>
              </a:rPr>
              <a:t>:</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Khả năng tương thích nhiều nền tảng</a:t>
            </a:r>
            <a:r>
              <a:rPr lang="vi" sz="1800">
                <a:solidFill>
                  <a:srgbClr val="0070C0"/>
                </a:solidFill>
              </a:rPr>
              <a:t>: ONNX cho phép build và train model trên một framework như PyTorch, TensorFlow, hoặc Caffe, sau đó chuyển đổi model này sang ONNX để sử dụng trên các framework khác mà không cần training lại.</a:t>
            </a:r>
            <a:endParaRPr sz="1800">
              <a:solidFill>
                <a:srgbClr val="0070C0"/>
              </a:solidFill>
            </a:endParaRPr>
          </a:p>
        </p:txBody>
      </p:sp>
      <p:sp>
        <p:nvSpPr>
          <p:cNvPr id="117" name="Google Shape;117;p19"/>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Open Neural Network Exchange</a:t>
            </a:r>
            <a:endParaRPr b="1">
              <a:solidFill>
                <a:srgbClr val="EF8600"/>
              </a:solidFill>
              <a:latin typeface="Times New Roman"/>
              <a:ea typeface="Times New Roman"/>
              <a:cs typeface="Times New Roman"/>
              <a:sym typeface="Times New Roman"/>
            </a:endParaRPr>
          </a:p>
        </p:txBody>
      </p:sp>
      <p:pic>
        <p:nvPicPr>
          <p:cNvPr id="118" name="Google Shape;118;p19"/>
          <p:cNvPicPr preferRelativeResize="0"/>
          <p:nvPr/>
        </p:nvPicPr>
        <p:blipFill>
          <a:blip r:embed="rId3">
            <a:alphaModFix/>
          </a:blip>
          <a:stretch>
            <a:fillRect/>
          </a:stretch>
        </p:blipFill>
        <p:spPr>
          <a:xfrm>
            <a:off x="349025" y="2049493"/>
            <a:ext cx="2124075" cy="2152650"/>
          </a:xfrm>
          <a:prstGeom prst="rect">
            <a:avLst/>
          </a:prstGeom>
          <a:noFill/>
          <a:ln>
            <a:noFill/>
          </a:ln>
        </p:spPr>
      </p:pic>
      <p:pic>
        <p:nvPicPr>
          <p:cNvPr id="119" name="Google Shape;119;p19"/>
          <p:cNvPicPr preferRelativeResize="0"/>
          <p:nvPr/>
        </p:nvPicPr>
        <p:blipFill>
          <a:blip r:embed="rId4">
            <a:alphaModFix/>
          </a:blip>
          <a:stretch>
            <a:fillRect/>
          </a:stretch>
        </p:blipFill>
        <p:spPr>
          <a:xfrm>
            <a:off x="4296350" y="2964925"/>
            <a:ext cx="3257204" cy="2091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20"/>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27" name="Google Shape;127;p20"/>
          <p:cNvSpPr txBox="1"/>
          <p:nvPr/>
        </p:nvSpPr>
        <p:spPr>
          <a:xfrm>
            <a:off x="2658650" y="2183375"/>
            <a:ext cx="6233400" cy="20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Một số đặc điểm của </a:t>
            </a:r>
            <a:r>
              <a:rPr lang="vi" sz="1800">
                <a:solidFill>
                  <a:srgbClr val="0070C0"/>
                </a:solidFill>
              </a:rPr>
              <a:t>ONNX </a:t>
            </a:r>
            <a:r>
              <a:rPr lang="vi" sz="1800">
                <a:solidFill>
                  <a:srgbClr val="0070C0"/>
                </a:solidFill>
              </a:rPr>
              <a:t>:</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Khả năng </a:t>
            </a:r>
            <a:r>
              <a:rPr b="1" lang="vi" sz="1800">
                <a:solidFill>
                  <a:srgbClr val="0070C0"/>
                </a:solidFill>
              </a:rPr>
              <a:t>mở rộng</a:t>
            </a:r>
            <a:r>
              <a:rPr lang="vi" sz="1800">
                <a:solidFill>
                  <a:srgbClr val="0070C0"/>
                </a:solidFill>
              </a:rPr>
              <a:t>: </a:t>
            </a:r>
            <a:r>
              <a:rPr lang="vi" sz="1800">
                <a:solidFill>
                  <a:srgbClr val="0070C0"/>
                </a:solidFill>
              </a:rPr>
              <a:t>ONNX hỗ trợ nhiều loại model khác nhau bao gồm deep neural networks cũng như các machine learning model khác như linear regression, logistic regression…</a:t>
            </a:r>
            <a:endParaRPr sz="1800">
              <a:solidFill>
                <a:srgbClr val="0070C0"/>
              </a:solidFill>
            </a:endParaRPr>
          </a:p>
        </p:txBody>
      </p:sp>
      <p:sp>
        <p:nvSpPr>
          <p:cNvPr id="128" name="Google Shape;128;p20"/>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Open Neural Network Exchange</a:t>
            </a:r>
            <a:endParaRPr b="1">
              <a:solidFill>
                <a:srgbClr val="EF8600"/>
              </a:solidFill>
              <a:latin typeface="Times New Roman"/>
              <a:ea typeface="Times New Roman"/>
              <a:cs typeface="Times New Roman"/>
              <a:sym typeface="Times New Roman"/>
            </a:endParaRPr>
          </a:p>
        </p:txBody>
      </p:sp>
      <p:pic>
        <p:nvPicPr>
          <p:cNvPr id="129" name="Google Shape;129;p20"/>
          <p:cNvPicPr preferRelativeResize="0"/>
          <p:nvPr/>
        </p:nvPicPr>
        <p:blipFill>
          <a:blip r:embed="rId3">
            <a:alphaModFix/>
          </a:blip>
          <a:stretch>
            <a:fillRect/>
          </a:stretch>
        </p:blipFill>
        <p:spPr>
          <a:xfrm>
            <a:off x="349025" y="1945993"/>
            <a:ext cx="2124075" cy="215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21"/>
          <p:cNvSpPr/>
          <p:nvPr/>
        </p:nvSpPr>
        <p:spPr>
          <a:xfrm>
            <a:off x="79012" y="-9"/>
            <a:ext cx="1595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AI VIETNAM</a:t>
            </a:r>
            <a:endParaRPr/>
          </a:p>
          <a:p>
            <a:pPr indent="0" lvl="0" marL="0" marR="0" rtl="0" algn="ctr">
              <a:lnSpc>
                <a:spcPct val="100000"/>
              </a:lnSpc>
              <a:spcBef>
                <a:spcPts val="0"/>
              </a:spcBef>
              <a:spcAft>
                <a:spcPts val="0"/>
              </a:spcAft>
              <a:buNone/>
            </a:pPr>
            <a:r>
              <a:rPr b="1" i="0" lang="vi" sz="1400" u="none" cap="none" strike="noStrike">
                <a:solidFill>
                  <a:srgbClr val="91A000"/>
                </a:solidFill>
                <a:latin typeface="Times New Roman"/>
                <a:ea typeface="Times New Roman"/>
                <a:cs typeface="Times New Roman"/>
                <a:sym typeface="Times New Roman"/>
              </a:rPr>
              <a:t>All-in-One Course</a:t>
            </a:r>
            <a:endParaRPr b="1" i="0" sz="1400" u="none" cap="none" strike="noStrike">
              <a:solidFill>
                <a:srgbClr val="91A000"/>
              </a:solidFill>
              <a:latin typeface="Times New Roman"/>
              <a:ea typeface="Times New Roman"/>
              <a:cs typeface="Times New Roman"/>
              <a:sym typeface="Times New Roman"/>
            </a:endParaRPr>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37" name="Google Shape;137;p21"/>
          <p:cNvSpPr txBox="1"/>
          <p:nvPr/>
        </p:nvSpPr>
        <p:spPr>
          <a:xfrm>
            <a:off x="2565500" y="1004250"/>
            <a:ext cx="6233400" cy="3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0070C0"/>
                </a:solidFill>
              </a:rPr>
              <a:t>Một số đặc điểm của </a:t>
            </a:r>
            <a:r>
              <a:rPr lang="vi" sz="1800">
                <a:solidFill>
                  <a:srgbClr val="0070C0"/>
                </a:solidFill>
              </a:rPr>
              <a:t>ONNX </a:t>
            </a:r>
            <a:r>
              <a:rPr lang="vi" sz="1800">
                <a:solidFill>
                  <a:srgbClr val="0070C0"/>
                </a:solidFill>
              </a:rPr>
              <a:t>:</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Cộng đồng</a:t>
            </a:r>
            <a:r>
              <a:rPr lang="vi" sz="1800">
                <a:solidFill>
                  <a:srgbClr val="0070C0"/>
                </a:solidFill>
              </a:rPr>
              <a:t>: </a:t>
            </a:r>
            <a:r>
              <a:rPr lang="vi" sz="1800">
                <a:solidFill>
                  <a:srgbClr val="0070C0"/>
                </a:solidFill>
              </a:rPr>
              <a:t>Cộng đồng phát triển mạnh, đảm bảo luôn cập nhật xu hướng nghiên cứu và phát triển AI</a:t>
            </a:r>
            <a:endParaRPr sz="1800">
              <a:solidFill>
                <a:srgbClr val="0070C0"/>
              </a:solidFill>
            </a:endParaRPr>
          </a:p>
          <a:p>
            <a:pPr indent="0" lvl="0" marL="457200" rtl="0" algn="l">
              <a:spcBef>
                <a:spcPts val="0"/>
              </a:spcBef>
              <a:spcAft>
                <a:spcPts val="0"/>
              </a:spcAft>
              <a:buNone/>
            </a:pPr>
            <a:r>
              <a:rPr lang="vi" sz="1800">
                <a:solidFill>
                  <a:srgbClr val="0070C0"/>
                </a:solidFill>
              </a:rPr>
              <a:t>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Dễ triển khai</a:t>
            </a:r>
            <a:r>
              <a:rPr lang="vi" sz="1800">
                <a:solidFill>
                  <a:srgbClr val="0070C0"/>
                </a:solidFill>
              </a:rPr>
              <a:t>: ONNX giúp đơn giản hóa việc triển khai mô hình trên các nền tảng như di động, thiết bị nhúng hay edge computing, nên có thể chuyển đổi mô hình ONNX sang các dạng khác nhau như TensorFlow Lite, Core ML của Apple, hoặc các dạng tương tự.</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Tích hợp với nhiều tool</a:t>
            </a:r>
            <a:r>
              <a:rPr lang="vi" sz="1800">
                <a:solidFill>
                  <a:srgbClr val="0070C0"/>
                </a:solidFill>
              </a:rPr>
              <a:t>: Có nhiều công cụ hỗ trợ chuyển đổi, kiểm tra và tối ưu hóa mô hình ONNX, giúp dễ dàng kiểm tra tính đúng đắn và hiệu suất của mô hình.</a:t>
            </a:r>
            <a:endParaRPr sz="1800">
              <a:solidFill>
                <a:srgbClr val="0070C0"/>
              </a:solidFill>
            </a:endParaRPr>
          </a:p>
        </p:txBody>
      </p:sp>
      <p:sp>
        <p:nvSpPr>
          <p:cNvPr id="138" name="Google Shape;138;p21"/>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Open Neural Network Exchange</a:t>
            </a:r>
            <a:endParaRPr b="1">
              <a:solidFill>
                <a:srgbClr val="EF8600"/>
              </a:solidFill>
              <a:latin typeface="Times New Roman"/>
              <a:ea typeface="Times New Roman"/>
              <a:cs typeface="Times New Roman"/>
              <a:sym typeface="Times New Roman"/>
            </a:endParaRPr>
          </a:p>
        </p:txBody>
      </p:sp>
      <p:pic>
        <p:nvPicPr>
          <p:cNvPr id="139" name="Google Shape;139;p21"/>
          <p:cNvPicPr preferRelativeResize="0"/>
          <p:nvPr/>
        </p:nvPicPr>
        <p:blipFill>
          <a:blip r:embed="rId3">
            <a:alphaModFix/>
          </a:blip>
          <a:stretch>
            <a:fillRect/>
          </a:stretch>
        </p:blipFill>
        <p:spPr>
          <a:xfrm>
            <a:off x="349025" y="1945993"/>
            <a:ext cx="2124075" cy="215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