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d3bcb3e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d3bcb3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d3bcb3e77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3d3bcb3e7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d3bcb3e77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3d3bcb3e7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d3bcb3e77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3d3bcb3e7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d3bcb3e77_0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3d3bcb3e7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d3bcb3e77_0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3d3bcb3e7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d3bcb3e77_0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3d3bcb3e7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3d3bcb3e77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3d3bcb3e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3bcb3e77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3d3bcb3e7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d3bcb3e77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3d3bcb3e7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d3bcb3e77_0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3d3bcb3e7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d3bcb3e77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3d3bcb3e7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d3bcb3e77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3d3bcb3e7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d3bcb3e77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3d3bcb3e7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d3bcb3e77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3d3bcb3e7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9575" y="88950"/>
            <a:ext cx="8520600" cy="10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9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Semi-Supervised Learning</a:t>
            </a:r>
            <a:endParaRPr sz="39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00" y="4534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Hùng An</a:t>
            </a:r>
            <a:endParaRPr sz="2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8162" y="1166843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9012" y="-15334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9943"/>
            <a:ext cx="8839200" cy="283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2 - Consistency Regularization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96575" y="1032900"/>
            <a:ext cx="89700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Mean Teacher 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13" y="3628325"/>
            <a:ext cx="8013576" cy="1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950" y="1090618"/>
            <a:ext cx="5101376" cy="238530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2 - Consistency Regularization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96575" y="1032900"/>
            <a:ext cx="89700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Mean Teacher 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5" y="1586125"/>
            <a:ext cx="4906245" cy="218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927" y="2259935"/>
            <a:ext cx="3607058" cy="8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753" y="4200735"/>
            <a:ext cx="4787094" cy="80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8390" y="3775200"/>
            <a:ext cx="3756109" cy="8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2 - Consistency Regularization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96575" y="1032900"/>
            <a:ext cx="89700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Mean Teacher 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7500"/>
            <a:ext cx="4906245" cy="218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420" y="1321675"/>
            <a:ext cx="3240289" cy="31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/>
          <p:nvPr/>
        </p:nvSpPr>
        <p:spPr>
          <a:xfrm>
            <a:off x="5175425" y="3111300"/>
            <a:ext cx="651000" cy="39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6312863" y="4496475"/>
            <a:ext cx="22674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70C0"/>
                </a:solidFill>
              </a:rPr>
              <a:t>Pipeline Text Recognition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 Labeling 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675" y="1004243"/>
            <a:ext cx="7629199" cy="390048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519800" y="4077025"/>
            <a:ext cx="2078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FF0000"/>
                </a:solidFill>
              </a:rPr>
              <a:t>+ </a:t>
            </a:r>
            <a:r>
              <a:rPr lang="vi" sz="1100">
                <a:solidFill>
                  <a:srgbClr val="FF0000"/>
                </a:solidFill>
              </a:rPr>
              <a:t>pseudo data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6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Pseudo Labeling 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96575" y="1032900"/>
            <a:ext cx="89700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Pseudo Labeling with Consistency Regularization - </a:t>
            </a:r>
            <a:r>
              <a:rPr lang="vi" sz="1800">
                <a:solidFill>
                  <a:srgbClr val="FF0000"/>
                </a:solidFill>
              </a:rPr>
              <a:t>MixMatch 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38" y="1750314"/>
            <a:ext cx="7008276" cy="16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1251225" y="3419475"/>
            <a:ext cx="6822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Data Augmentation được áp dụng vào unlabeled data với K lần. Mỗi lần augment đều được fed qua backbone. Sau đó tính trung bình trên K predictions.</a:t>
            </a:r>
            <a:endParaRPr sz="1800">
              <a:solidFill>
                <a:srgbClr val="0070C0"/>
              </a:solidFill>
            </a:endParaRPr>
          </a:p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7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Pseudo Labeling 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96575" y="1032900"/>
            <a:ext cx="89700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Pseudo Labeling with Consistency Regularization - </a:t>
            </a:r>
            <a:r>
              <a:rPr lang="vi" sz="1800">
                <a:solidFill>
                  <a:srgbClr val="FF0000"/>
                </a:solidFill>
              </a:rPr>
              <a:t>MixMatch 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25" y="1458125"/>
            <a:ext cx="6347299" cy="34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1 - </a:t>
            </a: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Semi-Supervised Learning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96575" y="1032900"/>
            <a:ext cx="8970000" cy="3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Giải pháp khi giải quyết bài toán bị giới hạn labeled data </a:t>
            </a:r>
            <a:r>
              <a:rPr lang="vi" sz="1800">
                <a:solidFill>
                  <a:srgbClr val="FF0000"/>
                </a:solidFill>
              </a:rPr>
              <a:t>(ít data, label-unlabel data,...)</a:t>
            </a:r>
            <a:endParaRPr sz="1800" u="sng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-"/>
            </a:pPr>
            <a:r>
              <a:rPr b="1" lang="vi" sz="1800">
                <a:solidFill>
                  <a:srgbClr val="0070C0"/>
                </a:solidFill>
              </a:rPr>
              <a:t>Pre-training + fine-tuning</a:t>
            </a:r>
            <a:endParaRPr sz="1800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-"/>
            </a:pPr>
            <a:r>
              <a:rPr b="1" lang="vi" sz="1800">
                <a:solidFill>
                  <a:srgbClr val="0070C0"/>
                </a:solidFill>
              </a:rPr>
              <a:t>Semi-supervised learning </a:t>
            </a:r>
            <a:endParaRPr b="1" sz="1800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-"/>
            </a:pPr>
            <a:r>
              <a:rPr b="1" lang="vi" sz="1800">
                <a:solidFill>
                  <a:srgbClr val="0070C0"/>
                </a:solidFill>
              </a:rPr>
              <a:t>Pre-training + dataset auto-generation </a:t>
            </a:r>
            <a:endParaRPr b="1" sz="1800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-"/>
            </a:pPr>
            <a:r>
              <a:rPr b="1" lang="vi" sz="1800">
                <a:solidFill>
                  <a:srgbClr val="0070C0"/>
                </a:solidFill>
              </a:rPr>
              <a:t>Active learning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850" y="2284650"/>
            <a:ext cx="4470876" cy="27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619400" y="3401650"/>
            <a:ext cx="211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0000"/>
                </a:solidFill>
              </a:rPr>
              <a:t>Active Learning =&gt;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1 - What’s Semi-Supervised Learning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96575" y="1032900"/>
            <a:ext cx="89700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Semi-Supervised Learning cho phép học trên 2 loại dữ liệu labeled và unlabeled</a:t>
            </a:r>
            <a:endParaRPr sz="18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Một số giả thiết được đặt ra trong bài toán semi-supervised learning </a:t>
            </a:r>
            <a:endParaRPr sz="1800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-"/>
            </a:pPr>
            <a:r>
              <a:rPr b="1" lang="vi" sz="1800">
                <a:solidFill>
                  <a:srgbClr val="0070C0"/>
                </a:solidFill>
              </a:rPr>
              <a:t>Smoothness</a:t>
            </a:r>
            <a:r>
              <a:rPr lang="vi" sz="1800">
                <a:solidFill>
                  <a:srgbClr val="0070C0"/>
                </a:solidFill>
              </a:rPr>
              <a:t>: Nếu 2 data gần với nhau trong vùng </a:t>
            </a:r>
            <a:r>
              <a:rPr b="1" lang="vi" sz="1800">
                <a:solidFill>
                  <a:srgbClr val="0070C0"/>
                </a:solidFill>
              </a:rPr>
              <a:t>high-density </a:t>
            </a:r>
            <a:r>
              <a:rPr lang="vi" sz="1800">
                <a:solidFill>
                  <a:srgbClr val="0070C0"/>
                </a:solidFill>
              </a:rPr>
              <a:t>của feature space, thì nhãn của chúng rất gần với nhau  </a:t>
            </a:r>
            <a:endParaRPr sz="1800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-"/>
            </a:pPr>
            <a:r>
              <a:rPr b="1" lang="vi" sz="1800">
                <a:solidFill>
                  <a:srgbClr val="0070C0"/>
                </a:solidFill>
              </a:rPr>
              <a:t>Cluster</a:t>
            </a:r>
            <a:r>
              <a:rPr lang="vi" sz="1800">
                <a:solidFill>
                  <a:srgbClr val="0070C0"/>
                </a:solidFill>
              </a:rPr>
              <a:t>: Feature space bao gồm cả vùng dense và sparse. Với vùng Dense sẽ nhóm các điểm dữ liệu về cùng một cụm =&gt; Các điểm dữ liệu trong một cụm được kỳ vọng sẽ cùng nhãn.</a:t>
            </a:r>
            <a:endParaRPr sz="1800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-"/>
            </a:pPr>
            <a:r>
              <a:rPr b="1" lang="vi" sz="1800">
                <a:solidFill>
                  <a:srgbClr val="0070C0"/>
                </a:solidFill>
              </a:rPr>
              <a:t>Low-Density Separation</a:t>
            </a:r>
            <a:r>
              <a:rPr lang="vi" sz="1800">
                <a:solidFill>
                  <a:srgbClr val="0070C0"/>
                </a:solidFill>
              </a:rPr>
              <a:t>: Đường phân tách giữa các lớp (boundary) thường nằm ở vùng sparse nếu không boundary sẽ tách vùng Dense thành 2 cụm nhỏ ứng với 2 lớp.</a:t>
            </a:r>
            <a:endParaRPr sz="1800">
              <a:solidFill>
                <a:srgbClr val="0070C0"/>
              </a:solidFill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Consistency Regularization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96575" y="1032900"/>
            <a:ext cx="89700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Pi model 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00" y="1724025"/>
            <a:ext cx="801052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251225" y="3419475"/>
            <a:ext cx="6822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70C0"/>
                </a:solidFill>
              </a:rPr>
              <a:t>MSE giữa 2 output được tính toán cho unsupervised loss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2 - Consistency Regularization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96575" y="1032900"/>
            <a:ext cx="89700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Unsupervised Data Augmentation 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350" y="1736104"/>
            <a:ext cx="6064525" cy="25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2 - Consistency Regularization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6575" y="1032900"/>
            <a:ext cx="89700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Unsupervised Data Augmentation 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700" y="974900"/>
            <a:ext cx="4672174" cy="19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74" y="3060624"/>
            <a:ext cx="8264200" cy="18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2 - Consistency Regularization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96575" y="1032900"/>
            <a:ext cx="89700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Mean Teacher 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63" y="1736100"/>
            <a:ext cx="5444575" cy="26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2 - Consistency Regularization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96575" y="1032900"/>
            <a:ext cx="89700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Mean Teacher 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899" y="1527424"/>
            <a:ext cx="7053151" cy="33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2 - Consistency Regularization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96575" y="1032900"/>
            <a:ext cx="89700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Mean Teacher 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25" y="1500400"/>
            <a:ext cx="5928682" cy="27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482" y="2908643"/>
            <a:ext cx="2705093" cy="65631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