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6aedc0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6aedc0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6aedc0220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56aedc022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6aedc0220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56aedc022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6aedc0220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56aedc022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6aedc0220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56aedc022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79d18db57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579d18db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79d18db57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579d18db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9d18db5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579d18db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6aedc02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6aedc02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6aedc0220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56aedc022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6aedc0220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56aedc02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aedc0220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56aedc02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6aedc0220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56aedc02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aedc0220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56aedc022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9d18db5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579d18d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aedc0220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56aedc022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9575" y="88950"/>
            <a:ext cx="8520600" cy="10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9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Transformer</a:t>
            </a:r>
            <a:endParaRPr sz="39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453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Hùng An</a:t>
            </a:r>
            <a:endParaRPr sz="2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8162" y="1166843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9012" y="-15334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3793"/>
            <a:ext cx="8839203" cy="278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9000" y="1004250"/>
            <a:ext cx="89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Ứng dụng Transformer cho bài toán </a:t>
            </a:r>
            <a:r>
              <a:rPr lang="vi" sz="1800">
                <a:solidFill>
                  <a:srgbClr val="0070C0"/>
                </a:solidFill>
              </a:rPr>
              <a:t>Visual Object Tracking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63" y="1608000"/>
            <a:ext cx="7605366" cy="3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79000" y="1004250"/>
            <a:ext cx="89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Ứng dụng Transformer cho bài toán </a:t>
            </a:r>
            <a:r>
              <a:rPr lang="vi" sz="1800">
                <a:solidFill>
                  <a:srgbClr val="0070C0"/>
                </a:solidFill>
              </a:rPr>
              <a:t>Object Detection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5950"/>
            <a:ext cx="8839200" cy="168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62" y="3083825"/>
            <a:ext cx="7861776" cy="205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3"/>
          <p:cNvCxnSpPr/>
          <p:nvPr/>
        </p:nvCxnSpPr>
        <p:spPr>
          <a:xfrm>
            <a:off x="95200" y="3108875"/>
            <a:ext cx="89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 vs CNN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79000" y="1004250"/>
            <a:ext cx="89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Áp dụng Strong Augmentation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0" y="1531975"/>
            <a:ext cx="3044825" cy="3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275163" y="4642825"/>
            <a:ext cx="3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Cutmix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749" y="2277187"/>
            <a:ext cx="5237124" cy="155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4836050" y="3831600"/>
            <a:ext cx="3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Mixup</a:t>
            </a:r>
            <a:endParaRPr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Teacher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424" y="1212549"/>
            <a:ext cx="7053151" cy="3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Mean Teacher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" y="1500400"/>
            <a:ext cx="5928682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482" y="2908643"/>
            <a:ext cx="2705093" cy="65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Mean Teacher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3" y="3628325"/>
            <a:ext cx="8013576" cy="1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950" y="1090618"/>
            <a:ext cx="5101376" cy="238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Mean Teacher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0" y="1128672"/>
            <a:ext cx="4934151" cy="22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625" y="1833412"/>
            <a:ext cx="3627575" cy="8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50" y="3863300"/>
            <a:ext cx="4814325" cy="8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9664" y="3841900"/>
            <a:ext cx="3777475" cy="8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4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8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sz="28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 vs CNN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Teacher </a:t>
            </a:r>
            <a:r>
              <a:rPr lang="vi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952" y="1132012"/>
            <a:ext cx="5280251" cy="26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8350" y="3802250"/>
            <a:ext cx="87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CNN là kiến trúc mạng được sử dụng rộng rãi cho một số tác vụ liên quan đến visual recognition </a:t>
            </a:r>
            <a:r>
              <a:rPr lang="vi" sz="1800">
                <a:solidFill>
                  <a:srgbClr val="0070C0"/>
                </a:solidFill>
              </a:rPr>
              <a:t>bằng sự thành công của phép tích chập (convolutional operation)</a:t>
            </a:r>
            <a:endParaRPr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</a:t>
            </a: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50450" y="1004250"/>
            <a:ext cx="87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lang="vi" sz="1800">
                <a:solidFill>
                  <a:srgbClr val="0070C0"/>
                </a:solidFill>
              </a:rPr>
              <a:t>Stride và Padding cũng là những nhân tố tác động đến tính hiệu quả của CNN</a:t>
            </a:r>
            <a:endParaRPr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lang="vi" sz="1800">
                <a:solidFill>
                  <a:srgbClr val="0070C0"/>
                </a:solidFill>
              </a:rPr>
              <a:t>Stride - số bước mà kernel di chuyển </a:t>
            </a:r>
            <a:endParaRPr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lang="vi" sz="1800">
                <a:solidFill>
                  <a:srgbClr val="0070C0"/>
                </a:solidFill>
              </a:rPr>
              <a:t>Padding - thêm vùng biên để tăng kích thước ma trận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50" y="2491375"/>
            <a:ext cx="4352475" cy="1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138" y="2491375"/>
            <a:ext cx="3306087" cy="13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98950" y="4040275"/>
            <a:ext cx="3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Strides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631725" y="4040275"/>
            <a:ext cx="3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Padding</a:t>
            </a:r>
            <a:endParaRPr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0450" y="1004250"/>
            <a:ext cx="87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lang="vi" sz="1800">
                <a:solidFill>
                  <a:srgbClr val="0070C0"/>
                </a:solidFill>
              </a:rPr>
              <a:t>ResNet là một kiến trúc mạng tiêu biểu và thịnh hành trong nhóm CNN.</a:t>
            </a:r>
            <a:endParaRPr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-"/>
            </a:pPr>
            <a:r>
              <a:rPr lang="vi" sz="1800">
                <a:solidFill>
                  <a:srgbClr val="0070C0"/>
                </a:solidFill>
              </a:rPr>
              <a:t>Ý tưởng Skip connection của ResNet được ứng dụng rất nhiều cho một số model Architecture sau này.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0" y="2457925"/>
            <a:ext cx="5735003" cy="23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053" y="2780250"/>
            <a:ext cx="2972497" cy="174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50450" y="1004250"/>
            <a:ext cx="87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Ứng dụng Skip Connection cho một </a:t>
            </a:r>
            <a:r>
              <a:rPr lang="vi" sz="1800">
                <a:solidFill>
                  <a:srgbClr val="0070C0"/>
                </a:solidFill>
              </a:rPr>
              <a:t>model Architecture phục vụ cho bài toán </a:t>
            </a:r>
            <a:endParaRPr sz="1800"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Multi Task Learning</a:t>
            </a:r>
            <a:r>
              <a:rPr lang="vi" sz="1800">
                <a:solidFill>
                  <a:srgbClr val="0070C0"/>
                </a:solidFill>
              </a:rPr>
              <a:t>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7510" r="0" t="3716"/>
          <a:stretch/>
        </p:blipFill>
        <p:spPr>
          <a:xfrm>
            <a:off x="1995075" y="1809175"/>
            <a:ext cx="5153849" cy="3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9000" y="1004250"/>
            <a:ext cx="89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Sự thống trị của CNN càng bị thách thức bởi Transformer khi các nhà nghiên cứu đã áp dụng thành công </a:t>
            </a:r>
            <a:r>
              <a:rPr lang="vi" sz="1800">
                <a:solidFill>
                  <a:srgbClr val="0070C0"/>
                </a:solidFill>
              </a:rPr>
              <a:t>một </a:t>
            </a:r>
            <a:r>
              <a:rPr lang="vi" sz="1800">
                <a:solidFill>
                  <a:srgbClr val="0070C0"/>
                </a:solidFill>
              </a:rPr>
              <a:t>architecture chuyên xử lý cho bài toán NLP vào bài toán CV 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25" y="1809175"/>
            <a:ext cx="5867684" cy="3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9000" y="1004250"/>
            <a:ext cx="89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Chúng ta có thể thay đổi cơ chế chia patch của ViT tùy theo mục đích sử dụng </a:t>
            </a:r>
            <a:endParaRPr sz="1800"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hay bối cảnh bài toán.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0" y="1743150"/>
            <a:ext cx="3725007" cy="30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251" y="2816049"/>
            <a:ext cx="4873450" cy="94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177775" y="158800"/>
            <a:ext cx="61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>
                <a:solidFill>
                  <a:srgbClr val="EF8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Introduction</a:t>
            </a:r>
            <a:endParaRPr b="1">
              <a:solidFill>
                <a:srgbClr val="EF8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79012" y="797518"/>
            <a:ext cx="8987700" cy="140700"/>
          </a:xfrm>
          <a:prstGeom prst="rect">
            <a:avLst/>
          </a:prstGeom>
          <a:solidFill>
            <a:srgbClr val="91A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9012" y="-9"/>
            <a:ext cx="15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VIETNAM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" sz="1400" u="none" cap="none" strike="noStrike">
                <a:solidFill>
                  <a:srgbClr val="91A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All-in-One Course</a:t>
            </a:r>
            <a:endParaRPr b="1" i="0" sz="1400" u="none" cap="none" strike="noStrike">
              <a:solidFill>
                <a:srgbClr val="91A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9000" y="1004250"/>
            <a:ext cx="89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70C0"/>
                </a:solidFill>
              </a:rPr>
              <a:t>Ứng dụng Transformer cho bài toán Text Recognition</a:t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63" y="1684975"/>
            <a:ext cx="6983863" cy="3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