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6" r:id="rId5"/>
    <p:sldId id="330" r:id="rId6"/>
    <p:sldId id="343" r:id="rId7"/>
    <p:sldId id="342" r:id="rId8"/>
    <p:sldId id="344" r:id="rId9"/>
    <p:sldId id="345" r:id="rId10"/>
    <p:sldId id="346" r:id="rId11"/>
    <p:sldId id="347" r:id="rId12"/>
    <p:sldId id="348" r:id="rId13"/>
    <p:sldId id="353" r:id="rId14"/>
    <p:sldId id="350" r:id="rId15"/>
    <p:sldId id="351" r:id="rId16"/>
    <p:sldId id="352" r:id="rId17"/>
    <p:sldId id="332" r:id="rId1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B3BD5F-85CF-4C9D-A9E1-803E06D8BA69}" type="datetime1">
              <a:rPr lang="pl-PL" smtClean="0"/>
              <a:t>15.01.2024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55657-0A12-495F-9FFA-D8F7554E7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01431-D856-45D6-9214-18CF0E66B99D}" type="datetime1">
              <a:rPr lang="pl-PL" smtClean="0"/>
              <a:pPr/>
              <a:t>15.01.2024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2780FBB-F712-42E7-8C2F-226D98798B3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2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192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164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511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Prostokąt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pic>
        <p:nvPicPr>
          <p:cNvPr id="17" name="Obraz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ytuł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Kliknij, aby edytować styl</a:t>
            </a:r>
          </a:p>
        </p:txBody>
      </p:sp>
      <p:sp>
        <p:nvSpPr>
          <p:cNvPr id="20" name="Tekst — symbol zastępczy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7050" y="3600450"/>
            <a:ext cx="9144000" cy="2451100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20XX-03-01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rtlCol="0" anchor="b">
            <a:normAutofit/>
          </a:bodyPr>
          <a:lstStyle/>
          <a:p>
            <a:pPr rtl="0"/>
            <a:r>
              <a:rPr lang="pl-PL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Kliknij, aby edytować styl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 rtl="0"/>
            <a:r>
              <a:rPr lang="pl-PL" sz="2000" noProof="0">
                <a:solidFill>
                  <a:schemeClr val="tx2">
                    <a:alpha val="60000"/>
                  </a:schemeClr>
                </a:solidFill>
              </a:rPr>
              <a:t>Kliknij, aby edytować style wzorca tekstu</a:t>
            </a:r>
          </a:p>
        </p:txBody>
      </p:sp>
      <p:sp>
        <p:nvSpPr>
          <p:cNvPr id="10" name="Data — symbol zastępczy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l-PL" noProof="0">
                <a:solidFill>
                  <a:schemeClr val="tx2">
                    <a:alpha val="60000"/>
                  </a:schemeClr>
                </a:solidFill>
                <a:latin typeface="Calibri" panose="020F0502020204030204" pitchFamily="34" charset="0"/>
              </a:rPr>
              <a:t>20XX-03-01</a:t>
            </a:r>
          </a:p>
        </p:txBody>
      </p:sp>
      <p:sp>
        <p:nvSpPr>
          <p:cNvPr id="11" name="Stopka — symbol zastępczy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l-PL" noProof="0">
                <a:solidFill>
                  <a:schemeClr val="tx2">
                    <a:alpha val="60000"/>
                  </a:schemeClr>
                </a:solidFill>
                <a:latin typeface="Calibri" panose="020F0502020204030204" pitchFamily="34" charset="0"/>
              </a:rPr>
              <a:t>Przykładowy tekst stopki</a:t>
            </a:r>
          </a:p>
        </p:txBody>
      </p:sp>
      <p:sp>
        <p:nvSpPr>
          <p:cNvPr id="12" name="Numer slajdu — symbol zastępczy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8844951-7827-47D4-8276-7DDE1FA7D85A}" type="slidenum">
              <a:rPr lang="pl-PL" noProof="0" smtClean="0">
                <a:solidFill>
                  <a:schemeClr val="tx2">
                    <a:alpha val="60000"/>
                  </a:schemeClr>
                </a:solidFill>
                <a:latin typeface="Calibri" panose="020F0502020204030204" pitchFamily="34" charset="0"/>
              </a:rPr>
              <a:pPr/>
              <a:t>‹#›</a:t>
            </a:fld>
            <a:endParaRPr lang="pl-PL" noProof="0">
              <a:solidFill>
                <a:schemeClr val="tx2">
                  <a:alpha val="6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5" name="Obraz — symbol zastępczy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kończ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rtlCol="0" anchor="t">
            <a:normAutofit/>
          </a:bodyPr>
          <a:lstStyle/>
          <a:p>
            <a:pPr rtl="0"/>
            <a:r>
              <a:rPr lang="pl-PL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Kliknij, aby edytować styl</a:t>
            </a: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9" name="Zawartość — symbol zastępczy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 rtl="0"/>
            <a:r>
              <a:rPr lang="pl-PL" sz="1800" noProof="0">
                <a:solidFill>
                  <a:schemeClr val="tx2">
                    <a:alpha val="60000"/>
                  </a:schemeClr>
                </a:solidFill>
              </a:rPr>
              <a:t>Kliknij, aby edytować style wzorca tekstu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20XX-03-01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20XX-03-01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20XX-03-01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20XX-03-01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8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20XX-03-01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20XX-03-01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PRZYKŁADOWY TEKST STOPKI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20XX-03-01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20XX-03-01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spotk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Prostokąt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2" name="Ramka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rtlCol="0" anchor="t">
            <a:normAutofit/>
          </a:bodyPr>
          <a:lstStyle/>
          <a:p>
            <a:pPr rtl="0"/>
            <a:r>
              <a:rPr lang="pl-PL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Kliknij, aby edytować styl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 rtl="0"/>
            <a:r>
              <a:rPr lang="pl-PL" sz="1800" noProof="0">
                <a:solidFill>
                  <a:schemeClr val="tx2">
                    <a:alpha val="60000"/>
                  </a:schemeClr>
                </a:solidFill>
              </a:rPr>
              <a:t>Kliknij, aby edytować style wzorca tekstu</a:t>
            </a: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5" name="Obraz — symbol zastępczy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6" name="Obraz — symbol zastępczy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7" name="Obraz — symbol zastępczy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20XX-03-01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ytuł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rtlCol="0" anchor="b">
            <a:normAutofit/>
          </a:bodyPr>
          <a:lstStyle/>
          <a:p>
            <a:pPr rtl="0"/>
            <a:r>
              <a:rPr lang="pl-PL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Kliknij, aby edytować styl</a:t>
            </a:r>
          </a:p>
        </p:txBody>
      </p:sp>
      <p:sp>
        <p:nvSpPr>
          <p:cNvPr id="17" name="Zawartość — symbol zastępczy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 rtl="0"/>
            <a:r>
              <a:rPr lang="pl-PL" sz="1800" noProof="0">
                <a:solidFill>
                  <a:schemeClr val="tx2">
                    <a:alpha val="60000"/>
                  </a:schemeClr>
                </a:solidFill>
              </a:rPr>
              <a:t>Kliknij, aby edytować style wzorca tekstu</a:t>
            </a:r>
          </a:p>
        </p:txBody>
      </p:sp>
      <p:sp>
        <p:nvSpPr>
          <p:cNvPr id="29" name="Data — symbol zastępczy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20XX-03-01</a:t>
            </a:r>
          </a:p>
        </p:txBody>
      </p:sp>
      <p:sp>
        <p:nvSpPr>
          <p:cNvPr id="24" name="Obraz — symbol zastępczy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Obraz — symbol zastępczy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6" name="Obraz — symbol zastępczy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0" name="Stopka — symbol zastępczy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PRZYKŁADOWY TEKST STOPKI</a:t>
            </a:r>
          </a:p>
        </p:txBody>
      </p:sp>
      <p:sp>
        <p:nvSpPr>
          <p:cNvPr id="31" name="Numer slajdu — symbol zastępczy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dział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Prostokąt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 useBgFill="1">
        <p:nvSpPr>
          <p:cNvPr id="8" name="Dowolny kształt: Kształt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9" name="Ramka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ytuł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pl-PL" noProof="0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Kliknij, aby edytować styl</a:t>
            </a:r>
          </a:p>
        </p:txBody>
      </p:sp>
      <p:sp>
        <p:nvSpPr>
          <p:cNvPr id="18" name="Obraz — symbol zastępczy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0" name="Obraz — symbol zastępczy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3" name="Tekst — symbol zastępczy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600450"/>
            <a:ext cx="5322888" cy="2451100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ś czasu wykresu tabe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20XX-03-01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Prostokąt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 useBgFill="1">
        <p:nvSpPr>
          <p:cNvPr id="13" name="Prostokąt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4" name="Ramka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0" name="Obraz — symbol zastępczy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71016"/>
            <a:ext cx="4800600" cy="3749040"/>
          </a:xfrm>
        </p:spPr>
        <p:txBody>
          <a:bodyPr rtlCol="0"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6" name="Tekst — symbol zastępczy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 rtlCol="0"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20XX-03-01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6" name="Obraz — symbol zastępczy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7" name="Obraz — symbol zastępczy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8" name="Obraz — symbol zastępczy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0" name="Tekst — symbol zastępczy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23" name="Tekst — symbol zastępczy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24" name="Tekst — symbol zastępczy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25" name="Tekst — symbol zastępczy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26" name="Tekst — symbol zastępczy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27" name="Tekst — symbol zastępczy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28" name="Tekst — symbol zastępczy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29" name="Tekst — symbol zastępczy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20XX-03-01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PRZYKŁADOWY TEKST STOPKI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2 (slajd porównan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20XX-03-01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Tekst — symbol zastępczy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3" name="Tekst — symbol zastępczy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85800"/>
            <a:ext cx="10515600" cy="132588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04360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1" name="Zawartość — symbol zastępczy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20XX-03-01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amka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20XX-03-01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28844951-7827-47D4-8276-7DDE1FA7D85A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publicdomainpictures.net/en/view-image.php?image=162783&amp;picture=film-stri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hyperlink" Target="https://www.publicdomainpictures.net/view-image.php?image=183944&amp;picture=film-real-amp-clapboard-abstrac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 anchor="b" anchorCtr="0"/>
          <a:lstStyle/>
          <a:p>
            <a:pPr rtl="0"/>
            <a:r>
              <a:rPr lang="pl-PL" dirty="0"/>
              <a:t>Aplikacja do rekomendacji filmów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 rtlCol="0"/>
          <a:lstStyle/>
          <a:p>
            <a:pPr rtl="0"/>
            <a:r>
              <a:rPr lang="pl-PL" dirty="0"/>
              <a:t>Artur Mzyk</a:t>
            </a:r>
          </a:p>
          <a:p>
            <a:pPr rtl="0"/>
            <a:r>
              <a:rPr lang="pl-PL" dirty="0"/>
              <a:t>Joanna </a:t>
            </a:r>
            <a:r>
              <a:rPr lang="pl-PL" dirty="0" err="1"/>
              <a:t>Nużka</a:t>
            </a:r>
            <a:endParaRPr lang="pl-PL" dirty="0"/>
          </a:p>
          <a:p>
            <a:pPr rtl="0"/>
            <a:r>
              <a:rPr lang="pl-PL" dirty="0"/>
              <a:t>Adrian Poniatowski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FC8F6C5-9D82-740F-33A2-DECA9F0B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pl-PL" noProof="0" smtClean="0"/>
              <a:t>10</a:t>
            </a:fld>
            <a:endParaRPr lang="pl-PL" noProof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B73AF11-8926-898D-1CE3-724B26BD5F1D}"/>
              </a:ext>
            </a:extLst>
          </p:cNvPr>
          <p:cNvSpPr txBox="1"/>
          <p:nvPr/>
        </p:nvSpPr>
        <p:spPr>
          <a:xfrm>
            <a:off x="838200" y="631646"/>
            <a:ext cx="10425343" cy="1659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l-PL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Drugą serię eksperymentów wykonano dla następujących danych: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gatunki Action, 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Comedy</a:t>
            </a:r>
            <a:r>
              <a:rPr lang="pl-PL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oraz Romance (pobierane po 20 filmów),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autor: Patryk Vega,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rok produkcji: 2015,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obsada: Piotr Adamczyk, Tomasz Karolak, Agnieszka 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Dygant</a:t>
            </a:r>
            <a:r>
              <a:rPr lang="pl-PL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734E0B-83AA-E670-56E1-0AF62B53B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544189" y="3687100"/>
            <a:ext cx="2754864" cy="74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Obraz 1">
            <a:extLst>
              <a:ext uri="{FF2B5EF4-FFF2-40B4-BE49-F238E27FC236}">
                <a16:creationId xmlns:a16="http://schemas.microsoft.com/office/drawing/2014/main" id="{F759573B-F1BC-74ED-E77D-6F0268F15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735651" y="2904850"/>
            <a:ext cx="4808538" cy="306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3D539F9-7EE0-AF0E-99B7-08ECE756A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189" y="2967335"/>
            <a:ext cx="1537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Algorytm TOPSIS: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Czas wykonania: 1ms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Najlepsze filmy: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602BE-758F-FE8D-6124-4A076306F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280" y="59985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4521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FC8F6C5-9D82-740F-33A2-DECA9F0B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pl-PL" noProof="0" smtClean="0"/>
              <a:t>11</a:t>
            </a:fld>
            <a:endParaRPr lang="pl-PL" noProof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EDD7C18-CC0A-6021-231E-AC573CF43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509" y="1558701"/>
            <a:ext cx="1616075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Obraz 1">
            <a:extLst>
              <a:ext uri="{FF2B5EF4-FFF2-40B4-BE49-F238E27FC236}">
                <a16:creationId xmlns:a16="http://schemas.microsoft.com/office/drawing/2014/main" id="{6EBD981B-79D4-4598-F2F9-734B856E7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16" y="2414364"/>
            <a:ext cx="6172783" cy="380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6023E4D-9F55-C18A-258E-5F5F36AA7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509" y="10633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Algorytm UTA: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Czas wykonania: 9ms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Najlepsze filmy: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5459A8A-EB75-ED16-DCB8-FA7BBC8B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584" y="57355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566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FC8F6C5-9D82-740F-33A2-DECA9F0B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pl-PL" noProof="0" smtClean="0"/>
              <a:t>12</a:t>
            </a:fld>
            <a:endParaRPr lang="pl-PL" noProof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91376AE-4996-4152-1BE7-3545354D4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757" y="1646626"/>
            <a:ext cx="204152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Obraz 1">
            <a:extLst>
              <a:ext uri="{FF2B5EF4-FFF2-40B4-BE49-F238E27FC236}">
                <a16:creationId xmlns:a16="http://schemas.microsoft.com/office/drawing/2014/main" id="{101DED4B-7EEF-D18F-3844-D8F9B8DF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107" y="2346082"/>
            <a:ext cx="5969843" cy="371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6764681-07E1-4325-F6D5-1BDE07334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757" y="11894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Algorytm RSM: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Czas wykonania: 15ms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Najlepsze filmy: 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CB4CF77-89A8-9798-F65B-7EC8AEDB1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107" y="60646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42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5284E0-CEC9-413C-ABFC-3D51B938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28AAB2-CE81-2449-13F5-8971E65A5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Wyniki zostały przedstawione dla dwóch zestawów danych przy zmienianych wagach kryteriów. Ogólnie najlepsze rezultaty zostały zwracane dla metody TOPSIS i ją traktowalibyśmy jako metodę odniesienia przy ewentualnych dalszych pracach nad projektem. Problematyczny był czas wczytywania filmów z bazy danych, co utrudniało pracę z aplikacją. Z tego względu niewielka ilość tytułów uwzględnianych w testach nie powodowała większych zmian przy różnicach w wagach kryteriów.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617EB9-8141-C737-F497-4773A7B8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pl-PL" noProof="0" smtClean="0"/>
              <a:t>13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9524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rtlCol="0"/>
          <a:lstStyle/>
          <a:p>
            <a:pPr rtl="0"/>
            <a:r>
              <a:rPr lang="pl-PL" dirty="0"/>
              <a:t>Dziękujemy za uwagę</a:t>
            </a:r>
          </a:p>
        </p:txBody>
      </p:sp>
      <p:pic>
        <p:nvPicPr>
          <p:cNvPr id="6" name="Obraz — symbol zastępczy 5">
            <a:extLst>
              <a:ext uri="{FF2B5EF4-FFF2-40B4-BE49-F238E27FC236}">
                <a16:creationId xmlns:a16="http://schemas.microsoft.com/office/drawing/2014/main" id="{D7D1C07D-75DD-4A12-9C4C-A9C3E052A3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493776" y="484632"/>
            <a:ext cx="11210544" cy="3191256"/>
          </a:xfrm>
        </p:spPr>
      </p:pic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pl-PL" smtClean="0"/>
              <a:pPr rtl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1537"/>
            <a:ext cx="5914937" cy="1051635"/>
          </a:xfrm>
        </p:spPr>
        <p:txBody>
          <a:bodyPr rtlCol="0"/>
          <a:lstStyle/>
          <a:p>
            <a:pPr rtl="0"/>
            <a:r>
              <a:rPr lang="pl-PL" dirty="0"/>
              <a:t>Wstęp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86000"/>
            <a:ext cx="5914938" cy="3289177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Zbudowana została aplikacja do rekomendacji użytkownikowi filmów na podstawie jego preferencji. Użyto metod optymalizacji wielokryterialnej, głównie metody rankingowe, takie jak </a:t>
            </a:r>
            <a:r>
              <a:rPr lang="pl-PL" dirty="0" err="1"/>
              <a:t>Topsis</a:t>
            </a:r>
            <a:r>
              <a:rPr lang="pl-PL" dirty="0"/>
              <a:t>, UTA czy metoda zbiorów referencyjnych. Użytkownikowi proponowane jest kilka filmów najbardziej zbliżonych do jego wymagań, na które składają się: gatunek, rok produkcji, obsada, ilość zastosowanych efektów specjalnych, autor książki, na podstawie które powstał film oraz ogólne ocena użytkowników.</a:t>
            </a:r>
          </a:p>
        </p:txBody>
      </p:sp>
      <p:pic>
        <p:nvPicPr>
          <p:cNvPr id="8" name="Obraz — symbol zastępczy 7">
            <a:extLst>
              <a:ext uri="{FF2B5EF4-FFF2-40B4-BE49-F238E27FC236}">
                <a16:creationId xmlns:a16="http://schemas.microsoft.com/office/drawing/2014/main" id="{2088C71B-3F8B-4679-8801-8C4C86D45C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589520" y="0"/>
            <a:ext cx="4599432" cy="2286000"/>
          </a:xfrm>
        </p:spPr>
      </p:pic>
      <p:pic>
        <p:nvPicPr>
          <p:cNvPr id="10" name="Obraz — symbol zastępczy 9" descr="Obraz trzech trójkątnych kształtów">
            <a:extLst>
              <a:ext uri="{FF2B5EF4-FFF2-40B4-BE49-F238E27FC236}">
                <a16:creationId xmlns:a16="http://schemas.microsoft.com/office/drawing/2014/main" id="{96812000-377B-4B9A-A2C2-AFDD83B7A3F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2286000"/>
            <a:ext cx="4599432" cy="2286000"/>
          </a:xfrm>
        </p:spPr>
      </p:pic>
      <p:pic>
        <p:nvPicPr>
          <p:cNvPr id="12" name="Obraz — symbol zastępczy 11" descr="Zdjęcie dłoni, na których odbijają się kolorowe światła">
            <a:extLst>
              <a:ext uri="{FF2B5EF4-FFF2-40B4-BE49-F238E27FC236}">
                <a16:creationId xmlns:a16="http://schemas.microsoft.com/office/drawing/2014/main" id="{4F42B7E8-FEA7-4E82-B22D-FA992604095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4572000"/>
            <a:ext cx="4599432" cy="2286000"/>
          </a:xfrm>
        </p:spPr>
      </p:pic>
      <p:sp>
        <p:nvSpPr>
          <p:cNvPr id="18" name="Numer slajdu — symbol zastępczy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pl-PL" smtClean="0"/>
              <a:pPr rtl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5D4536-58F0-E1EA-909D-28737059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A01B6A-92E9-648B-DEE9-F0EB6BA507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Dane zostały zaczerpnięte z ogólnodostępnej bazy filmów IMDB za pośrednictwem pakietu </a:t>
            </a:r>
            <a:r>
              <a:rPr lang="pl-PL" dirty="0" err="1"/>
              <a:t>Pythona</a:t>
            </a:r>
            <a:r>
              <a:rPr lang="pl-PL" dirty="0"/>
              <a:t> </a:t>
            </a:r>
            <a:r>
              <a:rPr lang="pl-PL" dirty="0" err="1"/>
              <a:t>IMDbPy</a:t>
            </a:r>
            <a:r>
              <a:rPr lang="pl-PL" dirty="0"/>
              <a:t>. 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6D2F1B4-E799-EB2A-0BBD-C9EEB61540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Po otrzymaniu zbioru filmów oraz innych kluczowych informacji, były one poddawane </a:t>
            </a:r>
            <a:r>
              <a:rPr lang="pl-PL" dirty="0" err="1"/>
              <a:t>preprocessingowi</a:t>
            </a:r>
            <a:r>
              <a:rPr lang="pl-PL" dirty="0"/>
              <a:t> i weryfikacji. Interfejs graficzny pozwala na filtrowanie filmów ze względu na gatunek.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2D910BD-064B-1313-3ECF-21997B4E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pl-PL" noProof="0" smtClean="0"/>
              <a:t>3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039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360FCC-0BF5-45B2-9CDD-17A4BA18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 rtlCol="0"/>
          <a:lstStyle/>
          <a:p>
            <a:pPr rtl="0"/>
            <a:r>
              <a:rPr lang="pl-PL" dirty="0"/>
              <a:t>Badany problem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88BA67A4-895F-49F8-97D0-7158E059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rtlCol="0">
            <a:noAutofit/>
          </a:bodyPr>
          <a:lstStyle/>
          <a:p>
            <a:pPr rtl="0"/>
            <a:r>
              <a:rPr lang="pl-PL" sz="1600" b="1" dirty="0"/>
              <a:t>Liczba pokrywających się z preferencjami aktorów i reżyserów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020BAF9D-516C-4AC0-B83C-33BFA6E28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6" y="2819992"/>
            <a:ext cx="3383280" cy="1035136"/>
          </a:xfrm>
        </p:spPr>
        <p:txBody>
          <a:bodyPr rtlCol="0">
            <a:noAutofit/>
          </a:bodyPr>
          <a:lstStyle/>
          <a:p>
            <a:pPr marL="228600" indent="0" rtl="0">
              <a:buNone/>
            </a:pPr>
            <a:r>
              <a:rPr lang="pl-PL" dirty="0"/>
              <a:t>Za każde pokrycie poszczególnych kryteriów wartość jest zwiększana o 1. Kryterium jest maksymalizowane.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5951D7A3-45F6-43A4-8ADB-05DA212AD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808312"/>
          </a:xfrm>
        </p:spPr>
        <p:txBody>
          <a:bodyPr rtlCol="0">
            <a:normAutofit fontScale="25000" lnSpcReduction="20000"/>
          </a:bodyPr>
          <a:lstStyle/>
          <a:p>
            <a:r>
              <a:rPr lang="pl-PL" sz="6400" b="1" dirty="0"/>
              <a:t>Liczba pokrywających się z preferencjami autorów książek, na podstawie których powstały filmy</a:t>
            </a:r>
          </a:p>
          <a:p>
            <a:pPr rtl="0"/>
            <a:endParaRPr lang="pl-PL" dirty="0"/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E022558-08EA-41A8-88BE-1F82971F0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819992"/>
            <a:ext cx="3383280" cy="1035136"/>
          </a:xfrm>
        </p:spPr>
        <p:txBody>
          <a:bodyPr rtlCol="0">
            <a:noAutofit/>
          </a:bodyPr>
          <a:lstStyle/>
          <a:p>
            <a:pPr marL="228600" indent="0">
              <a:buNone/>
            </a:pPr>
            <a:r>
              <a:rPr lang="pl-PL" dirty="0"/>
              <a:t>Za każde pokrycie poszczególnych kryteriów wartość jest zwiększana o 1. Kryterium jest maksymalizowane.</a:t>
            </a:r>
          </a:p>
        </p:txBody>
      </p:sp>
      <p:sp>
        <p:nvSpPr>
          <p:cNvPr id="7" name="Tekst — symbol zastępczy 6">
            <a:extLst>
              <a:ext uri="{FF2B5EF4-FFF2-40B4-BE49-F238E27FC236}">
                <a16:creationId xmlns:a16="http://schemas.microsoft.com/office/drawing/2014/main" id="{3EA34E7E-6BB0-4276-9993-7D15DAF83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rtlCol="0">
            <a:normAutofit/>
          </a:bodyPr>
          <a:lstStyle/>
          <a:p>
            <a:pPr rtl="0"/>
            <a:r>
              <a:rPr lang="pl-PL" sz="1600" b="1" dirty="0"/>
              <a:t>Popularność obsady</a:t>
            </a:r>
          </a:p>
        </p:txBody>
      </p:sp>
      <p:sp>
        <p:nvSpPr>
          <p:cNvPr id="8" name="Zawartość — symbol zastępczy 7">
            <a:extLst>
              <a:ext uri="{FF2B5EF4-FFF2-40B4-BE49-F238E27FC236}">
                <a16:creationId xmlns:a16="http://schemas.microsoft.com/office/drawing/2014/main" id="{C6AEC234-75AE-4C73-8E75-A426AAC544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819992"/>
            <a:ext cx="3383280" cy="1035136"/>
          </a:xfrm>
        </p:spPr>
        <p:txBody>
          <a:bodyPr rtlCol="0">
            <a:noAutofit/>
          </a:bodyPr>
          <a:lstStyle/>
          <a:p>
            <a:pPr marL="228600" indent="0" rtl="0">
              <a:buNone/>
            </a:pPr>
            <a:r>
              <a:rPr lang="pl-PL" dirty="0"/>
              <a:t>Oceniana na podstawie liczby filmów, w których grał główny aktor. Kryterium jest maksymalizowane.</a:t>
            </a:r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F67B498-D587-4BC1-B0F3-4316C41A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pl-PL" smtClean="0"/>
              <a:pPr rtl="0"/>
              <a:t>4</a:t>
            </a:fld>
            <a:endParaRPr lang="pl-PL"/>
          </a:p>
        </p:txBody>
      </p:sp>
      <p:sp>
        <p:nvSpPr>
          <p:cNvPr id="12" name="Tekst — symbol zastępczy 2">
            <a:extLst>
              <a:ext uri="{FF2B5EF4-FFF2-40B4-BE49-F238E27FC236}">
                <a16:creationId xmlns:a16="http://schemas.microsoft.com/office/drawing/2014/main" id="{BAE3E8D7-9CCF-0DDB-C295-68B49284D469}"/>
              </a:ext>
            </a:extLst>
          </p:cNvPr>
          <p:cNvSpPr txBox="1">
            <a:spLocks/>
          </p:cNvSpPr>
          <p:nvPr/>
        </p:nvSpPr>
        <p:spPr>
          <a:xfrm>
            <a:off x="839788" y="4220527"/>
            <a:ext cx="3383280" cy="5303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b="1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b="1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b="1" dirty="0"/>
              <a:t>Ocena na portalu IMDB</a:t>
            </a:r>
          </a:p>
        </p:txBody>
      </p:sp>
      <p:sp>
        <p:nvSpPr>
          <p:cNvPr id="13" name="Zawartość — symbol zastępczy 3">
            <a:extLst>
              <a:ext uri="{FF2B5EF4-FFF2-40B4-BE49-F238E27FC236}">
                <a16:creationId xmlns:a16="http://schemas.microsoft.com/office/drawing/2014/main" id="{A4DF3B28-0A27-FE5A-CFA2-646983B8DD13}"/>
              </a:ext>
            </a:extLst>
          </p:cNvPr>
          <p:cNvSpPr txBox="1">
            <a:spLocks/>
          </p:cNvSpPr>
          <p:nvPr/>
        </p:nvSpPr>
        <p:spPr>
          <a:xfrm>
            <a:off x="839786" y="5028839"/>
            <a:ext cx="3383280" cy="1035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pl-PL" dirty="0"/>
              <a:t>Kryterium jest maksymalizowane.</a:t>
            </a:r>
          </a:p>
        </p:txBody>
      </p:sp>
      <p:sp>
        <p:nvSpPr>
          <p:cNvPr id="14" name="Tekst — symbol zastępczy 4">
            <a:extLst>
              <a:ext uri="{FF2B5EF4-FFF2-40B4-BE49-F238E27FC236}">
                <a16:creationId xmlns:a16="http://schemas.microsoft.com/office/drawing/2014/main" id="{B38D20C2-6878-9677-C9DF-9A3ADF03F000}"/>
              </a:ext>
            </a:extLst>
          </p:cNvPr>
          <p:cNvSpPr txBox="1">
            <a:spLocks/>
          </p:cNvSpPr>
          <p:nvPr/>
        </p:nvSpPr>
        <p:spPr>
          <a:xfrm>
            <a:off x="4404360" y="4220527"/>
            <a:ext cx="3383280" cy="808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b="1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b="1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6200" b="1" dirty="0"/>
              <a:t>Różnica między rokiem produkcji filmu, a preferowanym</a:t>
            </a:r>
          </a:p>
          <a:p>
            <a:endParaRPr lang="pl-PL" dirty="0"/>
          </a:p>
        </p:txBody>
      </p:sp>
      <p:sp>
        <p:nvSpPr>
          <p:cNvPr id="15" name="Zawartość — symbol zastępczy 5">
            <a:extLst>
              <a:ext uri="{FF2B5EF4-FFF2-40B4-BE49-F238E27FC236}">
                <a16:creationId xmlns:a16="http://schemas.microsoft.com/office/drawing/2014/main" id="{223C51BC-2EF2-B001-C289-21EAE1E03F9B}"/>
              </a:ext>
            </a:extLst>
          </p:cNvPr>
          <p:cNvSpPr txBox="1">
            <a:spLocks/>
          </p:cNvSpPr>
          <p:nvPr/>
        </p:nvSpPr>
        <p:spPr>
          <a:xfrm>
            <a:off x="4404360" y="5028839"/>
            <a:ext cx="3383280" cy="1035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pl-PL" dirty="0"/>
              <a:t>Kryterium jest minimalizowane</a:t>
            </a:r>
          </a:p>
        </p:txBody>
      </p:sp>
      <p:sp>
        <p:nvSpPr>
          <p:cNvPr id="16" name="Tekst — symbol zastępczy 6">
            <a:extLst>
              <a:ext uri="{FF2B5EF4-FFF2-40B4-BE49-F238E27FC236}">
                <a16:creationId xmlns:a16="http://schemas.microsoft.com/office/drawing/2014/main" id="{21162175-FF3E-9E0F-EAF0-8390258FC553}"/>
              </a:ext>
            </a:extLst>
          </p:cNvPr>
          <p:cNvSpPr txBox="1">
            <a:spLocks/>
          </p:cNvSpPr>
          <p:nvPr/>
        </p:nvSpPr>
        <p:spPr>
          <a:xfrm>
            <a:off x="7968934" y="4220527"/>
            <a:ext cx="3383280" cy="5303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b="1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b="1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b="1" dirty="0"/>
              <a:t>Liczba firm odpowiedzialnych za efekty specjalne</a:t>
            </a:r>
          </a:p>
        </p:txBody>
      </p:sp>
      <p:sp>
        <p:nvSpPr>
          <p:cNvPr id="17" name="Zawartość — symbol zastępczy 7">
            <a:extLst>
              <a:ext uri="{FF2B5EF4-FFF2-40B4-BE49-F238E27FC236}">
                <a16:creationId xmlns:a16="http://schemas.microsoft.com/office/drawing/2014/main" id="{CCA00241-2FB9-6BC1-4B5A-91AFCE70D0E2}"/>
              </a:ext>
            </a:extLst>
          </p:cNvPr>
          <p:cNvSpPr txBox="1">
            <a:spLocks/>
          </p:cNvSpPr>
          <p:nvPr/>
        </p:nvSpPr>
        <p:spPr>
          <a:xfrm>
            <a:off x="7968934" y="5028839"/>
            <a:ext cx="3383280" cy="1035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2">
                    <a:alpha val="7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pl-PL" dirty="0"/>
              <a:t>Kryterium jest maksymalizowane</a:t>
            </a:r>
          </a:p>
        </p:txBody>
      </p:sp>
    </p:spTree>
    <p:extLst>
      <p:ext uri="{BB962C8B-B14F-4D97-AF65-F5344CB8AC3E}">
        <p14:creationId xmlns:p14="http://schemas.microsoft.com/office/powerpoint/2010/main" val="291126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282A91-C8AE-C3E8-B39B-5123D95E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59AEE0-3EAC-E80F-A99D-221B21BF7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l-PL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w wersji 3.10,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IMDbPY</a:t>
            </a:r>
            <a:r>
              <a:rPr lang="pl-PL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w wersji 2022.7.9,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beautifulsoup4 w wersji 4.12.2,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pl-PL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w wersji 3.6.2,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pl-PL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w wersji 2.1.2,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Kivy</a:t>
            </a:r>
            <a:r>
              <a:rPr lang="pl-PL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w wersji 2.1.0,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Kivy</a:t>
            </a:r>
            <a:r>
              <a:rPr lang="pl-PL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-Garden w wersji 0.1.5.</a:t>
            </a:r>
          </a:p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455C61B-21DB-5AA6-2877-F11DDA8A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pl-PL" noProof="0" smtClean="0"/>
              <a:t>5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5999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119671-86DD-49F5-51EF-24DE129A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l-PL" dirty="0"/>
              <a:t>Rezultaty</a:t>
            </a:r>
          </a:p>
        </p:txBody>
      </p:sp>
      <p:pic>
        <p:nvPicPr>
          <p:cNvPr id="6" name="Obraz 5" descr="Obraz zawierający tekst, zrzut ekranu, diagram, numer&#10;&#10;Opis wygenerowany automatycznie">
            <a:extLst>
              <a:ext uri="{FF2B5EF4-FFF2-40B4-BE49-F238E27FC236}">
                <a16:creationId xmlns:a16="http://schemas.microsoft.com/office/drawing/2014/main" id="{D7ACE6CA-12D1-175C-6ACB-5024CADD0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49316"/>
            <a:ext cx="8534400" cy="4608576"/>
          </a:xfrm>
          <a:prstGeom prst="rect">
            <a:avLst/>
          </a:prstGeom>
          <a:noFill/>
        </p:spPr>
      </p:pic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B0B5D7E-3D79-FB18-6AAE-34BA2444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8844951-7827-47D4-8276-7DDE1FA7D85A}" type="slidenum">
              <a:rPr lang="pl-PL" noProof="0" smtClean="0"/>
              <a:pPr rtl="0">
                <a:spcAft>
                  <a:spcPts val="600"/>
                </a:spcAft>
              </a:pPr>
              <a:t>6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84952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FC8F6C5-9D82-740F-33A2-DECA9F0B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pl-PL" noProof="0" smtClean="0"/>
              <a:t>7</a:t>
            </a:fld>
            <a:endParaRPr lang="pl-PL" noProof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B73AF11-8926-898D-1CE3-724B26BD5F1D}"/>
              </a:ext>
            </a:extLst>
          </p:cNvPr>
          <p:cNvSpPr txBox="1"/>
          <p:nvPr/>
        </p:nvSpPr>
        <p:spPr>
          <a:xfrm>
            <a:off x="838200" y="631646"/>
            <a:ext cx="10425343" cy="1659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l-PL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Pierwszą serię eksperymentów wykonano dla następujących danych: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gatunki 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Crime</a:t>
            </a:r>
            <a:r>
              <a:rPr lang="pl-PL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oraz Thriller (pobierane po 30 filmów),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autorzy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: Arthur Conan Doyle, Harlan Coben, Lee Child, Agatha Christie,</a:t>
            </a:r>
            <a:endParaRPr lang="pl-PL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rok produkcji: 2022,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obsada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: Alan Ritchson, Joaquin Phoenix, Robert De Niro.</a:t>
            </a:r>
            <a:endParaRPr lang="pl-PL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Obraz zawierający tekst, Czcionka, narzędzie&#10;&#10;Opis wygenerowany automatycznie">
            <a:extLst>
              <a:ext uri="{FF2B5EF4-FFF2-40B4-BE49-F238E27FC236}">
                <a16:creationId xmlns:a16="http://schemas.microsoft.com/office/drawing/2014/main" id="{3B734E0B-83AA-E670-56E1-0AF62B53B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189" y="3634360"/>
            <a:ext cx="1096963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Obraz 1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F759573B-F1BC-74ED-E77D-6F0268F15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51" y="2901949"/>
            <a:ext cx="4808538" cy="30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3D539F9-7EE0-AF0E-99B7-08ECE756A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189" y="3200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Algorytm TOPSIS: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Czas wykonania: 2ms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Najlepsze filmy: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602BE-758F-FE8D-6124-4A076306F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280" y="59985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912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FC8F6C5-9D82-740F-33A2-DECA9F0B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pl-PL" noProof="0" smtClean="0"/>
              <a:t>8</a:t>
            </a:fld>
            <a:endParaRPr lang="pl-PL" noProof="0"/>
          </a:p>
        </p:txBody>
      </p:sp>
      <p:pic>
        <p:nvPicPr>
          <p:cNvPr id="2050" name="Picture 2" descr="Obraz zawierający tekst, Czcionka, narzędzie, design&#10;&#10;Opis wygenerowany automatycznie">
            <a:extLst>
              <a:ext uri="{FF2B5EF4-FFF2-40B4-BE49-F238E27FC236}">
                <a16:creationId xmlns:a16="http://schemas.microsoft.com/office/drawing/2014/main" id="{81959171-58CE-4C6B-9463-E6D65B3D7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539" y="1443595"/>
            <a:ext cx="1036638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Obraz 1" descr="Obraz zawierający tekst, diagram, zrzut ekranu, linia&#10;&#10;Opis wygenerowany automatycznie">
            <a:extLst>
              <a:ext uri="{FF2B5EF4-FFF2-40B4-BE49-F238E27FC236}">
                <a16:creationId xmlns:a16="http://schemas.microsoft.com/office/drawing/2014/main" id="{623ABA6B-202E-7EDF-51A6-D737D6655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466" y="2288685"/>
            <a:ext cx="5899784" cy="378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EB0606E-0DE4-681A-46A6-212BB9B72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539" y="9154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Algorytm UTA: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Czas wykonania: 6ms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Najlepsze filmy: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017B15-EE51-7037-BE54-EDB7816C1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90" y="57139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662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FC8F6C5-9D82-740F-33A2-DECA9F0B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pl-PL" noProof="0" smtClean="0"/>
              <a:t>9</a:t>
            </a:fld>
            <a:endParaRPr lang="pl-PL" noProof="0"/>
          </a:p>
        </p:txBody>
      </p:sp>
      <p:pic>
        <p:nvPicPr>
          <p:cNvPr id="4098" name="Picture 2" descr="Obraz zawierający tekst, Czcionka, biały&#10;&#10;Opis wygenerowany automatycznie">
            <a:extLst>
              <a:ext uri="{FF2B5EF4-FFF2-40B4-BE49-F238E27FC236}">
                <a16:creationId xmlns:a16="http://schemas.microsoft.com/office/drawing/2014/main" id="{EB7CCDD0-57BC-9DF9-E435-0E533F4E1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089" y="1531433"/>
            <a:ext cx="2187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Obraz 1" descr="Obraz zawierający tekst, diagram, linia, zrzut ekranu&#10;&#10;Opis wygenerowany automatycznie">
            <a:extLst>
              <a:ext uri="{FF2B5EF4-FFF2-40B4-BE49-F238E27FC236}">
                <a16:creationId xmlns:a16="http://schemas.microsoft.com/office/drawing/2014/main" id="{C2A4BCFD-8032-D92E-11B0-1A09D29F7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694" y="2065879"/>
            <a:ext cx="6399970" cy="408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4C17502-F44C-1770-7783-9AD498EDB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089" y="10975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Algorytm RSM: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Czas wykonania: 15ms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Najlepsze filmy: 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21C39CD-B076-662C-1ED5-C93F4EB78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039" y="61505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2205644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757077_TF00537603_Win32.potx" id="{A4E561CF-7807-4E7A-B6FF-26E55F8942B6}" vid="{6456FC3E-64EE-4C57-B60D-5105227F7300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Projekt Świetlny</Template>
  <TotalTime>44</TotalTime>
  <Words>502</Words>
  <Application>Microsoft Office PowerPoint</Application>
  <PresentationFormat>Panoramiczny</PresentationFormat>
  <Paragraphs>81</Paragraphs>
  <Slides>14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</vt:lpstr>
      <vt:lpstr>Sabon Next LT</vt:lpstr>
      <vt:lpstr>Symbol</vt:lpstr>
      <vt:lpstr>Times New Roman</vt:lpstr>
      <vt:lpstr>Wingdings</vt:lpstr>
      <vt:lpstr>LuminousVTI</vt:lpstr>
      <vt:lpstr>Aplikacja do rekomendacji filmów</vt:lpstr>
      <vt:lpstr>Wstęp</vt:lpstr>
      <vt:lpstr>Dane</vt:lpstr>
      <vt:lpstr>Badany problem</vt:lpstr>
      <vt:lpstr>Aplikacja</vt:lpstr>
      <vt:lpstr>Rezultaty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Podsumowanie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do rekomendacji filmów</dc:title>
  <dc:creator>Adrian Poniatowski</dc:creator>
  <cp:lastModifiedBy>Adrian Poniatowski</cp:lastModifiedBy>
  <cp:revision>2</cp:revision>
  <dcterms:created xsi:type="dcterms:W3CDTF">2024-01-15T20:53:21Z</dcterms:created>
  <dcterms:modified xsi:type="dcterms:W3CDTF">2024-01-15T21:37:57Z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