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9"/>
    <p:restoredTop sz="94563"/>
  </p:normalViewPr>
  <p:slideViewPr>
    <p:cSldViewPr snapToGrid="0">
      <p:cViewPr varScale="1">
        <p:scale>
          <a:sx n="202" d="100"/>
          <a:sy n="202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38D0-2F15-0646-B779-A434A2E9D233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A971B-1B86-524B-94E2-D1FB249C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1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A971B-1B86-524B-94E2-D1FB249CAF0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8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A971B-1B86-524B-94E2-D1FB249CAF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BEC2-95BF-864E-FAB3-B49D1D42D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39102-75E1-8E7F-B524-EBFBFD43E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374C-D1E6-972F-4EAF-D5AD1140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5BB-B05D-7244-AD44-C1B6E9A52FC1}" type="datetime1">
              <a:rPr lang="de-DE" smtClean="0"/>
              <a:t>27.12.23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FED9-FDD8-EC14-5C16-FE4A239B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9A72-B503-5790-2A89-4871ED7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2CB6-4DB9-9E4E-2BAD-DD75FD40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880CA-CC98-6BAA-289A-499E9D4E7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ED7E-64EF-6FF3-323A-0E5C2060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6B93-9205-6347-AEC9-D532972F7A9D}" type="datetime1">
              <a:rPr lang="de-DE" smtClean="0"/>
              <a:t>27.12.23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A214-BAA8-3F27-C90A-9B7CAC46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5618-FFFA-35E8-1D89-BE71AE05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DDCE4-B4CC-BD9B-88CA-75D5314B5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4BA00-C7A3-1F87-8ADB-09C69B34E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DD0D-4F14-5A8F-9455-A016BC88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532C-9822-0F4D-82DC-4719661272E8}" type="datetime1">
              <a:rPr lang="de-DE" smtClean="0"/>
              <a:t>27.12.23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EE9C4-A8D1-3D02-3B0A-EAB5BC02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8A4C-16A0-7EE4-88AC-A4DD7D39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9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0529-D55B-E668-FF3E-A9F48C66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6087-4CE2-2ADF-5D27-DA4D18B8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D2E2-A6C6-853C-A63D-F3C0682D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740-8724-6D4F-ABC0-1A48FE03A6BB}" type="datetime1">
              <a:rPr lang="de-DE" smtClean="0"/>
              <a:t>27.12.23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0E49-1071-8088-57D2-2A219595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6967-7D34-C2D5-56BA-FC58B745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0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B83F-2ADD-AACE-A66A-84ECEF8C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1D5D-A0EF-3A79-8C1D-3E7AB80C0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4407-0A80-8610-D216-E4A09503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8198-5B44-FE41-9334-B503135687E0}" type="datetime1">
              <a:rPr lang="de-DE" smtClean="0"/>
              <a:t>27.12.23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A4D23-3A7E-5230-64E5-CCA61ACE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10F9-8A23-1F8A-0C09-997C13B6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6995-8FDF-1166-34E6-DF7B39B2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EF11-4F58-DE56-39B4-E8E556096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68B9E-E0F2-F75E-084F-2FED8EE76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1D47-1681-3260-4E3B-789B8E2A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852-9661-1B43-B4E8-0BD3941F989F}" type="datetime1">
              <a:rPr lang="de-DE" smtClean="0"/>
              <a:t>27.12.23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4E915-4740-71A3-DA5C-B4F1E44F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BBEE4-4DDC-24AD-79A1-2667763F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2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0172-E663-E9FC-67FE-372022EA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4DE32-D6AD-DAA2-19AB-CD9C3770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983FE-832E-02C1-1163-C98F05DB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42823-F92A-53CB-691F-4D6D79777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62668-05C8-CA10-2362-64E2E59BB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313D5-6E46-8514-F79C-DEBC3BDA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29F-82EF-4140-81EB-F6E684A94C37}" type="datetime1">
              <a:rPr lang="de-DE" smtClean="0"/>
              <a:t>27.12.23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699A0-DE49-8976-6FF8-866A833C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A1984-AED1-85B2-D542-0EDF03DF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0E16-865B-CF33-AFBF-1710F3AC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3CDBE-3F85-82A1-5684-3465C463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2CA6-4792-7540-B306-19F1B2E10083}" type="datetime1">
              <a:rPr lang="de-DE" smtClean="0"/>
              <a:t>27.12.23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39F05-C6AE-D755-706F-22144AED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A05D7-F798-76F7-4C60-4CC8D9FC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989C5-4A97-059D-C74D-813318C0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389E-5465-C349-8C45-5E6C163EB21D}" type="datetime1">
              <a:rPr lang="de-DE" smtClean="0"/>
              <a:t>27.12.23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D737B-B49E-D222-591B-C115595C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46119-5B1A-23F5-3FF5-30FBE512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3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3094-64A2-B2B3-88A1-C710A933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CCAB-FC00-41FF-BE08-FA9C3C35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1397F-F4BD-9076-B721-2EF1CB333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72894-5DF2-E363-AFAE-D0A8F2AE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264-264C-174D-B078-AFC3CCDCFE7F}" type="datetime1">
              <a:rPr lang="de-DE" smtClean="0"/>
              <a:t>27.12.23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94276-86E1-B598-3177-B7D241B4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FB069-A7F4-AD08-15F6-58718DD2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2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8B3D-F86A-3049-4F94-1A063C2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A1E63-A416-FBB4-21F0-652AD31D5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2389A-ED91-40CC-9422-4CF825BA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29596-4944-63C8-4804-3A5C3F33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E6E9-7910-794C-8957-BB899DF1ED29}" type="datetime1">
              <a:rPr lang="de-DE" smtClean="0"/>
              <a:t>27.12.23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1B58F-4C14-8F3D-5F11-B709966D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21A6A-B2F9-4252-EDBA-B7A0F64A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C03EC-D31F-12CC-8B73-7DF976D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C4219-2547-C054-C1C7-97AECC74E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D14D-A59D-C567-763E-EA849C651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BEE9-00DC-0E44-A9E5-C96ED55E9377}" type="datetime1">
              <a:rPr lang="de-DE" smtClean="0"/>
              <a:t>27.12.23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13EE9-6D89-4F23-3412-D07E2D88F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9E7F-06A5-909D-A48B-52621B1A9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438E-AAC0-7D49-B2F7-BA3F4BC4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6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EF73-BC47-ECDD-92A6-4F81040D9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741" y="512263"/>
            <a:ext cx="11262885" cy="3851632"/>
          </a:xfrm>
          <a:effectLst/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rebuchet MS" panose="020B0703020202090204" pitchFamily="34" charset="0"/>
              </a:rPr>
              <a:t>Задание 1 по дисциплине 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Trebuchet MS" panose="020B0703020202090204" pitchFamily="34" charset="0"/>
              </a:rPr>
            </a:b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rebuchet MS" panose="020B0703020202090204" pitchFamily="34" charset="0"/>
              </a:rPr>
              <a:t>«Методология научных исследований» </a:t>
            </a:r>
            <a:br>
              <a:rPr lang="ru-RU" sz="2800" dirty="0">
                <a:solidFill>
                  <a:schemeClr val="accent1">
                    <a:lumMod val="50000"/>
                  </a:schemeClr>
                </a:solidFill>
                <a:latin typeface="Trebuchet MS" panose="020B0703020202090204" pitchFamily="34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Trebuchet MS" panose="020B0703020202090204" pitchFamily="34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Trebuchet MS" panose="020B0703020202090204" pitchFamily="34" charset="0"/>
              </a:rPr>
            </a:b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rebuchet MS" panose="020B0703020202090204" pitchFamily="34" charset="0"/>
              </a:rPr>
              <a:t>Тема исследования: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Trebuchet MS" panose="020B0703020202090204" pitchFamily="34" charset="0"/>
              </a:rPr>
              <a:t>Разработка системы видеоанализа реального времени для обнаружения дефектов дорожной инфраструктуры.</a:t>
            </a:r>
            <a:endParaRPr lang="en-US" sz="5200" dirty="0">
              <a:solidFill>
                <a:schemeClr val="accent1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ECB58-6360-848E-ABF6-50FAB6DA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511800"/>
            <a:ext cx="10058400" cy="911933"/>
          </a:xfrm>
          <a:effectLst/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Trebuchet MS" panose="020B0703020202090204" pitchFamily="34" charset="0"/>
              </a:rPr>
              <a:t>Нурмухаметов Артур Альбертович, </a:t>
            </a:r>
          </a:p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rebuchet MS" panose="020B0703020202090204" pitchFamily="34" charset="0"/>
              </a:rPr>
              <a:t>«Наука о данных»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8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0D7641-D508-CAB2-BFAA-FBFDC5CEA0C8}"/>
              </a:ext>
            </a:extLst>
          </p:cNvPr>
          <p:cNvSpPr txBox="1">
            <a:spLocks/>
          </p:cNvSpPr>
          <p:nvPr/>
        </p:nvSpPr>
        <p:spPr>
          <a:xfrm>
            <a:off x="221506" y="1811270"/>
            <a:ext cx="3051044" cy="119075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D622D7-5628-F90F-D112-E1BA91A28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87141"/>
              </p:ext>
            </p:extLst>
          </p:nvPr>
        </p:nvGraphicFramePr>
        <p:xfrm>
          <a:off x="433727" y="268101"/>
          <a:ext cx="11324546" cy="6150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461">
                  <a:extLst>
                    <a:ext uri="{9D8B030D-6E8A-4147-A177-3AD203B41FA5}">
                      <a16:colId xmlns:a16="http://schemas.microsoft.com/office/drawing/2014/main" val="1448808075"/>
                    </a:ext>
                  </a:extLst>
                </a:gridCol>
                <a:gridCol w="9434085">
                  <a:extLst>
                    <a:ext uri="{9D8B030D-6E8A-4147-A177-3AD203B41FA5}">
                      <a16:colId xmlns:a16="http://schemas.microsoft.com/office/drawing/2014/main" val="1443379549"/>
                    </a:ext>
                  </a:extLst>
                </a:gridCol>
              </a:tblGrid>
              <a:tr h="23237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Проблема </a:t>
                      </a:r>
                      <a:br>
                        <a:rPr lang="ru-RU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</a:br>
                      <a:r>
                        <a:rPr lang="ru-RU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исследования </a:t>
                      </a:r>
                      <a:endParaRPr lang="en-US" sz="1800" dirty="0"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763" indent="528638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ru-RU" sz="1200" dirty="0">
                          <a:effectLst/>
                          <a:latin typeface="Trebuchet MS" panose="020B0703020202090204" pitchFamily="34" charset="0"/>
                        </a:rPr>
                        <a:t>По данным ГИБДД за 2022 год </a:t>
                      </a: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почти треть (33%) от общего числа аварий в России происходит при наличии дефектов транспортно-эксплуатационного состояния улично-дорожной сети. </a:t>
                      </a:r>
                    </a:p>
                    <a:p>
                      <a:pPr marL="4763" indent="528638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Причинами этих аварий стали следующие дефекты:</a:t>
                      </a:r>
                    </a:p>
                    <a:p>
                      <a:pPr marL="87630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отсутствие или плохая различимость разметки 30%;</a:t>
                      </a:r>
                    </a:p>
                    <a:p>
                      <a:pPr marL="87630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отсутствие дорожных знаков в необходимых местах 9%;</a:t>
                      </a:r>
                    </a:p>
                    <a:p>
                      <a:pPr marL="87630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отсутствие освещения 6%;</a:t>
                      </a:r>
                    </a:p>
                    <a:p>
                      <a:pPr marL="87630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прочие недостатки дорожного покрытия и условий 55%.</a:t>
                      </a:r>
                    </a:p>
                    <a:p>
                      <a:pPr marL="4763" indent="528638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Проблемой исследования являются дефекты дорожной инфраструктуры, как одни из значимых причин возникновения дорожно-транспортных происшествий. При этом в России более 1,575 млн км автомобильных дорого общего пользования. </a:t>
                      </a:r>
                    </a:p>
                    <a:p>
                      <a:pPr marL="4763" indent="528638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Такой огромный масштаб дорожной инфраструктуры неизбежно создает проблему мониторинга ее состояния с целью обеспечения безопасности движения транспорта.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891175"/>
                  </a:ext>
                </a:extLst>
              </a:tr>
              <a:tr h="2323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Предметная область исследования </a:t>
                      </a: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5334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Использование современных моделей искусственного интеллекта (ИИ) позволяет автоматически распознавать все основные дефекты дорожной инфраструктуры, которая включает:</a:t>
                      </a:r>
                    </a:p>
                    <a:p>
                      <a:pPr marL="533400" marR="0" lvl="0" indent="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открытие люки;</a:t>
                      </a:r>
                    </a:p>
                    <a:p>
                      <a:pPr marL="533400" marR="0" lvl="0" indent="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дорожное покрытие (продольные трещины, поперечные трещины, сетка трещин, залитые трещины, выбоины, карты заделанных выбоин);</a:t>
                      </a:r>
                    </a:p>
                    <a:p>
                      <a:pPr marL="533400" indent="182563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не горящие столбы освещения;</a:t>
                      </a:r>
                    </a:p>
                    <a:p>
                      <a:pPr marL="533400" indent="182563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наличие дорожных знаков;</a:t>
                      </a:r>
                    </a:p>
                    <a:p>
                      <a:pPr marL="533400" indent="182563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дорожная разметка.</a:t>
                      </a:r>
                    </a:p>
                    <a:p>
                      <a:pPr marL="0" indent="5334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Модель машинного обучения с применением нейронных сетей с высокой точностью определяет геометрические параметры дефектов, формирует отчеты о статусе предмета исследования (например, состояние дорожного покрытия) и строить картограммы дефектов.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07780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DAB1DD-BD93-918A-1178-D718115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EF73-BC47-ECDD-92A6-4F81040D9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291" y="1605017"/>
            <a:ext cx="4620584" cy="4432300"/>
          </a:xfrm>
        </p:spPr>
        <p:txBody>
          <a:bodyPr anchor="t">
            <a:normAutofit fontScale="90000"/>
          </a:bodyPr>
          <a:lstStyle/>
          <a:p>
            <a:pPr algn="l"/>
            <a:br>
              <a:rPr lang="ru-RU" sz="3200" b="1" dirty="0">
                <a:solidFill>
                  <a:schemeClr val="accent1">
                    <a:lumMod val="50000"/>
                  </a:schemeClr>
                </a:solidFill>
                <a:effectLst/>
                <a:latin typeface="Trebuchet MS" panose="020B0703020202090204" pitchFamily="34" charset="0"/>
              </a:rPr>
            </a:br>
            <a:br>
              <a:rPr lang="ru-RU" sz="3200" b="1" dirty="0">
                <a:solidFill>
                  <a:schemeClr val="accent1">
                    <a:lumMod val="50000"/>
                  </a:schemeClr>
                </a:solidFill>
                <a:effectLst/>
                <a:latin typeface="Trebuchet MS" panose="020B0703020202090204" pitchFamily="34" charset="0"/>
              </a:rPr>
            </a:br>
            <a:br>
              <a:rPr lang="ru-RU" sz="3200" b="1" dirty="0">
                <a:solidFill>
                  <a:schemeClr val="accent1">
                    <a:lumMod val="50000"/>
                  </a:schemeClr>
                </a:solidFill>
                <a:effectLst/>
                <a:latin typeface="Trebuchet MS" panose="020B0703020202090204" pitchFamily="34" charset="0"/>
              </a:rPr>
            </a:br>
            <a:br>
              <a:rPr lang="ru-RU" sz="3200" b="1" dirty="0">
                <a:solidFill>
                  <a:schemeClr val="accent1">
                    <a:lumMod val="50000"/>
                  </a:schemeClr>
                </a:solidFill>
                <a:effectLst/>
                <a:latin typeface="Trebuchet MS" panose="020B0703020202090204" pitchFamily="34" charset="0"/>
              </a:rPr>
            </a:br>
            <a:br>
              <a:rPr lang="ru-RU" sz="3200" b="1" dirty="0">
                <a:solidFill>
                  <a:schemeClr val="accent1">
                    <a:lumMod val="50000"/>
                  </a:schemeClr>
                </a:solidFill>
                <a:effectLst/>
                <a:latin typeface="Trebuchet MS" panose="020B0703020202090204" pitchFamily="34" charset="0"/>
              </a:rPr>
            </a:br>
            <a:br>
              <a:rPr lang="ru-RU" sz="3200" b="1" dirty="0">
                <a:solidFill>
                  <a:schemeClr val="accent1">
                    <a:lumMod val="50000"/>
                  </a:schemeClr>
                </a:solidFill>
                <a:effectLst/>
                <a:latin typeface="Trebuchet MS" panose="020B0703020202090204" pitchFamily="34" charset="0"/>
              </a:rPr>
            </a:br>
            <a:br>
              <a:rPr lang="ru-RU" sz="3200" b="1" dirty="0">
                <a:solidFill>
                  <a:schemeClr val="accent1">
                    <a:lumMod val="50000"/>
                  </a:schemeClr>
                </a:solidFill>
                <a:effectLst/>
                <a:latin typeface="Trebuchet MS" panose="020B0703020202090204" pitchFamily="34" charset="0"/>
              </a:rPr>
            </a:br>
            <a:br>
              <a:rPr lang="ru-RU" sz="3200" b="1" dirty="0">
                <a:solidFill>
                  <a:schemeClr val="accent1">
                    <a:lumMod val="50000"/>
                  </a:schemeClr>
                </a:solidFill>
                <a:effectLst/>
                <a:latin typeface="Trebuchet MS" panose="020B0703020202090204" pitchFamily="34" charset="0"/>
              </a:rPr>
            </a:br>
            <a:br>
              <a:rPr lang="ru-RU" sz="3200" b="1" dirty="0">
                <a:solidFill>
                  <a:schemeClr val="accent1">
                    <a:lumMod val="50000"/>
                  </a:schemeClr>
                </a:solidFill>
                <a:effectLst/>
                <a:latin typeface="Trebuchet MS" panose="020B0703020202090204" pitchFamily="34" charset="0"/>
              </a:rPr>
            </a:b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endParaRPr lang="ru-RU" sz="3200" dirty="0">
              <a:solidFill>
                <a:schemeClr val="accent1">
                  <a:lumMod val="50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A5CABD9-E60D-D9F8-F4FE-CAEB7F8BB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7204" y="917640"/>
            <a:ext cx="8835521" cy="6096000"/>
          </a:xfrm>
        </p:spPr>
        <p:txBody>
          <a:bodyPr>
            <a:normAutofit/>
          </a:bodyPr>
          <a:lstStyle/>
          <a:p>
            <a:pPr algn="l"/>
            <a:endParaRPr lang="ru-RU" sz="1600" dirty="0">
              <a:effectLst/>
              <a:latin typeface="Trebuchet MS" panose="020B0703020202090204" pitchFamily="34" charset="0"/>
            </a:endParaRPr>
          </a:p>
          <a:p>
            <a:pPr algn="l"/>
            <a:endParaRPr lang="ru-RU" sz="1600" dirty="0">
              <a:effectLst/>
              <a:latin typeface="Trebuchet MS" panose="020B070302020209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sz="1600" dirty="0">
              <a:latin typeface="Trebuchet MS" panose="020B070302020209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519A66-39E6-C946-59C7-A63133138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44406"/>
              </p:ext>
            </p:extLst>
          </p:nvPr>
        </p:nvGraphicFramePr>
        <p:xfrm>
          <a:off x="518510" y="577106"/>
          <a:ext cx="11059686" cy="483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375">
                  <a:extLst>
                    <a:ext uri="{9D8B030D-6E8A-4147-A177-3AD203B41FA5}">
                      <a16:colId xmlns:a16="http://schemas.microsoft.com/office/drawing/2014/main" val="1448808075"/>
                    </a:ext>
                  </a:extLst>
                </a:gridCol>
                <a:gridCol w="9459311">
                  <a:extLst>
                    <a:ext uri="{9D8B030D-6E8A-4147-A177-3AD203B41FA5}">
                      <a16:colId xmlns:a16="http://schemas.microsoft.com/office/drawing/2014/main" val="144337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Объект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5334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rebuchet MS" panose="020B0703020202090204" pitchFamily="34" charset="0"/>
                        </a:rPr>
                        <a:t>Дорожная инфраструктура, под которой понимается система дорог, мостов, тоннелей, различных знаков, сигнальных устройств, столбов освещения и других элементов, которые обеспечивают безопасность и комфорт движения транспорта на дорогах.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0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П</a:t>
                      </a:r>
                      <a:r>
                        <a:rPr lang="ru-RU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редмет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3400" indent="0" algn="l">
                        <a:lnSpc>
                          <a:spcPct val="150000"/>
                        </a:lnSpc>
                        <a:tabLst>
                          <a:tab pos="841375" algn="l"/>
                        </a:tabLst>
                      </a:pPr>
                      <a:r>
                        <a:rPr lang="ru-RU" sz="1200" dirty="0">
                          <a:latin typeface="Trebuchet MS" panose="020B0703020202090204" pitchFamily="34" charset="0"/>
                        </a:rPr>
                        <a:t>Д</a:t>
                      </a:r>
                      <a:r>
                        <a:rPr lang="ru-RU" sz="1200" dirty="0">
                          <a:effectLst/>
                          <a:latin typeface="Trebuchet MS" panose="020B0703020202090204" pitchFamily="34" charset="0"/>
                        </a:rPr>
                        <a:t>ефекты дорожной инфраструктуры, которые могут быть отнесены к одной из четырех групп:</a:t>
                      </a:r>
                    </a:p>
                    <a:p>
                      <a:pPr marL="533400" indent="227013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открытие люки;</a:t>
                      </a:r>
                    </a:p>
                    <a:p>
                      <a:pPr marL="533400" indent="227013" algn="l" defTabSz="914400" rtl="0" eaLnBrk="1" latinLnBrk="0" hangingPunct="1">
                        <a:lnSpc>
                          <a:spcPct val="150000"/>
                        </a:lnSpc>
                        <a:buAutoNum type="arabicPeriod"/>
                        <a:tabLst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дефекты дорожного полотна (трещины, ямы, выбоины, просадки, и т.п);</a:t>
                      </a:r>
                    </a:p>
                    <a:p>
                      <a:pPr marL="533400" indent="227013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не горящие столбы освещения;</a:t>
                      </a:r>
                    </a:p>
                    <a:p>
                      <a:pPr marL="533400" indent="227013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наличие дорожных знаков;</a:t>
                      </a:r>
                    </a:p>
                    <a:p>
                      <a:pPr marL="533400" indent="227013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дорожная разметка.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264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Гипотеза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533400" algn="l">
                        <a:lnSpc>
                          <a:spcPct val="150000"/>
                        </a:lnSpc>
                        <a:tabLst/>
                      </a:pPr>
                      <a:r>
                        <a:rPr lang="ru-RU" sz="1200" dirty="0">
                          <a:effectLst/>
                          <a:latin typeface="Trebuchet MS" panose="020B0703020202090204" pitchFamily="34" charset="0"/>
                        </a:rPr>
                        <a:t>Обученная модель на основе глубокого обучения (</a:t>
                      </a:r>
                      <a:r>
                        <a:rPr lang="en-US" sz="1200" dirty="0">
                          <a:effectLst/>
                          <a:latin typeface="Trebuchet MS" panose="020B0703020202090204" pitchFamily="34" charset="0"/>
                        </a:rPr>
                        <a:t>Deep Learning) </a:t>
                      </a:r>
                      <a:r>
                        <a:rPr lang="ru-RU" sz="1200" dirty="0">
                          <a:effectLst/>
                          <a:latin typeface="Trebuchet MS" panose="020B0703020202090204" pitchFamily="34" charset="0"/>
                        </a:rPr>
                        <a:t>с помощью видеоанализа в реальном времени сможет обнаружить дефекты дорожной инфраструктуры, классифицировать их тип, степень критичности устранения, а также зафиксировать их геолокацию при следующих условиях:</a:t>
                      </a:r>
                    </a:p>
                    <a:p>
                      <a:pPr marL="0" indent="533400" algn="l">
                        <a:lnSpc>
                          <a:spcPct val="150000"/>
                        </a:lnSpc>
                        <a:tabLst/>
                      </a:pPr>
                      <a:r>
                        <a:rPr lang="ru-RU" sz="1200" dirty="0">
                          <a:effectLst/>
                          <a:latin typeface="Trebuchet MS" panose="020B0703020202090204" pitchFamily="34" charset="0"/>
                        </a:rPr>
                        <a:t>1. получен набор данных (</a:t>
                      </a:r>
                      <a:r>
                        <a:rPr lang="ru-RU" sz="1200" dirty="0" err="1">
                          <a:effectLst/>
                          <a:latin typeface="Trebuchet MS" panose="020B0703020202090204" pitchFamily="34" charset="0"/>
                        </a:rPr>
                        <a:t>датасет</a:t>
                      </a:r>
                      <a:r>
                        <a:rPr lang="ru-RU" sz="1200" dirty="0">
                          <a:effectLst/>
                          <a:latin typeface="Trebuchet MS" panose="020B0703020202090204" pitchFamily="34" charset="0"/>
                        </a:rPr>
                        <a:t>) достаточного размера, разнообразия и высокого качества фото- и видеоданных;</a:t>
                      </a:r>
                    </a:p>
                    <a:p>
                      <a:pPr marL="0" indent="533400" algn="l">
                        <a:lnSpc>
                          <a:spcPct val="150000"/>
                        </a:lnSpc>
                        <a:tabLst/>
                      </a:pPr>
                      <a:r>
                        <a:rPr lang="ru-RU" sz="1200" dirty="0">
                          <a:latin typeface="Trebuchet MS" panose="020B0703020202090204" pitchFamily="34" charset="0"/>
                        </a:rPr>
                        <a:t>2. подобрана и обучена математическая модель с наиболее эффективными алгоритмом и </a:t>
                      </a:r>
                      <a:r>
                        <a:rPr lang="ru-RU" sz="1200" dirty="0" err="1">
                          <a:latin typeface="Trebuchet MS" panose="020B0703020202090204" pitchFamily="34" charset="0"/>
                        </a:rPr>
                        <a:t>гиперпараметрами</a:t>
                      </a:r>
                      <a:r>
                        <a:rPr lang="ru-RU" sz="1200" dirty="0">
                          <a:latin typeface="Trebuchet MS" panose="020B0703020202090204" pitchFamily="34" charset="0"/>
                        </a:rPr>
                        <a:t>, которые дают минимальное значение функции ошибки;</a:t>
                      </a:r>
                    </a:p>
                    <a:p>
                      <a:pPr marL="0" indent="533400" algn="l">
                        <a:lnSpc>
                          <a:spcPct val="150000"/>
                        </a:lnSpc>
                        <a:tabLst/>
                      </a:pPr>
                      <a:r>
                        <a:rPr lang="ru-RU" sz="1200" dirty="0">
                          <a:effectLst/>
                          <a:latin typeface="Trebuchet MS" panose="020B0703020202090204" pitchFamily="34" charset="0"/>
                        </a:rPr>
                        <a:t>3. оценка точности, проведенная на наборе фото- и видеоданных в высоком разрешении, демонстрирует, что производительность модели обнаружения дефектов превосходит точность 90%.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318267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B797-A050-1401-3556-C339AE14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5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EF73-BC47-ECDD-92A6-4F81040D9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650" y="262097"/>
            <a:ext cx="8394699" cy="362217"/>
          </a:xfrm>
          <a:noFill/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effectLst/>
                <a:latin typeface="Trebuchet MS" panose="020B0703020202090204" pitchFamily="34" charset="0"/>
              </a:rPr>
              <a:t>Общие методы исследования </a:t>
            </a:r>
            <a:endParaRPr lang="ru-RU" sz="600" dirty="0">
              <a:solidFill>
                <a:schemeClr val="accent1">
                  <a:lumMod val="50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ECB58-6360-848E-ABF6-50FAB6DA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4314"/>
            <a:ext cx="12107916" cy="6059875"/>
          </a:xfrm>
          <a:noFill/>
        </p:spPr>
        <p:txBody>
          <a:bodyPr>
            <a:noAutofit/>
          </a:bodyPr>
          <a:lstStyle/>
          <a:p>
            <a:pPr marL="533400" indent="18256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Сбор необходимого набора фото- и видео данных из доступных баз данных дорожной инфраструктуры</a:t>
            </a:r>
          </a:p>
          <a:p>
            <a:pPr marL="533400" indent="18256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Выбор метода обучения математических моделей искусственного интеллекта с помощью </a:t>
            </a:r>
            <a:r>
              <a:rPr lang="ru-RU" sz="1000" dirty="0" err="1">
                <a:latin typeface="Trebuchet MS" panose="020B0703020202090204" pitchFamily="34" charset="0"/>
              </a:rPr>
              <a:t>сверточных</a:t>
            </a:r>
            <a:r>
              <a:rPr lang="ru-RU" sz="1000" dirty="0">
                <a:latin typeface="Trebuchet MS" panose="020B0703020202090204" pitchFamily="34" charset="0"/>
              </a:rPr>
              <a:t> нейронных сетей путем анализа соотношения сторон и размерности дефектов.</a:t>
            </a:r>
          </a:p>
          <a:p>
            <a:pPr marL="533400" indent="18256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Оптимизировать параметры модели за счет минимизации ошибки в случае неправильной классификации по обучающей выборке с помощью метода обратного распространения ошибки, являющегося стандартным способом обучения </a:t>
            </a:r>
            <a:r>
              <a:rPr lang="ru-RU" sz="1000" dirty="0" err="1">
                <a:latin typeface="Trebuchet MS" panose="020B0703020202090204" pitchFamily="34" charset="0"/>
              </a:rPr>
              <a:t>сверточных</a:t>
            </a:r>
            <a:r>
              <a:rPr lang="ru-RU" sz="1000" dirty="0">
                <a:latin typeface="Trebuchet MS" panose="020B0703020202090204" pitchFamily="34" charset="0"/>
              </a:rPr>
              <a:t> нейронных сетей.</a:t>
            </a:r>
          </a:p>
          <a:p>
            <a:pPr marL="533400" indent="18256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Выделение наиболее значимых факторов для повышения достоверности оценки состояния объекта исследования</a:t>
            </a:r>
          </a:p>
          <a:p>
            <a:pPr marL="533400" indent="18256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Методы классификации объекта исследования:</a:t>
            </a:r>
          </a:p>
          <a:p>
            <a:pPr marL="715963" lvl="1" indent="176213" algn="l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обнаружение и определение открытых люков на дороге: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о</a:t>
            </a:r>
            <a:r>
              <a:rPr lang="ru-RU" sz="1000" dirty="0">
                <a:effectLst/>
                <a:latin typeface="Trebuchet MS" panose="020B0703020202090204" pitchFamily="34" charset="0"/>
              </a:rPr>
              <a:t>бученный </a:t>
            </a:r>
            <a:r>
              <a:rPr lang="ru-RU" sz="1000" dirty="0">
                <a:latin typeface="Trebuchet MS" panose="020B0703020202090204" pitchFamily="34" charset="0"/>
              </a:rPr>
              <a:t>ИИ для классификации состояния люка (открыт или закрыт);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о</a:t>
            </a:r>
            <a:r>
              <a:rPr lang="ru-RU" sz="1000" dirty="0">
                <a:effectLst/>
                <a:latin typeface="Trebuchet MS" panose="020B0703020202090204" pitchFamily="34" charset="0"/>
              </a:rPr>
              <a:t>тправка уведомления </a:t>
            </a:r>
            <a:r>
              <a:rPr lang="ru-RU" sz="1000" dirty="0">
                <a:latin typeface="Trebuchet MS" panose="020B0703020202090204" pitchFamily="34" charset="0"/>
              </a:rPr>
              <a:t>с </a:t>
            </a:r>
            <a:r>
              <a:rPr lang="ru-RU" sz="1000" dirty="0" err="1">
                <a:latin typeface="Trebuchet MS" panose="020B0703020202090204" pitchFamily="34" charset="0"/>
              </a:rPr>
              <a:t>гео</a:t>
            </a:r>
            <a:r>
              <a:rPr lang="ru-RU" sz="1000" dirty="0">
                <a:latin typeface="Trebuchet MS" panose="020B0703020202090204" pitchFamily="34" charset="0"/>
              </a:rPr>
              <a:t>-координатами в случае детекции открытого люка;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с</a:t>
            </a:r>
            <a:r>
              <a:rPr lang="ru-RU" sz="1000" dirty="0">
                <a:effectLst/>
                <a:latin typeface="Trebuchet MS" panose="020B0703020202090204" pitchFamily="34" charset="0"/>
              </a:rPr>
              <a:t>равнение с паспортом дороги при необходимости.</a:t>
            </a:r>
            <a:endParaRPr lang="ru-RU" sz="1000" dirty="0">
              <a:latin typeface="Trebuchet MS" panose="020B0703020202090204" pitchFamily="34" charset="0"/>
            </a:endParaRPr>
          </a:p>
          <a:p>
            <a:pPr marL="715963" lvl="1" indent="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поиск и классификация дефектов на дорожном полотне: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анализ видеопотока в реальном времени </a:t>
            </a:r>
            <a:r>
              <a:rPr lang="ru-RU" sz="1000" dirty="0" err="1">
                <a:latin typeface="Trebuchet MS" panose="020B0703020202090204" pitchFamily="34" charset="0"/>
              </a:rPr>
              <a:t>предобученной</a:t>
            </a:r>
            <a:r>
              <a:rPr lang="ru-RU" sz="1000" dirty="0">
                <a:latin typeface="Trebuchet MS" panose="020B0703020202090204" pitchFamily="34" charset="0"/>
              </a:rPr>
              <a:t> моделью;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обнаружение всех видов дефектов дорожного полотна;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классификация дефектов по типу и размеру;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отправка уведомления о состоянии дорожного полотна.</a:t>
            </a:r>
          </a:p>
          <a:p>
            <a:pPr marL="715963" lvl="1" indent="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поиск и классификация не горящих столбов освещения: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обученный ИИ для классификации столба освещения;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классификация состояния столба освещения (включен или выключен);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отправка уведомления с </a:t>
            </a:r>
            <a:r>
              <a:rPr lang="ru-RU" sz="1000" dirty="0" err="1">
                <a:latin typeface="Trebuchet MS" panose="020B0703020202090204" pitchFamily="34" charset="0"/>
              </a:rPr>
              <a:t>гео</a:t>
            </a:r>
            <a:r>
              <a:rPr lang="ru-RU" sz="1000" dirty="0">
                <a:latin typeface="Trebuchet MS" panose="020B0703020202090204" pitchFamily="34" charset="0"/>
              </a:rPr>
              <a:t>-координатами в случае детекции не горящего фонаря.</a:t>
            </a:r>
          </a:p>
          <a:p>
            <a:pPr marL="715963" lvl="1" indent="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выявление наличия дорожных знаков: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система обрабатывает видео с видеорегистраторов;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обученный ИИ определяет знак на видео;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классификация знака с помощью сравнения с базой дорожных знаков;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сравнение с паспортом дороги;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отправка уведомления в случае несоответствия с паспортом дороги.</a:t>
            </a:r>
          </a:p>
          <a:p>
            <a:pPr marL="715963" lvl="1" indent="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поиск и классификация дефектов дорожной разметки: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анализ видеопотока в реальном времени </a:t>
            </a:r>
            <a:r>
              <a:rPr lang="ru-RU" sz="1000" dirty="0" err="1">
                <a:latin typeface="Trebuchet MS" panose="020B0703020202090204" pitchFamily="34" charset="0"/>
              </a:rPr>
              <a:t>предобученной</a:t>
            </a:r>
            <a:r>
              <a:rPr lang="ru-RU" sz="1000" dirty="0">
                <a:latin typeface="Trebuchet MS" panose="020B0703020202090204" pitchFamily="34" charset="0"/>
              </a:rPr>
              <a:t> моделью ИИ;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обнаружение износа дорожной разметки;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классификация износа по степени;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сравнение с паспортом дороги;</a:t>
            </a:r>
          </a:p>
          <a:p>
            <a:pPr marL="1023938" lvl="2" indent="22066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000" dirty="0">
                <a:latin typeface="Trebuchet MS" panose="020B0703020202090204" pitchFamily="34" charset="0"/>
              </a:rPr>
              <a:t>отправка уведомления о состоянии дорожной разметки, не соответствующей требованиям безопасности.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E438-5E8D-A394-7D6E-E1D11003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38E-AAC0-7D49-B2F7-BA3F4BC4F9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5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7557</TotalTime>
  <Words>716</Words>
  <Application>Microsoft Macintosh PowerPoint</Application>
  <PresentationFormat>Widescreen</PresentationFormat>
  <Paragraphs>72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Задание 1 по дисциплине  «Методология научных исследований»    Тема исследования: Разработка системы видеоанализа реального времени для обнаружения дефектов дорожной инфраструктуры.</vt:lpstr>
      <vt:lpstr>PowerPoint Presentation</vt:lpstr>
      <vt:lpstr>          </vt:lpstr>
      <vt:lpstr>Общие методы исследования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заданий по дисциплине  «Методология научных исследований»    Детекция нахождения рабочих в опасной зоне  с помощью компьютерного зрения</dc:title>
  <dc:creator>Artur Nurmukhametov</dc:creator>
  <cp:lastModifiedBy>Artur Nurmukhametov</cp:lastModifiedBy>
  <cp:revision>4</cp:revision>
  <dcterms:created xsi:type="dcterms:W3CDTF">2023-11-19T09:17:41Z</dcterms:created>
  <dcterms:modified xsi:type="dcterms:W3CDTF">2023-12-27T18:36:57Z</dcterms:modified>
</cp:coreProperties>
</file>