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63" r:id="rId3"/>
    <p:sldId id="257" r:id="rId4"/>
    <p:sldId id="258" r:id="rId5"/>
    <p:sldId id="259" r:id="rId6"/>
    <p:sldId id="260" r:id="rId7"/>
    <p:sldId id="264" r:id="rId8"/>
    <p:sldId id="265" r:id="rId9"/>
    <p:sldId id="266" r:id="rId10"/>
    <p:sldId id="267" r:id="rId11"/>
    <p:sldId id="268" r:id="rId12"/>
    <p:sldId id="261" r:id="rId13"/>
    <p:sldId id="269"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FB516A7E-53F5-4759-A5B9-761DF7BE1400}">
          <p14:sldIdLst>
            <p14:sldId id="256"/>
            <p14:sldId id="263"/>
            <p14:sldId id="257"/>
            <p14:sldId id="258"/>
            <p14:sldId id="259"/>
            <p14:sldId id="260"/>
            <p14:sldId id="264"/>
            <p14:sldId id="265"/>
            <p14:sldId id="266"/>
            <p14:sldId id="267"/>
            <p14:sldId id="268"/>
            <p14:sldId id="261"/>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8" autoAdjust="0"/>
    <p:restoredTop sz="94660"/>
  </p:normalViewPr>
  <p:slideViewPr>
    <p:cSldViewPr snapToGrid="0">
      <p:cViewPr varScale="1">
        <p:scale>
          <a:sx n="203" d="100"/>
          <a:sy n="203" d="100"/>
        </p:scale>
        <p:origin x="17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97490E-72CC-4D00-9884-106E6AD90ACC}" type="datetimeFigureOut">
              <a:rPr lang="ru-RU" smtClean="0"/>
              <a:t>27.12.2023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156EBB-9335-4369-A770-B97D4CA4FD1C}" type="slidenum">
              <a:rPr lang="ru-RU" smtClean="0"/>
              <a:t>‹#›</a:t>
            </a:fld>
            <a:endParaRPr lang="ru-RU"/>
          </a:p>
        </p:txBody>
      </p:sp>
    </p:spTree>
    <p:extLst>
      <p:ext uri="{BB962C8B-B14F-4D97-AF65-F5344CB8AC3E}">
        <p14:creationId xmlns:p14="http://schemas.microsoft.com/office/powerpoint/2010/main" val="84618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CC379A-5D63-0C67-C4DC-B16DB1EDF97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EC76E7A-B2A5-B257-BDC4-AB454C030C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13C9612-2C53-2AC2-F1DB-928B42BFFE48}"/>
              </a:ext>
            </a:extLst>
          </p:cNvPr>
          <p:cNvSpPr>
            <a:spLocks noGrp="1"/>
          </p:cNvSpPr>
          <p:nvPr>
            <p:ph type="dt" sz="half" idx="10"/>
          </p:nvPr>
        </p:nvSpPr>
        <p:spPr/>
        <p:txBody>
          <a:bodyPr/>
          <a:lstStyle/>
          <a:p>
            <a:fld id="{4EEFA979-B7FC-41B5-BEDD-E27124466FD1}" type="datetime1">
              <a:rPr lang="ru-RU" smtClean="0"/>
              <a:t>27.12.2023</a:t>
            </a:fld>
            <a:endParaRPr lang="ru-RU"/>
          </a:p>
        </p:txBody>
      </p:sp>
      <p:sp>
        <p:nvSpPr>
          <p:cNvPr id="5" name="Нижний колонтитул 4">
            <a:extLst>
              <a:ext uri="{FF2B5EF4-FFF2-40B4-BE49-F238E27FC236}">
                <a16:creationId xmlns:a16="http://schemas.microsoft.com/office/drawing/2014/main" id="{86D706F9-E435-E05F-3990-D14591CA869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4A39286-DF8C-9F4D-F7EF-2B66BF6B1093}"/>
              </a:ext>
            </a:extLst>
          </p:cNvPr>
          <p:cNvSpPr>
            <a:spLocks noGrp="1"/>
          </p:cNvSpPr>
          <p:nvPr>
            <p:ph type="sldNum" sz="quarter" idx="12"/>
          </p:nvPr>
        </p:nvSpPr>
        <p:spPr/>
        <p:txBody>
          <a:bodyPr/>
          <a:lstStyle/>
          <a:p>
            <a:fld id="{7A4819C7-7197-4C1C-A4A6-86930EFC4C3E}" type="slidenum">
              <a:rPr lang="ru-RU" smtClean="0"/>
              <a:t>‹#›</a:t>
            </a:fld>
            <a:endParaRPr lang="ru-RU"/>
          </a:p>
        </p:txBody>
      </p:sp>
    </p:spTree>
    <p:extLst>
      <p:ext uri="{BB962C8B-B14F-4D97-AF65-F5344CB8AC3E}">
        <p14:creationId xmlns:p14="http://schemas.microsoft.com/office/powerpoint/2010/main" val="666100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02FB73-74DC-888C-9823-0F6B0A5B214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9B571780-EF77-A544-76AC-055B6A9A28F5}"/>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D41EA53-5EA1-F021-65E6-8D703C747022}"/>
              </a:ext>
            </a:extLst>
          </p:cNvPr>
          <p:cNvSpPr>
            <a:spLocks noGrp="1"/>
          </p:cNvSpPr>
          <p:nvPr>
            <p:ph type="dt" sz="half" idx="10"/>
          </p:nvPr>
        </p:nvSpPr>
        <p:spPr/>
        <p:txBody>
          <a:bodyPr/>
          <a:lstStyle/>
          <a:p>
            <a:fld id="{B2DD1410-E7E5-4561-9B0C-D36AD30AAD14}" type="datetime1">
              <a:rPr lang="ru-RU" smtClean="0"/>
              <a:t>27.12.2023</a:t>
            </a:fld>
            <a:endParaRPr lang="ru-RU"/>
          </a:p>
        </p:txBody>
      </p:sp>
      <p:sp>
        <p:nvSpPr>
          <p:cNvPr id="5" name="Нижний колонтитул 4">
            <a:extLst>
              <a:ext uri="{FF2B5EF4-FFF2-40B4-BE49-F238E27FC236}">
                <a16:creationId xmlns:a16="http://schemas.microsoft.com/office/drawing/2014/main" id="{625F4247-8912-B3D8-0B23-7F92B7047F6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ED6B4F1-9442-83BF-C569-04E3AFE3AEC7}"/>
              </a:ext>
            </a:extLst>
          </p:cNvPr>
          <p:cNvSpPr>
            <a:spLocks noGrp="1"/>
          </p:cNvSpPr>
          <p:nvPr>
            <p:ph type="sldNum" sz="quarter" idx="12"/>
          </p:nvPr>
        </p:nvSpPr>
        <p:spPr/>
        <p:txBody>
          <a:bodyPr/>
          <a:lstStyle/>
          <a:p>
            <a:fld id="{7A4819C7-7197-4C1C-A4A6-86930EFC4C3E}" type="slidenum">
              <a:rPr lang="ru-RU" smtClean="0"/>
              <a:t>‹#›</a:t>
            </a:fld>
            <a:endParaRPr lang="ru-RU"/>
          </a:p>
        </p:txBody>
      </p:sp>
    </p:spTree>
    <p:extLst>
      <p:ext uri="{BB962C8B-B14F-4D97-AF65-F5344CB8AC3E}">
        <p14:creationId xmlns:p14="http://schemas.microsoft.com/office/powerpoint/2010/main" val="305592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E70F999-1005-0722-5051-EF4E544D9A4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6D753BBD-F51D-A826-70A9-4DCFA87DDF2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0082908-6228-01FA-10CE-E6F7F625FD50}"/>
              </a:ext>
            </a:extLst>
          </p:cNvPr>
          <p:cNvSpPr>
            <a:spLocks noGrp="1"/>
          </p:cNvSpPr>
          <p:nvPr>
            <p:ph type="dt" sz="half" idx="10"/>
          </p:nvPr>
        </p:nvSpPr>
        <p:spPr/>
        <p:txBody>
          <a:bodyPr/>
          <a:lstStyle/>
          <a:p>
            <a:fld id="{4B4C7CC5-8F08-4C84-8D24-52E5732487CC}" type="datetime1">
              <a:rPr lang="ru-RU" smtClean="0"/>
              <a:t>27.12.2023</a:t>
            </a:fld>
            <a:endParaRPr lang="ru-RU"/>
          </a:p>
        </p:txBody>
      </p:sp>
      <p:sp>
        <p:nvSpPr>
          <p:cNvPr id="5" name="Нижний колонтитул 4">
            <a:extLst>
              <a:ext uri="{FF2B5EF4-FFF2-40B4-BE49-F238E27FC236}">
                <a16:creationId xmlns:a16="http://schemas.microsoft.com/office/drawing/2014/main" id="{06CB438F-C5C6-BADB-E444-C181EC8CEC8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884B0FD-4AA1-C75B-C19A-054365C0DCE3}"/>
              </a:ext>
            </a:extLst>
          </p:cNvPr>
          <p:cNvSpPr>
            <a:spLocks noGrp="1"/>
          </p:cNvSpPr>
          <p:nvPr>
            <p:ph type="sldNum" sz="quarter" idx="12"/>
          </p:nvPr>
        </p:nvSpPr>
        <p:spPr/>
        <p:txBody>
          <a:bodyPr/>
          <a:lstStyle/>
          <a:p>
            <a:fld id="{7A4819C7-7197-4C1C-A4A6-86930EFC4C3E}" type="slidenum">
              <a:rPr lang="ru-RU" smtClean="0"/>
              <a:t>‹#›</a:t>
            </a:fld>
            <a:endParaRPr lang="ru-RU"/>
          </a:p>
        </p:txBody>
      </p:sp>
    </p:spTree>
    <p:extLst>
      <p:ext uri="{BB962C8B-B14F-4D97-AF65-F5344CB8AC3E}">
        <p14:creationId xmlns:p14="http://schemas.microsoft.com/office/powerpoint/2010/main" val="134835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3D6077-324D-DA44-908D-3A741A9249A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ADE1446-98A3-3CE2-5613-6AB793C399E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D57734C-60D9-A5BD-946C-3850E82BC121}"/>
              </a:ext>
            </a:extLst>
          </p:cNvPr>
          <p:cNvSpPr>
            <a:spLocks noGrp="1"/>
          </p:cNvSpPr>
          <p:nvPr>
            <p:ph type="dt" sz="half" idx="10"/>
          </p:nvPr>
        </p:nvSpPr>
        <p:spPr/>
        <p:txBody>
          <a:bodyPr/>
          <a:lstStyle/>
          <a:p>
            <a:fld id="{F7A16556-D971-462C-A01D-E01DBF66F1B2}" type="datetime1">
              <a:rPr lang="ru-RU" smtClean="0"/>
              <a:t>27.12.2023</a:t>
            </a:fld>
            <a:endParaRPr lang="ru-RU"/>
          </a:p>
        </p:txBody>
      </p:sp>
      <p:sp>
        <p:nvSpPr>
          <p:cNvPr id="5" name="Нижний колонтитул 4">
            <a:extLst>
              <a:ext uri="{FF2B5EF4-FFF2-40B4-BE49-F238E27FC236}">
                <a16:creationId xmlns:a16="http://schemas.microsoft.com/office/drawing/2014/main" id="{E742A524-4B9F-B2FE-A1BB-C33FDBF2E36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A45FED2-787C-FC71-766D-655A9B0CFAD3}"/>
              </a:ext>
            </a:extLst>
          </p:cNvPr>
          <p:cNvSpPr>
            <a:spLocks noGrp="1"/>
          </p:cNvSpPr>
          <p:nvPr>
            <p:ph type="sldNum" sz="quarter" idx="12"/>
          </p:nvPr>
        </p:nvSpPr>
        <p:spPr/>
        <p:txBody>
          <a:bodyPr/>
          <a:lstStyle/>
          <a:p>
            <a:fld id="{7A4819C7-7197-4C1C-A4A6-86930EFC4C3E}" type="slidenum">
              <a:rPr lang="ru-RU" smtClean="0"/>
              <a:t>‹#›</a:t>
            </a:fld>
            <a:endParaRPr lang="ru-RU"/>
          </a:p>
        </p:txBody>
      </p:sp>
    </p:spTree>
    <p:extLst>
      <p:ext uri="{BB962C8B-B14F-4D97-AF65-F5344CB8AC3E}">
        <p14:creationId xmlns:p14="http://schemas.microsoft.com/office/powerpoint/2010/main" val="2616575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CFF2D6-CE17-8A42-1863-DA97A4F7E00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16C82BE-B0DA-1EDC-18C5-691108E02C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8AA21A1-6613-E320-69F0-67918EDB1E7C}"/>
              </a:ext>
            </a:extLst>
          </p:cNvPr>
          <p:cNvSpPr>
            <a:spLocks noGrp="1"/>
          </p:cNvSpPr>
          <p:nvPr>
            <p:ph type="dt" sz="half" idx="10"/>
          </p:nvPr>
        </p:nvSpPr>
        <p:spPr/>
        <p:txBody>
          <a:bodyPr/>
          <a:lstStyle/>
          <a:p>
            <a:fld id="{99B740C2-9519-461D-8138-463CFFF6F5E9}" type="datetime1">
              <a:rPr lang="ru-RU" smtClean="0"/>
              <a:t>27.12.2023</a:t>
            </a:fld>
            <a:endParaRPr lang="ru-RU"/>
          </a:p>
        </p:txBody>
      </p:sp>
      <p:sp>
        <p:nvSpPr>
          <p:cNvPr id="5" name="Нижний колонтитул 4">
            <a:extLst>
              <a:ext uri="{FF2B5EF4-FFF2-40B4-BE49-F238E27FC236}">
                <a16:creationId xmlns:a16="http://schemas.microsoft.com/office/drawing/2014/main" id="{09EB19D2-ED56-A79F-9481-A15EA72FAEE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79C3CB0-8462-737A-94CB-524989AB740E}"/>
              </a:ext>
            </a:extLst>
          </p:cNvPr>
          <p:cNvSpPr>
            <a:spLocks noGrp="1"/>
          </p:cNvSpPr>
          <p:nvPr>
            <p:ph type="sldNum" sz="quarter" idx="12"/>
          </p:nvPr>
        </p:nvSpPr>
        <p:spPr/>
        <p:txBody>
          <a:bodyPr/>
          <a:lstStyle/>
          <a:p>
            <a:fld id="{7A4819C7-7197-4C1C-A4A6-86930EFC4C3E}" type="slidenum">
              <a:rPr lang="ru-RU" smtClean="0"/>
              <a:t>‹#›</a:t>
            </a:fld>
            <a:endParaRPr lang="ru-RU"/>
          </a:p>
        </p:txBody>
      </p:sp>
    </p:spTree>
    <p:extLst>
      <p:ext uri="{BB962C8B-B14F-4D97-AF65-F5344CB8AC3E}">
        <p14:creationId xmlns:p14="http://schemas.microsoft.com/office/powerpoint/2010/main" val="2689139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64B41A-1BD3-AB0E-9690-B95CE869BAC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814130F-0B6E-4C1E-51F4-C0614DF4F156}"/>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3629CB75-28B8-4000-8E12-7408F076839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38291F6-3EB2-F4AA-1A6E-56A732AB591F}"/>
              </a:ext>
            </a:extLst>
          </p:cNvPr>
          <p:cNvSpPr>
            <a:spLocks noGrp="1"/>
          </p:cNvSpPr>
          <p:nvPr>
            <p:ph type="dt" sz="half" idx="10"/>
          </p:nvPr>
        </p:nvSpPr>
        <p:spPr/>
        <p:txBody>
          <a:bodyPr/>
          <a:lstStyle/>
          <a:p>
            <a:fld id="{9CA7F36D-1D2D-446F-A674-A4C40EFDD334}" type="datetime1">
              <a:rPr lang="ru-RU" smtClean="0"/>
              <a:t>27.12.2023</a:t>
            </a:fld>
            <a:endParaRPr lang="ru-RU"/>
          </a:p>
        </p:txBody>
      </p:sp>
      <p:sp>
        <p:nvSpPr>
          <p:cNvPr id="6" name="Нижний колонтитул 5">
            <a:extLst>
              <a:ext uri="{FF2B5EF4-FFF2-40B4-BE49-F238E27FC236}">
                <a16:creationId xmlns:a16="http://schemas.microsoft.com/office/drawing/2014/main" id="{76370E04-F35C-8C47-7DB6-B41FEEF3154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1EFD1F0-F6FB-1AC9-0567-0299A2F70689}"/>
              </a:ext>
            </a:extLst>
          </p:cNvPr>
          <p:cNvSpPr>
            <a:spLocks noGrp="1"/>
          </p:cNvSpPr>
          <p:nvPr>
            <p:ph type="sldNum" sz="quarter" idx="12"/>
          </p:nvPr>
        </p:nvSpPr>
        <p:spPr/>
        <p:txBody>
          <a:bodyPr/>
          <a:lstStyle/>
          <a:p>
            <a:fld id="{7A4819C7-7197-4C1C-A4A6-86930EFC4C3E}" type="slidenum">
              <a:rPr lang="ru-RU" smtClean="0"/>
              <a:t>‹#›</a:t>
            </a:fld>
            <a:endParaRPr lang="ru-RU"/>
          </a:p>
        </p:txBody>
      </p:sp>
    </p:spTree>
    <p:extLst>
      <p:ext uri="{BB962C8B-B14F-4D97-AF65-F5344CB8AC3E}">
        <p14:creationId xmlns:p14="http://schemas.microsoft.com/office/powerpoint/2010/main" val="1341351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500F82-5FAB-3848-B9B5-25BBE7396FAC}"/>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4157F5A7-42A3-36C2-84A7-30E0ECB9B6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5E6C801-2DA0-5350-5601-D8BD6301654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0C6296A-D80B-2053-1844-B187909B09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A486A28-EB51-5FAD-2FE7-AB7ABCD8A07F}"/>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A7EA5021-43BA-746F-F99D-68C2DF42FDB0}"/>
              </a:ext>
            </a:extLst>
          </p:cNvPr>
          <p:cNvSpPr>
            <a:spLocks noGrp="1"/>
          </p:cNvSpPr>
          <p:nvPr>
            <p:ph type="dt" sz="half" idx="10"/>
          </p:nvPr>
        </p:nvSpPr>
        <p:spPr/>
        <p:txBody>
          <a:bodyPr/>
          <a:lstStyle/>
          <a:p>
            <a:fld id="{677FA794-1C98-491F-AE3D-FC299B80CEA4}" type="datetime1">
              <a:rPr lang="ru-RU" smtClean="0"/>
              <a:t>27.12.2023</a:t>
            </a:fld>
            <a:endParaRPr lang="ru-RU"/>
          </a:p>
        </p:txBody>
      </p:sp>
      <p:sp>
        <p:nvSpPr>
          <p:cNvPr id="8" name="Нижний колонтитул 7">
            <a:extLst>
              <a:ext uri="{FF2B5EF4-FFF2-40B4-BE49-F238E27FC236}">
                <a16:creationId xmlns:a16="http://schemas.microsoft.com/office/drawing/2014/main" id="{8624A8BE-66CA-DB63-7A27-9C38A5AC500D}"/>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44D9CC78-8208-FF89-8444-8F1E23132196}"/>
              </a:ext>
            </a:extLst>
          </p:cNvPr>
          <p:cNvSpPr>
            <a:spLocks noGrp="1"/>
          </p:cNvSpPr>
          <p:nvPr>
            <p:ph type="sldNum" sz="quarter" idx="12"/>
          </p:nvPr>
        </p:nvSpPr>
        <p:spPr/>
        <p:txBody>
          <a:bodyPr/>
          <a:lstStyle/>
          <a:p>
            <a:fld id="{7A4819C7-7197-4C1C-A4A6-86930EFC4C3E}" type="slidenum">
              <a:rPr lang="ru-RU" smtClean="0"/>
              <a:t>‹#›</a:t>
            </a:fld>
            <a:endParaRPr lang="ru-RU"/>
          </a:p>
        </p:txBody>
      </p:sp>
    </p:spTree>
    <p:extLst>
      <p:ext uri="{BB962C8B-B14F-4D97-AF65-F5344CB8AC3E}">
        <p14:creationId xmlns:p14="http://schemas.microsoft.com/office/powerpoint/2010/main" val="366344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84FAAC-75C3-C89B-B985-4C44E06E49E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3C34EAD1-E139-A3C3-3E3F-5B9C35F9EA63}"/>
              </a:ext>
            </a:extLst>
          </p:cNvPr>
          <p:cNvSpPr>
            <a:spLocks noGrp="1"/>
          </p:cNvSpPr>
          <p:nvPr>
            <p:ph type="dt" sz="half" idx="10"/>
          </p:nvPr>
        </p:nvSpPr>
        <p:spPr/>
        <p:txBody>
          <a:bodyPr/>
          <a:lstStyle/>
          <a:p>
            <a:fld id="{3F96A632-A666-48A8-87A4-92DA07560C23}" type="datetime1">
              <a:rPr lang="ru-RU" smtClean="0"/>
              <a:t>27.12.2023</a:t>
            </a:fld>
            <a:endParaRPr lang="ru-RU"/>
          </a:p>
        </p:txBody>
      </p:sp>
      <p:sp>
        <p:nvSpPr>
          <p:cNvPr id="4" name="Нижний колонтитул 3">
            <a:extLst>
              <a:ext uri="{FF2B5EF4-FFF2-40B4-BE49-F238E27FC236}">
                <a16:creationId xmlns:a16="http://schemas.microsoft.com/office/drawing/2014/main" id="{338B41E6-9659-84F3-ED3A-12BF005D78A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4C9A8B35-628F-30A1-53BF-55E57B995B88}"/>
              </a:ext>
            </a:extLst>
          </p:cNvPr>
          <p:cNvSpPr>
            <a:spLocks noGrp="1"/>
          </p:cNvSpPr>
          <p:nvPr>
            <p:ph type="sldNum" sz="quarter" idx="12"/>
          </p:nvPr>
        </p:nvSpPr>
        <p:spPr/>
        <p:txBody>
          <a:bodyPr/>
          <a:lstStyle/>
          <a:p>
            <a:fld id="{7A4819C7-7197-4C1C-A4A6-86930EFC4C3E}" type="slidenum">
              <a:rPr lang="ru-RU" smtClean="0"/>
              <a:t>‹#›</a:t>
            </a:fld>
            <a:endParaRPr lang="ru-RU"/>
          </a:p>
        </p:txBody>
      </p:sp>
    </p:spTree>
    <p:extLst>
      <p:ext uri="{BB962C8B-B14F-4D97-AF65-F5344CB8AC3E}">
        <p14:creationId xmlns:p14="http://schemas.microsoft.com/office/powerpoint/2010/main" val="2053931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B48D64F-CFAC-104D-9461-F8AAF8A54595}"/>
              </a:ext>
            </a:extLst>
          </p:cNvPr>
          <p:cNvSpPr>
            <a:spLocks noGrp="1"/>
          </p:cNvSpPr>
          <p:nvPr>
            <p:ph type="dt" sz="half" idx="10"/>
          </p:nvPr>
        </p:nvSpPr>
        <p:spPr/>
        <p:txBody>
          <a:bodyPr/>
          <a:lstStyle/>
          <a:p>
            <a:fld id="{95AEC702-E438-4090-8B14-B01FFA7249CC}" type="datetime1">
              <a:rPr lang="ru-RU" smtClean="0"/>
              <a:t>27.12.2023</a:t>
            </a:fld>
            <a:endParaRPr lang="ru-RU"/>
          </a:p>
        </p:txBody>
      </p:sp>
      <p:sp>
        <p:nvSpPr>
          <p:cNvPr id="3" name="Нижний колонтитул 2">
            <a:extLst>
              <a:ext uri="{FF2B5EF4-FFF2-40B4-BE49-F238E27FC236}">
                <a16:creationId xmlns:a16="http://schemas.microsoft.com/office/drawing/2014/main" id="{4E0C8C3F-FE95-5FD9-8C21-C682E001229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9B2D8081-6A15-F06E-9D45-43847B8A3BDF}"/>
              </a:ext>
            </a:extLst>
          </p:cNvPr>
          <p:cNvSpPr>
            <a:spLocks noGrp="1"/>
          </p:cNvSpPr>
          <p:nvPr>
            <p:ph type="sldNum" sz="quarter" idx="12"/>
          </p:nvPr>
        </p:nvSpPr>
        <p:spPr/>
        <p:txBody>
          <a:bodyPr/>
          <a:lstStyle/>
          <a:p>
            <a:fld id="{7A4819C7-7197-4C1C-A4A6-86930EFC4C3E}" type="slidenum">
              <a:rPr lang="ru-RU" smtClean="0"/>
              <a:t>‹#›</a:t>
            </a:fld>
            <a:endParaRPr lang="ru-RU"/>
          </a:p>
        </p:txBody>
      </p:sp>
    </p:spTree>
    <p:extLst>
      <p:ext uri="{BB962C8B-B14F-4D97-AF65-F5344CB8AC3E}">
        <p14:creationId xmlns:p14="http://schemas.microsoft.com/office/powerpoint/2010/main" val="3154168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82E703-587B-2559-974C-FE886EE0DA6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1F156A6-041A-D866-649F-FAF6EFAB69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B63DA61-426C-7194-90D7-1E4B8CAFB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140648B-5251-5AE8-EEEE-DE9DBB7FEB0F}"/>
              </a:ext>
            </a:extLst>
          </p:cNvPr>
          <p:cNvSpPr>
            <a:spLocks noGrp="1"/>
          </p:cNvSpPr>
          <p:nvPr>
            <p:ph type="dt" sz="half" idx="10"/>
          </p:nvPr>
        </p:nvSpPr>
        <p:spPr/>
        <p:txBody>
          <a:bodyPr/>
          <a:lstStyle/>
          <a:p>
            <a:fld id="{32E64AE8-5622-45AF-A067-4F1AAF7AA69E}" type="datetime1">
              <a:rPr lang="ru-RU" smtClean="0"/>
              <a:t>27.12.2023</a:t>
            </a:fld>
            <a:endParaRPr lang="ru-RU"/>
          </a:p>
        </p:txBody>
      </p:sp>
      <p:sp>
        <p:nvSpPr>
          <p:cNvPr id="6" name="Нижний колонтитул 5">
            <a:extLst>
              <a:ext uri="{FF2B5EF4-FFF2-40B4-BE49-F238E27FC236}">
                <a16:creationId xmlns:a16="http://schemas.microsoft.com/office/drawing/2014/main" id="{3AB94A94-D57C-FD31-49B5-94A3CA7C435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1BA2698-A11E-A985-5F29-3AF5EDF57425}"/>
              </a:ext>
            </a:extLst>
          </p:cNvPr>
          <p:cNvSpPr>
            <a:spLocks noGrp="1"/>
          </p:cNvSpPr>
          <p:nvPr>
            <p:ph type="sldNum" sz="quarter" idx="12"/>
          </p:nvPr>
        </p:nvSpPr>
        <p:spPr/>
        <p:txBody>
          <a:bodyPr/>
          <a:lstStyle/>
          <a:p>
            <a:fld id="{7A4819C7-7197-4C1C-A4A6-86930EFC4C3E}" type="slidenum">
              <a:rPr lang="ru-RU" smtClean="0"/>
              <a:t>‹#›</a:t>
            </a:fld>
            <a:endParaRPr lang="ru-RU"/>
          </a:p>
        </p:txBody>
      </p:sp>
    </p:spTree>
    <p:extLst>
      <p:ext uri="{BB962C8B-B14F-4D97-AF65-F5344CB8AC3E}">
        <p14:creationId xmlns:p14="http://schemas.microsoft.com/office/powerpoint/2010/main" val="518405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EA69C5-EC81-AAB2-08E1-C1F51D52072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0AC11B5-6267-C967-AE29-0C6503993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BDCB817A-93E7-9FB5-BB62-95CC12E4D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1E8D170-4BFF-FA8D-28B7-495A8E944884}"/>
              </a:ext>
            </a:extLst>
          </p:cNvPr>
          <p:cNvSpPr>
            <a:spLocks noGrp="1"/>
          </p:cNvSpPr>
          <p:nvPr>
            <p:ph type="dt" sz="half" idx="10"/>
          </p:nvPr>
        </p:nvSpPr>
        <p:spPr/>
        <p:txBody>
          <a:bodyPr/>
          <a:lstStyle/>
          <a:p>
            <a:fld id="{893AFCFA-496E-414D-BE46-4FD840FF035F}" type="datetime1">
              <a:rPr lang="ru-RU" smtClean="0"/>
              <a:t>27.12.2023</a:t>
            </a:fld>
            <a:endParaRPr lang="ru-RU"/>
          </a:p>
        </p:txBody>
      </p:sp>
      <p:sp>
        <p:nvSpPr>
          <p:cNvPr id="6" name="Нижний колонтитул 5">
            <a:extLst>
              <a:ext uri="{FF2B5EF4-FFF2-40B4-BE49-F238E27FC236}">
                <a16:creationId xmlns:a16="http://schemas.microsoft.com/office/drawing/2014/main" id="{9BEE82C8-D3E0-C3C0-982D-BA247EE555C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B4BF91C-74E9-1D8E-1502-CAAB66528DDD}"/>
              </a:ext>
            </a:extLst>
          </p:cNvPr>
          <p:cNvSpPr>
            <a:spLocks noGrp="1"/>
          </p:cNvSpPr>
          <p:nvPr>
            <p:ph type="sldNum" sz="quarter" idx="12"/>
          </p:nvPr>
        </p:nvSpPr>
        <p:spPr/>
        <p:txBody>
          <a:bodyPr/>
          <a:lstStyle/>
          <a:p>
            <a:fld id="{7A4819C7-7197-4C1C-A4A6-86930EFC4C3E}" type="slidenum">
              <a:rPr lang="ru-RU" smtClean="0"/>
              <a:t>‹#›</a:t>
            </a:fld>
            <a:endParaRPr lang="ru-RU"/>
          </a:p>
        </p:txBody>
      </p:sp>
    </p:spTree>
    <p:extLst>
      <p:ext uri="{BB962C8B-B14F-4D97-AF65-F5344CB8AC3E}">
        <p14:creationId xmlns:p14="http://schemas.microsoft.com/office/powerpoint/2010/main" val="2153570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C64F37-A7D3-DD92-16A8-C453A9475B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6B23BB0-5474-52B5-A997-336282D536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7DB9530-2579-1D01-F151-B34D54854C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C362D-5597-433F-B7B4-0A305504CC75}" type="datetime1">
              <a:rPr lang="ru-RU" smtClean="0"/>
              <a:t>27.12.2023</a:t>
            </a:fld>
            <a:endParaRPr lang="ru-RU"/>
          </a:p>
        </p:txBody>
      </p:sp>
      <p:sp>
        <p:nvSpPr>
          <p:cNvPr id="5" name="Нижний колонтитул 4">
            <a:extLst>
              <a:ext uri="{FF2B5EF4-FFF2-40B4-BE49-F238E27FC236}">
                <a16:creationId xmlns:a16="http://schemas.microsoft.com/office/drawing/2014/main" id="{0E430568-8A3C-C94A-2F27-634726D6B1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C42FF722-3DFD-D3CB-3F99-B20D77C1E9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819C7-7197-4C1C-A4A6-86930EFC4C3E}" type="slidenum">
              <a:rPr lang="ru-RU" smtClean="0"/>
              <a:t>‹#›</a:t>
            </a:fld>
            <a:endParaRPr lang="ru-RU"/>
          </a:p>
        </p:txBody>
      </p:sp>
    </p:spTree>
    <p:extLst>
      <p:ext uri="{BB962C8B-B14F-4D97-AF65-F5344CB8AC3E}">
        <p14:creationId xmlns:p14="http://schemas.microsoft.com/office/powerpoint/2010/main" val="4013612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A09B28-EF7B-AC82-18CA-538112F0B27F}"/>
              </a:ext>
            </a:extLst>
          </p:cNvPr>
          <p:cNvSpPr>
            <a:spLocks noGrp="1"/>
          </p:cNvSpPr>
          <p:nvPr>
            <p:ph type="ctrTitle"/>
          </p:nvPr>
        </p:nvSpPr>
        <p:spPr>
          <a:xfrm>
            <a:off x="1524000" y="1122362"/>
            <a:ext cx="9144000" cy="2992437"/>
          </a:xfrm>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Проект заданий по дисциплине </a:t>
            </a:r>
            <a:br>
              <a:rPr lang="ru-RU" sz="3600" b="1" dirty="0">
                <a:solidFill>
                  <a:srgbClr val="0070C0"/>
                </a:solidFill>
                <a:latin typeface="Trebuchet MS" panose="020B0703020202090204" pitchFamily="34" charset="0"/>
                <a:cs typeface="Times New Roman" panose="02020603050405020304" pitchFamily="18" charset="0"/>
              </a:rPr>
            </a:br>
            <a:r>
              <a:rPr lang="ru-RU" sz="3600" b="1" dirty="0">
                <a:solidFill>
                  <a:srgbClr val="0070C0"/>
                </a:solidFill>
                <a:latin typeface="Trebuchet MS" panose="020B0703020202090204" pitchFamily="34" charset="0"/>
                <a:cs typeface="Times New Roman" panose="02020603050405020304" pitchFamily="18" charset="0"/>
              </a:rPr>
              <a:t>«Методология научных исследований»</a:t>
            </a:r>
            <a:br>
              <a:rPr lang="en-US" sz="3600" b="1" dirty="0">
                <a:solidFill>
                  <a:srgbClr val="0070C0"/>
                </a:solidFill>
                <a:latin typeface="Trebuchet MS" panose="020B0703020202090204" pitchFamily="34" charset="0"/>
                <a:cs typeface="Times New Roman" panose="02020603050405020304" pitchFamily="18" charset="0"/>
              </a:rPr>
            </a:br>
            <a:br>
              <a:rPr lang="en-US" sz="3600" dirty="0">
                <a:latin typeface="Trebuchet MS" panose="020B0703020202090204" pitchFamily="34" charset="0"/>
              </a:rPr>
            </a:br>
            <a:r>
              <a:rPr lang="ru-RU" sz="3600" b="1" dirty="0">
                <a:solidFill>
                  <a:schemeClr val="accent4">
                    <a:lumMod val="75000"/>
                  </a:schemeClr>
                </a:solidFill>
                <a:latin typeface="Trebuchet MS" panose="020B0703020202090204" pitchFamily="34" charset="0"/>
                <a:cs typeface="Times New Roman" panose="02020603050405020304" pitchFamily="18" charset="0"/>
              </a:rPr>
              <a:t>Анализ источников по исследовательской теме</a:t>
            </a:r>
          </a:p>
        </p:txBody>
      </p:sp>
      <p:sp>
        <p:nvSpPr>
          <p:cNvPr id="3" name="Подзаголовок 2">
            <a:extLst>
              <a:ext uri="{FF2B5EF4-FFF2-40B4-BE49-F238E27FC236}">
                <a16:creationId xmlns:a16="http://schemas.microsoft.com/office/drawing/2014/main" id="{34F404A2-FE5B-5D9D-C67E-C25021555443}"/>
              </a:ext>
            </a:extLst>
          </p:cNvPr>
          <p:cNvSpPr>
            <a:spLocks noGrp="1"/>
          </p:cNvSpPr>
          <p:nvPr>
            <p:ph type="subTitle" idx="1"/>
          </p:nvPr>
        </p:nvSpPr>
        <p:spPr>
          <a:xfrm>
            <a:off x="1524000" y="4114798"/>
            <a:ext cx="9144000" cy="1807537"/>
          </a:xfrm>
        </p:spPr>
        <p:txBody>
          <a:bodyPr/>
          <a:lstStyle/>
          <a:p>
            <a:endParaRPr lang="ru-RU" dirty="0">
              <a:latin typeface="Trebuchet MS" panose="020B0703020202090204" pitchFamily="34" charset="0"/>
            </a:endParaRPr>
          </a:p>
          <a:p>
            <a:r>
              <a:rPr lang="ru-RU" dirty="0">
                <a:solidFill>
                  <a:srgbClr val="0070C0"/>
                </a:solidFill>
                <a:latin typeface="Trebuchet MS" panose="020B0703020202090204" pitchFamily="34" charset="0"/>
              </a:rPr>
              <a:t>Новиков Дмитрий Николаевич</a:t>
            </a:r>
          </a:p>
          <a:p>
            <a:r>
              <a:rPr lang="ru-RU" dirty="0">
                <a:solidFill>
                  <a:srgbClr val="0070C0"/>
                </a:solidFill>
                <a:latin typeface="Trebuchet MS" panose="020B0703020202090204" pitchFamily="34" charset="0"/>
              </a:rPr>
              <a:t>Магистратура «Науки о данных»</a:t>
            </a:r>
          </a:p>
        </p:txBody>
      </p:sp>
    </p:spTree>
    <p:extLst>
      <p:ext uri="{BB962C8B-B14F-4D97-AF65-F5344CB8AC3E}">
        <p14:creationId xmlns:p14="http://schemas.microsoft.com/office/powerpoint/2010/main" val="626622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49BD58-A5B0-CE70-7AD6-A9C367E8107F}"/>
              </a:ext>
            </a:extLst>
          </p:cNvPr>
          <p:cNvSpPr>
            <a:spLocks noGrp="1"/>
          </p:cNvSpPr>
          <p:nvPr>
            <p:ph type="title"/>
          </p:nvPr>
        </p:nvSpPr>
        <p:spPr>
          <a:xfrm>
            <a:off x="838200" y="-62714"/>
            <a:ext cx="10515600" cy="1325563"/>
          </a:xfrm>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Тренд 1. Классификация галлюцинаций</a:t>
            </a:r>
          </a:p>
        </p:txBody>
      </p:sp>
      <p:sp>
        <p:nvSpPr>
          <p:cNvPr id="5" name="Номер слайда 4">
            <a:extLst>
              <a:ext uri="{FF2B5EF4-FFF2-40B4-BE49-F238E27FC236}">
                <a16:creationId xmlns:a16="http://schemas.microsoft.com/office/drawing/2014/main" id="{CE47E7E3-F408-C611-EF60-726FB1C0C744}"/>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10</a:t>
            </a:fld>
            <a:endParaRPr lang="ru-RU">
              <a:latin typeface="Trebuchet MS" panose="020B0703020202090204" pitchFamily="34" charset="0"/>
            </a:endParaRPr>
          </a:p>
        </p:txBody>
      </p:sp>
      <p:sp>
        <p:nvSpPr>
          <p:cNvPr id="11" name="Объект 2">
            <a:extLst>
              <a:ext uri="{FF2B5EF4-FFF2-40B4-BE49-F238E27FC236}">
                <a16:creationId xmlns:a16="http://schemas.microsoft.com/office/drawing/2014/main" id="{4D8F0D21-14DA-53BD-380B-4E3A22696506}"/>
              </a:ext>
            </a:extLst>
          </p:cNvPr>
          <p:cNvSpPr>
            <a:spLocks noGrp="1"/>
          </p:cNvSpPr>
          <p:nvPr>
            <p:ph idx="1"/>
          </p:nvPr>
        </p:nvSpPr>
        <p:spPr>
          <a:xfrm>
            <a:off x="838200" y="1015068"/>
            <a:ext cx="10515600" cy="5842932"/>
          </a:xfrm>
        </p:spPr>
        <p:txBody>
          <a:bodyPr>
            <a:noAutofit/>
          </a:bodyPr>
          <a:lstStyle/>
          <a:p>
            <a:pPr marL="0" marR="0" indent="355600" algn="just">
              <a:lnSpc>
                <a:spcPct val="107000"/>
              </a:lnSpc>
              <a:spcBef>
                <a:spcPts val="0"/>
              </a:spcBef>
              <a:spcAft>
                <a:spcPts val="800"/>
              </a:spcAft>
              <a:buNone/>
            </a:pPr>
            <a:r>
              <a:rPr lang="ru-RU" sz="1600" dirty="0">
                <a:effectLst/>
                <a:latin typeface="Trebuchet MS" panose="020B0703020202090204" pitchFamily="34" charset="0"/>
                <a:ea typeface="Calibri" panose="020F0502020204030204" pitchFamily="34" charset="0"/>
                <a:cs typeface="Times New Roman" panose="02020603050405020304" pitchFamily="18" charset="0"/>
              </a:rPr>
              <a:t>Ещё не было придумано решения, которы</a:t>
            </a:r>
            <a:r>
              <a:rPr lang="ru-RU" sz="1600" dirty="0">
                <a:latin typeface="Trebuchet MS" panose="020B0703020202090204" pitchFamily="34" charset="0"/>
                <a:ea typeface="Calibri" panose="020F0502020204030204" pitchFamily="34" charset="0"/>
                <a:cs typeface="Times New Roman" panose="02020603050405020304" pitchFamily="18" charset="0"/>
              </a:rPr>
              <a:t>е устраняет все виды галлюцинаций, поэтому научное сообщество решило подойти к этой проблеме последовательно и классифицировать проблемы, чтобы искать решение для каждого типа отдельно. Это естественная идея, учитывая тот факт, что галлюцинации различаются по природе происхождения.</a:t>
            </a:r>
          </a:p>
          <a:p>
            <a:pPr marL="0" marR="0" indent="355600">
              <a:lnSpc>
                <a:spcPct val="107000"/>
              </a:lnSpc>
              <a:spcBef>
                <a:spcPts val="0"/>
              </a:spcBef>
              <a:spcAft>
                <a:spcPts val="800"/>
              </a:spcAft>
              <a:buNone/>
            </a:pPr>
            <a:r>
              <a:rPr lang="ru-RU" sz="1600" dirty="0">
                <a:effectLst/>
                <a:latin typeface="Trebuchet MS" panose="020B0703020202090204" pitchFamily="34" charset="0"/>
                <a:ea typeface="Calibri" panose="020F0502020204030204" pitchFamily="34" charset="0"/>
                <a:cs typeface="Times New Roman" panose="02020603050405020304" pitchFamily="18" charset="0"/>
              </a:rPr>
              <a:t>Классификация галлюцинаций</a:t>
            </a:r>
            <a:r>
              <a:rPr lang="en-US" sz="1600" dirty="0">
                <a:latin typeface="Trebuchet MS" panose="020B0703020202090204" pitchFamily="34" charset="0"/>
                <a:ea typeface="Calibri" panose="020F0502020204030204" pitchFamily="34" charset="0"/>
                <a:cs typeface="Times New Roman" panose="02020603050405020304" pitchFamily="18" charset="0"/>
              </a:rPr>
              <a:t>:</a:t>
            </a:r>
          </a:p>
          <a:p>
            <a:pPr>
              <a:lnSpc>
                <a:spcPct val="100000"/>
              </a:lnSpc>
              <a:spcBef>
                <a:spcPts val="0"/>
              </a:spcBef>
              <a:spcAft>
                <a:spcPts val="800"/>
              </a:spcAft>
            </a:pPr>
            <a:r>
              <a:rPr lang="ru-RU" sz="1600" dirty="0">
                <a:latin typeface="Trebuchet MS" panose="020B0703020202090204" pitchFamily="34" charset="0"/>
                <a:ea typeface="Calibri" panose="020F0502020204030204" pitchFamily="34" charset="0"/>
                <a:cs typeface="Times New Roman" panose="02020603050405020304" pitchFamily="18" charset="0"/>
              </a:rPr>
              <a:t>Фактические ошибки – модель предоставляет информацию, подтверждение которой невозможно найти в реальном мире:</a:t>
            </a:r>
          </a:p>
          <a:p>
            <a:pPr lvl="1">
              <a:lnSpc>
                <a:spcPct val="100000"/>
              </a:lnSpc>
              <a:spcBef>
                <a:spcPts val="0"/>
              </a:spcBef>
              <a:spcAft>
                <a:spcPts val="800"/>
              </a:spcAft>
              <a:buFont typeface="Courier New" panose="02070309020205020404" pitchFamily="49" charset="0"/>
              <a:buChar char="o"/>
            </a:pPr>
            <a:r>
              <a:rPr lang="ru-RU" sz="1600" dirty="0">
                <a:latin typeface="Trebuchet MS" panose="020B0703020202090204" pitchFamily="34" charset="0"/>
                <a:ea typeface="Calibri" panose="020F0502020204030204" pitchFamily="34" charset="0"/>
                <a:cs typeface="Times New Roman" panose="02020603050405020304" pitchFamily="18" charset="0"/>
              </a:rPr>
              <a:t>ошибки фактического несоответствия – модель предоставляет данные, которые прямо противоречат общеизвестным фактам;</a:t>
            </a:r>
          </a:p>
          <a:p>
            <a:pPr lvl="1">
              <a:lnSpc>
                <a:spcPct val="100000"/>
              </a:lnSpc>
              <a:spcBef>
                <a:spcPts val="0"/>
              </a:spcBef>
              <a:spcAft>
                <a:spcPts val="800"/>
              </a:spcAft>
              <a:buFont typeface="Courier New" panose="02070309020205020404" pitchFamily="49" charset="0"/>
              <a:buChar char="o"/>
            </a:pPr>
            <a:r>
              <a:rPr lang="ru-RU" sz="1600" dirty="0">
                <a:latin typeface="Trebuchet MS" panose="020B0703020202090204" pitchFamily="34" charset="0"/>
                <a:ea typeface="Calibri" panose="020F0502020204030204" pitchFamily="34" charset="0"/>
                <a:cs typeface="Times New Roman" panose="02020603050405020304" pitchFamily="18" charset="0"/>
              </a:rPr>
              <a:t>ф</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абрикация фактов – модель придумывает информацию о несуществующих событиях.</a:t>
            </a:r>
          </a:p>
          <a:p>
            <a:pPr>
              <a:lnSpc>
                <a:spcPct val="100000"/>
              </a:lnSpc>
              <a:spcBef>
                <a:spcPts val="0"/>
              </a:spcBef>
              <a:spcAft>
                <a:spcPts val="800"/>
              </a:spcAft>
            </a:pPr>
            <a:r>
              <a:rPr lang="ru-RU" sz="1600" dirty="0">
                <a:latin typeface="Trebuchet MS" panose="020B0703020202090204" pitchFamily="34" charset="0"/>
                <a:ea typeface="Calibri" panose="020F0502020204030204" pitchFamily="34" charset="0"/>
                <a:cs typeface="Times New Roman" panose="02020603050405020304" pitchFamily="18" charset="0"/>
              </a:rPr>
              <a:t>Логические ошибки – модель предоставляет информацию, которая противоречит логике или противоречит тем требованиям, что были предоставлены пользователем в запросе:</a:t>
            </a:r>
          </a:p>
          <a:p>
            <a:pPr lvl="1">
              <a:lnSpc>
                <a:spcPct val="100000"/>
              </a:lnSpc>
              <a:spcBef>
                <a:spcPts val="0"/>
              </a:spcBef>
              <a:spcAft>
                <a:spcPts val="800"/>
              </a:spcAft>
              <a:buFont typeface="Courier New" panose="02070309020205020404" pitchFamily="49" charset="0"/>
              <a:buChar char="o"/>
            </a:pPr>
            <a:r>
              <a:rPr lang="ru-RU" sz="1600" dirty="0">
                <a:latin typeface="Trebuchet MS" panose="020B0703020202090204" pitchFamily="34" charset="0"/>
                <a:ea typeface="Calibri" panose="020F0502020204030204" pitchFamily="34" charset="0"/>
                <a:cs typeface="Times New Roman" panose="02020603050405020304" pitchFamily="18" charset="0"/>
              </a:rPr>
              <a:t>ответ, несоответствующий запросу – модель предоставляет не ту информацию, которая требовалась пользователю;</a:t>
            </a:r>
          </a:p>
          <a:p>
            <a:pPr lvl="1">
              <a:lnSpc>
                <a:spcPct val="100000"/>
              </a:lnSpc>
              <a:spcBef>
                <a:spcPts val="0"/>
              </a:spcBef>
              <a:spcAft>
                <a:spcPts val="800"/>
              </a:spcAft>
              <a:buFont typeface="Courier New" panose="02070309020205020404" pitchFamily="49" charset="0"/>
              <a:buChar char="o"/>
            </a:pPr>
            <a:r>
              <a:rPr lang="ru-RU" sz="1600" dirty="0">
                <a:latin typeface="Trebuchet MS" panose="020B0703020202090204" pitchFamily="34" charset="0"/>
                <a:ea typeface="Calibri" panose="020F0502020204030204" pitchFamily="34" charset="0"/>
                <a:cs typeface="Times New Roman" panose="02020603050405020304" pitchFamily="18" charset="0"/>
              </a:rPr>
              <a:t>н</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есоответствие контексту – модель предоставляет информацию, которая противоречит информации в запросе;</a:t>
            </a:r>
          </a:p>
          <a:p>
            <a:pPr lvl="1">
              <a:lnSpc>
                <a:spcPct val="100000"/>
              </a:lnSpc>
              <a:spcBef>
                <a:spcPts val="0"/>
              </a:spcBef>
              <a:spcAft>
                <a:spcPts val="800"/>
              </a:spcAft>
              <a:buFont typeface="Courier New" panose="02070309020205020404" pitchFamily="49" charset="0"/>
              <a:buChar char="o"/>
            </a:pPr>
            <a:r>
              <a:rPr lang="ru-RU" sz="1600" dirty="0">
                <a:latin typeface="Trebuchet MS" panose="020B0703020202090204" pitchFamily="34" charset="0"/>
                <a:ea typeface="Calibri" panose="020F0502020204030204" pitchFamily="34" charset="0"/>
                <a:cs typeface="Times New Roman" panose="02020603050405020304" pitchFamily="18" charset="0"/>
              </a:rPr>
              <a:t>н</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арушение логики при последовательном рассуждении.</a:t>
            </a:r>
            <a:endParaRPr lang="ru-RU" sz="1600" dirty="0">
              <a:latin typeface="Trebuchet MS" panose="020B070302020209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800"/>
              </a:spcAft>
              <a:buFont typeface="Courier New" panose="02070309020205020404" pitchFamily="49" charset="0"/>
              <a:buChar char="o"/>
            </a:pPr>
            <a:endParaRPr lang="ru-RU" sz="1600" dirty="0">
              <a:latin typeface="Trebuchet MS" panose="020B070302020209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823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49BD58-A5B0-CE70-7AD6-A9C367E8107F}"/>
              </a:ext>
            </a:extLst>
          </p:cNvPr>
          <p:cNvSpPr>
            <a:spLocks noGrp="1"/>
          </p:cNvSpPr>
          <p:nvPr>
            <p:ph type="title"/>
          </p:nvPr>
        </p:nvSpPr>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Тренд 2</a:t>
            </a:r>
          </a:p>
        </p:txBody>
      </p:sp>
      <p:sp>
        <p:nvSpPr>
          <p:cNvPr id="5" name="Номер слайда 4">
            <a:extLst>
              <a:ext uri="{FF2B5EF4-FFF2-40B4-BE49-F238E27FC236}">
                <a16:creationId xmlns:a16="http://schemas.microsoft.com/office/drawing/2014/main" id="{CE47E7E3-F408-C611-EF60-726FB1C0C744}"/>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11</a:t>
            </a:fld>
            <a:endParaRPr lang="ru-RU">
              <a:latin typeface="Trebuchet MS" panose="020B0703020202090204" pitchFamily="34" charset="0"/>
            </a:endParaRPr>
          </a:p>
        </p:txBody>
      </p:sp>
      <p:sp>
        <p:nvSpPr>
          <p:cNvPr id="11" name="Объект 2">
            <a:extLst>
              <a:ext uri="{FF2B5EF4-FFF2-40B4-BE49-F238E27FC236}">
                <a16:creationId xmlns:a16="http://schemas.microsoft.com/office/drawing/2014/main" id="{4D8F0D21-14DA-53BD-380B-4E3A22696506}"/>
              </a:ext>
            </a:extLst>
          </p:cNvPr>
          <p:cNvSpPr>
            <a:spLocks noGrp="1"/>
          </p:cNvSpPr>
          <p:nvPr>
            <p:ph idx="1"/>
          </p:nvPr>
        </p:nvSpPr>
        <p:spPr>
          <a:xfrm>
            <a:off x="838200" y="1825624"/>
            <a:ext cx="10515600" cy="4895851"/>
          </a:xfrm>
        </p:spPr>
        <p:txBody>
          <a:bodyPr>
            <a:normAutofit/>
          </a:bodyPr>
          <a:lstStyle/>
          <a:p>
            <a:pPr marL="0" marR="0" indent="355600" algn="just">
              <a:lnSpc>
                <a:spcPct val="107000"/>
              </a:lnSpc>
              <a:spcBef>
                <a:spcPts val="0"/>
              </a:spcBef>
              <a:spcAft>
                <a:spcPts val="800"/>
              </a:spcAft>
              <a:buNone/>
            </a:pPr>
            <a:r>
              <a:rPr lang="ru-RU" sz="1600" dirty="0">
                <a:latin typeface="Trebuchet MS" panose="020B0703020202090204" pitchFamily="34" charset="0"/>
                <a:ea typeface="Calibri" panose="020F0502020204030204" pitchFamily="34" charset="0"/>
                <a:cs typeface="Times New Roman" panose="02020603050405020304" pitchFamily="18" charset="0"/>
              </a:rPr>
              <a:t>Ещё одним научном трендом в этой области является обсуждение влияния галлюцинаций на другие параметры модели. Не получится ли так, что исправив галлюцинации, у модели пропадёт возможность отвечать креативно, и она не начнёт отвечать шаблонными фразами? </a:t>
            </a:r>
          </a:p>
          <a:p>
            <a:pPr marL="0" marR="0" indent="355600" algn="just">
              <a:lnSpc>
                <a:spcPct val="107000"/>
              </a:lnSpc>
              <a:spcBef>
                <a:spcPts val="0"/>
              </a:spcBef>
              <a:spcAft>
                <a:spcPts val="800"/>
              </a:spcAft>
              <a:buNone/>
            </a:pPr>
            <a:r>
              <a:rPr lang="ru-RU" sz="1600" dirty="0">
                <a:latin typeface="Trebuchet MS" panose="020B0703020202090204" pitchFamily="34" charset="0"/>
                <a:ea typeface="Calibri" panose="020F0502020204030204" pitchFamily="34" charset="0"/>
                <a:cs typeface="Times New Roman" panose="02020603050405020304" pitchFamily="18" charset="0"/>
              </a:rPr>
              <a:t>Кроме того остаётся много других неисследованных зависимостей. Например, есть основания полагать, что при исправлении одного типа галлюцинаций, повышается процент ошибок другого типа. Пока нет общего понимания влияния данных параметров друг на друга, и научное сообщество пока все ещё движется в этой области </a:t>
            </a:r>
            <a:r>
              <a:rPr lang="en-US" sz="1600" dirty="0">
                <a:latin typeface="Trebuchet MS" panose="020B0703020202090204" pitchFamily="34" charset="0"/>
                <a:ea typeface="Calibri" panose="020F0502020204030204" pitchFamily="34" charset="0"/>
                <a:cs typeface="Times New Roman" panose="02020603050405020304" pitchFamily="18" charset="0"/>
              </a:rPr>
              <a:t>“</a:t>
            </a:r>
            <a:r>
              <a:rPr lang="ru-RU" sz="1600" dirty="0">
                <a:latin typeface="Trebuchet MS" panose="020B0703020202090204" pitchFamily="34" charset="0"/>
                <a:ea typeface="Calibri" panose="020F0502020204030204" pitchFamily="34" charset="0"/>
                <a:cs typeface="Times New Roman" panose="02020603050405020304" pitchFamily="18" charset="0"/>
              </a:rPr>
              <a:t>на ощупь</a:t>
            </a:r>
            <a:r>
              <a:rPr lang="en-US" sz="1600" dirty="0">
                <a:latin typeface="Trebuchet MS" panose="020B0703020202090204" pitchFamily="34" charset="0"/>
                <a:ea typeface="Calibri" panose="020F0502020204030204" pitchFamily="34" charset="0"/>
                <a:cs typeface="Times New Roman" panose="02020603050405020304" pitchFamily="18" charset="0"/>
              </a:rPr>
              <a:t>”</a:t>
            </a:r>
            <a:r>
              <a:rPr lang="ru-RU" sz="1600" dirty="0">
                <a:latin typeface="Trebuchet MS" panose="020B0703020202090204" pitchFamily="34" charset="0"/>
                <a:ea typeface="Calibri" panose="020F0502020204030204" pitchFamily="34" charset="0"/>
                <a:cs typeface="Times New Roman" panose="02020603050405020304" pitchFamily="18" charset="0"/>
              </a:rPr>
              <a:t>, поэтому необходимость исследований в этой области только растёт.</a:t>
            </a:r>
            <a:endParaRPr lang="ru-RU" sz="1600" dirty="0">
              <a:effectLst/>
              <a:latin typeface="Trebuchet MS" panose="020B070302020209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8972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E37C1E-9FF4-CDE4-3E18-8CD8A3557980}"/>
              </a:ext>
            </a:extLst>
          </p:cNvPr>
          <p:cNvSpPr>
            <a:spLocks noGrp="1"/>
          </p:cNvSpPr>
          <p:nvPr>
            <p:ph type="title"/>
          </p:nvPr>
        </p:nvSpPr>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Список источников</a:t>
            </a:r>
          </a:p>
        </p:txBody>
      </p:sp>
      <p:sp>
        <p:nvSpPr>
          <p:cNvPr id="3" name="Объект 2">
            <a:extLst>
              <a:ext uri="{FF2B5EF4-FFF2-40B4-BE49-F238E27FC236}">
                <a16:creationId xmlns:a16="http://schemas.microsoft.com/office/drawing/2014/main" id="{A808D34B-4DFC-8591-470A-3AE7119F1730}"/>
              </a:ext>
            </a:extLst>
          </p:cNvPr>
          <p:cNvSpPr>
            <a:spLocks noGrp="1"/>
          </p:cNvSpPr>
          <p:nvPr>
            <p:ph idx="1"/>
          </p:nvPr>
        </p:nvSpPr>
        <p:spPr>
          <a:xfrm>
            <a:off x="838200" y="1690688"/>
            <a:ext cx="10515600" cy="4683723"/>
          </a:xfrm>
        </p:spPr>
        <p:txBody>
          <a:bodyPr>
            <a:normAutofit fontScale="85000" lnSpcReduction="20000"/>
          </a:bodyPr>
          <a:lstStyle/>
          <a:p>
            <a:pPr marL="0" indent="0">
              <a:lnSpc>
                <a:spcPct val="100000"/>
              </a:lnSpc>
              <a:buNone/>
            </a:pPr>
            <a:r>
              <a:rPr lang="ru-RU" sz="1400" dirty="0">
                <a:latin typeface="Trebuchet MS" panose="020B0703020202090204" pitchFamily="34" charset="0"/>
                <a:cs typeface="Times New Roman" panose="02020603050405020304" pitchFamily="18" charset="0"/>
              </a:rPr>
              <a:t>1. </a:t>
            </a:r>
            <a:r>
              <a:rPr lang="en-US" sz="1400" dirty="0">
                <a:latin typeface="Trebuchet MS" panose="020B0703020202090204" pitchFamily="34" charset="0"/>
                <a:cs typeface="Times New Roman" panose="02020603050405020304" pitchFamily="18" charset="0"/>
              </a:rPr>
              <a:t>Lei Huang</a:t>
            </a:r>
            <a:r>
              <a:rPr lang="ru-RU" sz="1400" dirty="0">
                <a:latin typeface="Trebuchet MS" panose="020B0703020202090204" pitchFamily="34" charset="0"/>
                <a:cs typeface="Times New Roman" panose="02020603050405020304" pitchFamily="18" charset="0"/>
              </a:rPr>
              <a:t>. </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A Survey on Hallucination in Large Language Models: Principles, Taxonomy, Challenges, and Open Questions </a:t>
            </a:r>
            <a:r>
              <a:rPr lang="en-US" sz="1400" dirty="0">
                <a:latin typeface="Trebuchet MS" panose="020B0703020202090204" pitchFamily="34" charset="0"/>
                <a:ea typeface="Calibri" panose="020F0502020204030204" pitchFamily="34" charset="0"/>
                <a:cs typeface="Times New Roman" panose="02020603050405020304" pitchFamily="18" charset="0"/>
              </a:rPr>
              <a:t>/ </a:t>
            </a:r>
            <a:r>
              <a:rPr lang="en-US" sz="1400" dirty="0" err="1">
                <a:latin typeface="Trebuchet MS" panose="020B0703020202090204" pitchFamily="34" charset="0"/>
                <a:ea typeface="Calibri" panose="020F0502020204030204" pitchFamily="34" charset="0"/>
                <a:cs typeface="Times New Roman" panose="02020603050405020304" pitchFamily="18" charset="0"/>
              </a:rPr>
              <a:t>Weijiang</a:t>
            </a:r>
            <a:r>
              <a:rPr lang="en-US" sz="1400" dirty="0">
                <a:latin typeface="Trebuchet MS" panose="020B0703020202090204" pitchFamily="34" charset="0"/>
                <a:ea typeface="Calibri" panose="020F0502020204030204" pitchFamily="34" charset="0"/>
                <a:cs typeface="Times New Roman" panose="02020603050405020304" pitchFamily="18" charset="0"/>
              </a:rPr>
              <a:t> Yu, Weitao Ma </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a:t>
            </a:r>
            <a:r>
              <a:rPr lang="ru-RU" sz="1400" dirty="0">
                <a:effectLst/>
                <a:latin typeface="Trebuchet MS" panose="020B0703020202090204" pitchFamily="34" charset="0"/>
                <a:ea typeface="Calibri" panose="020F0502020204030204" pitchFamily="34" charset="0"/>
                <a:cs typeface="Times New Roman" panose="02020603050405020304" pitchFamily="18" charset="0"/>
              </a:rPr>
              <a:t>Электронный ресурс</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a:t>
            </a:r>
            <a:r>
              <a:rPr lang="ru-RU" sz="1400" dirty="0">
                <a:effectLst/>
                <a:latin typeface="Trebuchet MS" panose="020B0703020202090204" pitchFamily="34" charset="0"/>
                <a:ea typeface="Calibri" panose="020F0502020204030204" pitchFamily="34" charset="0"/>
                <a:cs typeface="Times New Roman" panose="02020603050405020304" pitchFamily="18" charset="0"/>
              </a:rPr>
              <a:t> </a:t>
            </a:r>
            <a:r>
              <a:rPr lang="en-US" sz="1400" dirty="0" err="1">
                <a:effectLst/>
                <a:latin typeface="Trebuchet MS" panose="020B0703020202090204" pitchFamily="34" charset="0"/>
                <a:ea typeface="Calibri" panose="020F0502020204030204" pitchFamily="34" charset="0"/>
                <a:cs typeface="Times New Roman" panose="02020603050405020304" pitchFamily="18" charset="0"/>
              </a:rPr>
              <a:t>arXiv</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 archive for scholarly articles. DOI: https://doi.org/10.48550/arXiv.2311.05232 (</a:t>
            </a:r>
            <a:r>
              <a:rPr lang="ru-RU" sz="1400" dirty="0">
                <a:effectLst/>
                <a:latin typeface="Trebuchet MS" panose="020B0703020202090204" pitchFamily="34" charset="0"/>
                <a:ea typeface="Calibri" panose="020F0502020204030204" pitchFamily="34" charset="0"/>
                <a:cs typeface="Times New Roman" panose="02020603050405020304" pitchFamily="18" charset="0"/>
              </a:rPr>
              <a:t>Дата обращения: </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24</a:t>
            </a:r>
            <a:r>
              <a:rPr lang="ru-RU" sz="1400" dirty="0">
                <a:effectLst/>
                <a:latin typeface="Trebuchet MS" panose="020B0703020202090204" pitchFamily="34" charset="0"/>
                <a:ea typeface="Calibri" panose="020F0502020204030204" pitchFamily="34" charset="0"/>
                <a:cs typeface="Times New Roman" panose="02020603050405020304" pitchFamily="18" charset="0"/>
              </a:rPr>
              <a:t>.</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12</a:t>
            </a:r>
            <a:r>
              <a:rPr lang="ru-RU" sz="1400" dirty="0">
                <a:effectLst/>
                <a:latin typeface="Trebuchet MS" panose="020B0703020202090204" pitchFamily="34" charset="0"/>
                <a:ea typeface="Calibri" panose="020F0502020204030204" pitchFamily="34" charset="0"/>
                <a:cs typeface="Times New Roman" panose="02020603050405020304" pitchFamily="18" charset="0"/>
              </a:rPr>
              <a:t>.2023</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a:t>
            </a:r>
            <a:endParaRPr lang="ru-RU" sz="1400" dirty="0">
              <a:latin typeface="Trebuchet MS" panose="020B0703020202090204" pitchFamily="34" charset="0"/>
              <a:cs typeface="Times New Roman" panose="02020603050405020304" pitchFamily="18" charset="0"/>
            </a:endParaRPr>
          </a:p>
          <a:p>
            <a:pPr marL="0" indent="0">
              <a:lnSpc>
                <a:spcPct val="100000"/>
              </a:lnSpc>
              <a:buNone/>
            </a:pPr>
            <a:r>
              <a:rPr lang="ru-RU" sz="1400" dirty="0">
                <a:latin typeface="Trebuchet MS" panose="020B0703020202090204" pitchFamily="34" charset="0"/>
                <a:cs typeface="Times New Roman" panose="02020603050405020304" pitchFamily="18" charset="0"/>
              </a:rPr>
              <a:t>2. </a:t>
            </a:r>
            <a:r>
              <a:rPr lang="en-US" sz="1400" dirty="0" err="1">
                <a:latin typeface="Trebuchet MS" panose="020B0703020202090204" pitchFamily="34" charset="0"/>
                <a:cs typeface="Times New Roman" panose="02020603050405020304" pitchFamily="18" charset="0"/>
              </a:rPr>
              <a:t>Ziwei</a:t>
            </a:r>
            <a:r>
              <a:rPr lang="en-US" sz="1400" dirty="0">
                <a:latin typeface="Trebuchet MS" panose="020B0703020202090204" pitchFamily="34" charset="0"/>
                <a:cs typeface="Times New Roman" panose="02020603050405020304" pitchFamily="18" charset="0"/>
              </a:rPr>
              <a:t> Ji. Survey of Hallucination in Natural Language Generation / </a:t>
            </a:r>
            <a:r>
              <a:rPr lang="en-US" sz="1400" dirty="0" err="1">
                <a:latin typeface="Trebuchet MS" panose="020B0703020202090204" pitchFamily="34" charset="0"/>
                <a:cs typeface="Times New Roman" panose="02020603050405020304" pitchFamily="18" charset="0"/>
              </a:rPr>
              <a:t>Nayeon</a:t>
            </a:r>
            <a:r>
              <a:rPr lang="en-US" sz="1400" dirty="0">
                <a:latin typeface="Trebuchet MS" panose="020B0703020202090204" pitchFamily="34" charset="0"/>
                <a:cs typeface="Times New Roman" panose="02020603050405020304" pitchFamily="18" charset="0"/>
              </a:rPr>
              <a:t> Lee, Rita </a:t>
            </a:r>
            <a:r>
              <a:rPr lang="en-US" sz="1400" dirty="0" err="1">
                <a:latin typeface="Trebuchet MS" panose="020B0703020202090204" pitchFamily="34" charset="0"/>
                <a:cs typeface="Times New Roman" panose="02020603050405020304" pitchFamily="18" charset="0"/>
              </a:rPr>
              <a:t>Frieske</a:t>
            </a:r>
            <a:r>
              <a:rPr lang="en-US" sz="1400" dirty="0">
                <a:latin typeface="Trebuchet MS" panose="020B0703020202090204" pitchFamily="34" charset="0"/>
                <a:cs typeface="Times New Roman" panose="02020603050405020304" pitchFamily="18" charset="0"/>
              </a:rPr>
              <a:t> // ACM Computing surveys </a:t>
            </a:r>
            <a:r>
              <a:rPr lang="ru-RU" sz="1400" dirty="0">
                <a:latin typeface="Trebuchet MS" panose="020B0703020202090204" pitchFamily="34" charset="0"/>
                <a:cs typeface="Times New Roman" panose="02020603050405020304" pitchFamily="18" charset="0"/>
              </a:rPr>
              <a:t>-</a:t>
            </a:r>
            <a:r>
              <a:rPr lang="en-US" sz="1400" dirty="0">
                <a:latin typeface="Trebuchet MS" panose="020B0703020202090204" pitchFamily="34" charset="0"/>
                <a:cs typeface="Times New Roman" panose="02020603050405020304" pitchFamily="18" charset="0"/>
              </a:rPr>
              <a:t> </a:t>
            </a:r>
            <a:r>
              <a:rPr lang="ru-RU" sz="1400" dirty="0">
                <a:latin typeface="Trebuchet MS" panose="020B0703020202090204" pitchFamily="34" charset="0"/>
                <a:cs typeface="Times New Roman" panose="02020603050405020304" pitchFamily="18" charset="0"/>
              </a:rPr>
              <a:t>декабрь 202</a:t>
            </a:r>
            <a:r>
              <a:rPr lang="en-US" sz="1400" dirty="0">
                <a:latin typeface="Trebuchet MS" panose="020B0703020202090204" pitchFamily="34" charset="0"/>
                <a:cs typeface="Times New Roman" panose="02020603050405020304" pitchFamily="18" charset="0"/>
              </a:rPr>
              <a:t>3</a:t>
            </a:r>
            <a:r>
              <a:rPr lang="ru-RU" sz="1400" dirty="0">
                <a:latin typeface="Trebuchet MS" panose="020B0703020202090204" pitchFamily="34" charset="0"/>
                <a:cs typeface="Times New Roman" panose="02020603050405020304" pitchFamily="18" charset="0"/>
              </a:rPr>
              <a:t>. – том 55, № 12. </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Электронный ресурс</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 </a:t>
            </a:r>
            <a:r>
              <a:rPr lang="en-US" sz="1400" dirty="0">
                <a:latin typeface="Trebuchet MS" panose="020B0703020202090204" pitchFamily="34" charset="0"/>
                <a:cs typeface="Times New Roman" panose="02020603050405020304" pitchFamily="18" charset="0"/>
              </a:rPr>
              <a:t>ACM digital library. DOI: https://doi.org/10.1145/3571730 </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a:t>
            </a:r>
            <a:r>
              <a:rPr lang="ru-RU" sz="1400" dirty="0">
                <a:effectLst/>
                <a:latin typeface="Trebuchet MS" panose="020B0703020202090204" pitchFamily="34" charset="0"/>
                <a:ea typeface="Calibri" panose="020F0502020204030204" pitchFamily="34" charset="0"/>
                <a:cs typeface="Times New Roman" panose="02020603050405020304" pitchFamily="18" charset="0"/>
              </a:rPr>
              <a:t>Дата обращения: </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24</a:t>
            </a:r>
            <a:r>
              <a:rPr lang="ru-RU" sz="1400" dirty="0">
                <a:effectLst/>
                <a:latin typeface="Trebuchet MS" panose="020B0703020202090204" pitchFamily="34" charset="0"/>
                <a:ea typeface="Calibri" panose="020F0502020204030204" pitchFamily="34" charset="0"/>
                <a:cs typeface="Times New Roman" panose="02020603050405020304" pitchFamily="18" charset="0"/>
              </a:rPr>
              <a:t>.</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12</a:t>
            </a:r>
            <a:r>
              <a:rPr lang="ru-RU" sz="1400" dirty="0">
                <a:effectLst/>
                <a:latin typeface="Trebuchet MS" panose="020B0703020202090204" pitchFamily="34" charset="0"/>
                <a:ea typeface="Calibri" panose="020F0502020204030204" pitchFamily="34" charset="0"/>
                <a:cs typeface="Times New Roman" panose="02020603050405020304" pitchFamily="18" charset="0"/>
              </a:rPr>
              <a:t>.2023</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a:t>
            </a:r>
            <a:endParaRPr lang="ru-RU" sz="1400" dirty="0">
              <a:latin typeface="Trebuchet MS" panose="020B0703020202090204" pitchFamily="34" charset="0"/>
              <a:cs typeface="Times New Roman" panose="02020603050405020304" pitchFamily="18" charset="0"/>
            </a:endParaRPr>
          </a:p>
          <a:p>
            <a:pPr marL="0" indent="0">
              <a:lnSpc>
                <a:spcPct val="100000"/>
              </a:lnSpc>
              <a:buNone/>
            </a:pPr>
            <a:r>
              <a:rPr lang="ru-RU" sz="1400" dirty="0">
                <a:latin typeface="Trebuchet MS" panose="020B0703020202090204" pitchFamily="34" charset="0"/>
                <a:cs typeface="Times New Roman" panose="02020603050405020304" pitchFamily="18" charset="0"/>
              </a:rPr>
              <a:t>3. </a:t>
            </a:r>
            <a:r>
              <a:rPr lang="en-US" sz="1400" dirty="0">
                <a:latin typeface="Trebuchet MS" panose="020B0703020202090204" pitchFamily="34" charset="0"/>
                <a:cs typeface="Times New Roman" panose="02020603050405020304" pitchFamily="18" charset="0"/>
              </a:rPr>
              <a:t>Ilan S Schwartz. Black Box Warning: Large Language Models and the Future of Infectious Diseases Consultation / Katherine E Link, Roxana </a:t>
            </a:r>
            <a:r>
              <a:rPr lang="en-US" sz="1400" dirty="0" err="1">
                <a:latin typeface="Trebuchet MS" panose="020B0703020202090204" pitchFamily="34" charset="0"/>
                <a:cs typeface="Times New Roman" panose="02020603050405020304" pitchFamily="18" charset="0"/>
              </a:rPr>
              <a:t>Daneshjou</a:t>
            </a:r>
            <a:r>
              <a:rPr lang="en-US" sz="1400" dirty="0">
                <a:latin typeface="Trebuchet MS" panose="020B0703020202090204" pitchFamily="34" charset="0"/>
                <a:cs typeface="Times New Roman" panose="02020603050405020304" pitchFamily="18" charset="0"/>
              </a:rPr>
              <a:t> // Clinical Infectious Diseases – 2023.</a:t>
            </a:r>
            <a:r>
              <a:rPr lang="ru-RU" sz="1400" dirty="0">
                <a:latin typeface="Trebuchet MS" panose="020B0703020202090204" pitchFamily="34" charset="0"/>
                <a:cs typeface="Times New Roman" panose="02020603050405020304" pitchFamily="18" charset="0"/>
              </a:rPr>
              <a:t> </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Электронный ресурс</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 </a:t>
            </a:r>
            <a:r>
              <a:rPr lang="en-US" sz="1400" dirty="0">
                <a:latin typeface="Trebuchet MS" panose="020B0703020202090204" pitchFamily="34" charset="0"/>
                <a:cs typeface="Times New Roman" panose="02020603050405020304" pitchFamily="18" charset="0"/>
              </a:rPr>
              <a:t>Oxford Academic. DOI: https://doi.org/10.1093/cid/ciad633 (</a:t>
            </a:r>
            <a:r>
              <a:rPr lang="ru-RU" sz="1400" dirty="0">
                <a:latin typeface="Trebuchet MS" panose="020B0703020202090204" pitchFamily="34" charset="0"/>
                <a:cs typeface="Times New Roman" panose="02020603050405020304" pitchFamily="18" charset="0"/>
              </a:rPr>
              <a:t>Дата обращения</a:t>
            </a:r>
            <a:r>
              <a:rPr lang="en-US" sz="1400" dirty="0">
                <a:latin typeface="Trebuchet MS" panose="020B0703020202090204" pitchFamily="34" charset="0"/>
                <a:cs typeface="Times New Roman" panose="02020603050405020304" pitchFamily="18" charset="0"/>
              </a:rPr>
              <a:t>: 24.12.2023)</a:t>
            </a:r>
          </a:p>
          <a:p>
            <a:pPr marL="0" indent="0">
              <a:lnSpc>
                <a:spcPct val="100000"/>
              </a:lnSpc>
              <a:buNone/>
            </a:pPr>
            <a:r>
              <a:rPr lang="en-US" sz="1400" dirty="0">
                <a:latin typeface="Trebuchet MS" panose="020B0703020202090204" pitchFamily="34" charset="0"/>
                <a:cs typeface="Times New Roman" panose="02020603050405020304" pitchFamily="18" charset="0"/>
              </a:rPr>
              <a:t>4. </a:t>
            </a:r>
            <a:r>
              <a:rPr lang="en-US" sz="1400" dirty="0" err="1">
                <a:latin typeface="Trebuchet MS" panose="020B0703020202090204" pitchFamily="34" charset="0"/>
                <a:cs typeface="Times New Roman" panose="02020603050405020304" pitchFamily="18" charset="0"/>
              </a:rPr>
              <a:t>Qingyao</a:t>
            </a:r>
            <a:r>
              <a:rPr lang="en-US" sz="1400" dirty="0">
                <a:latin typeface="Trebuchet MS" panose="020B0703020202090204" pitchFamily="34" charset="0"/>
                <a:cs typeface="Times New Roman" panose="02020603050405020304" pitchFamily="18" charset="0"/>
              </a:rPr>
              <a:t> Ai. Information Retrieval meets Large Language Models: A strategic report from Chinese IR community / Ting Bai, Zhao Cao // AI Open – 2023. – </a:t>
            </a:r>
            <a:r>
              <a:rPr lang="ru-RU" sz="1400" dirty="0">
                <a:latin typeface="Trebuchet MS" panose="020B0703020202090204" pitchFamily="34" charset="0"/>
                <a:cs typeface="Times New Roman" panose="02020603050405020304" pitchFamily="18" charset="0"/>
              </a:rPr>
              <a:t>том 4. – С. 80-90.</a:t>
            </a:r>
            <a:r>
              <a:rPr lang="en-US" sz="1400" dirty="0">
                <a:latin typeface="Trebuchet MS" panose="020B0703020202090204" pitchFamily="34" charset="0"/>
                <a:cs typeface="Times New Roman" panose="02020603050405020304" pitchFamily="18" charset="0"/>
              </a:rPr>
              <a:t> [</a:t>
            </a:r>
            <a:r>
              <a:rPr lang="ru-RU" sz="1400" dirty="0">
                <a:latin typeface="Trebuchet MS" panose="020B0703020202090204" pitchFamily="34" charset="0"/>
                <a:cs typeface="Times New Roman" panose="02020603050405020304" pitchFamily="18" charset="0"/>
              </a:rPr>
              <a:t>Электронный ресурс</a:t>
            </a:r>
            <a:r>
              <a:rPr lang="en-US" sz="1400" dirty="0">
                <a:latin typeface="Trebuchet MS" panose="020B0703020202090204" pitchFamily="34" charset="0"/>
                <a:cs typeface="Times New Roman" panose="02020603050405020304" pitchFamily="18" charset="0"/>
              </a:rPr>
              <a:t>] Science Direct. DOI: https://doi.org/10.1016/j.aiopen.2023.08.001 (</a:t>
            </a:r>
            <a:r>
              <a:rPr lang="ru-RU" sz="1400" dirty="0">
                <a:latin typeface="Trebuchet MS" panose="020B0703020202090204" pitchFamily="34" charset="0"/>
                <a:cs typeface="Times New Roman" panose="02020603050405020304" pitchFamily="18" charset="0"/>
              </a:rPr>
              <a:t>Дата обращения</a:t>
            </a:r>
            <a:r>
              <a:rPr lang="en-US" sz="1400" dirty="0">
                <a:latin typeface="Trebuchet MS" panose="020B0703020202090204" pitchFamily="34" charset="0"/>
                <a:cs typeface="Times New Roman" panose="02020603050405020304" pitchFamily="18" charset="0"/>
              </a:rPr>
              <a:t>: 24.12.2023)</a:t>
            </a:r>
          </a:p>
          <a:p>
            <a:pPr marL="0" indent="0">
              <a:lnSpc>
                <a:spcPct val="100000"/>
              </a:lnSpc>
              <a:buNone/>
            </a:pPr>
            <a:r>
              <a:rPr lang="en-US" sz="1400" dirty="0">
                <a:latin typeface="Trebuchet MS" panose="020B0703020202090204" pitchFamily="34" charset="0"/>
                <a:cs typeface="Times New Roman" panose="02020603050405020304" pitchFamily="18" charset="0"/>
              </a:rPr>
              <a:t>5</a:t>
            </a:r>
            <a:r>
              <a:rPr lang="ru-RU" sz="1400" dirty="0">
                <a:latin typeface="Trebuchet MS" panose="020B0703020202090204" pitchFamily="34" charset="0"/>
                <a:cs typeface="Times New Roman" panose="02020603050405020304" pitchFamily="18" charset="0"/>
              </a:rPr>
              <a:t>.</a:t>
            </a:r>
            <a:r>
              <a:rPr lang="en-US" sz="1400" dirty="0">
                <a:latin typeface="Trebuchet MS" panose="020B0703020202090204" pitchFamily="34" charset="0"/>
                <a:cs typeface="Times New Roman" panose="02020603050405020304" pitchFamily="18" charset="0"/>
              </a:rPr>
              <a:t> </a:t>
            </a:r>
            <a:r>
              <a:rPr lang="en-US" sz="1400" dirty="0" err="1">
                <a:latin typeface="Trebuchet MS" panose="020B0703020202090204" pitchFamily="34" charset="0"/>
                <a:cs typeface="Times New Roman" panose="02020603050405020304" pitchFamily="18" charset="0"/>
              </a:rPr>
              <a:t>Junyi</a:t>
            </a:r>
            <a:r>
              <a:rPr lang="en-US" sz="1400" dirty="0">
                <a:latin typeface="Trebuchet MS" panose="020B0703020202090204" pitchFamily="34" charset="0"/>
                <a:cs typeface="Times New Roman" panose="02020603050405020304" pitchFamily="18" charset="0"/>
              </a:rPr>
              <a:t> Li</a:t>
            </a:r>
            <a:r>
              <a:rPr lang="ru-RU" sz="1400" dirty="0">
                <a:latin typeface="Trebuchet MS" panose="020B0703020202090204" pitchFamily="34" charset="0"/>
                <a:cs typeface="Times New Roman" panose="02020603050405020304" pitchFamily="18" charset="0"/>
              </a:rPr>
              <a:t>. </a:t>
            </a:r>
            <a:r>
              <a:rPr lang="en-US" sz="1400" dirty="0" err="1">
                <a:latin typeface="Trebuchet MS" panose="020B0703020202090204" pitchFamily="34" charset="0"/>
                <a:cs typeface="Times New Roman" panose="02020603050405020304" pitchFamily="18" charset="0"/>
              </a:rPr>
              <a:t>HaluEval</a:t>
            </a:r>
            <a:r>
              <a:rPr lang="en-US" sz="1400" dirty="0">
                <a:latin typeface="Trebuchet MS" panose="020B0703020202090204" pitchFamily="34" charset="0"/>
                <a:cs typeface="Times New Roman" panose="02020603050405020304" pitchFamily="18" charset="0"/>
              </a:rPr>
              <a:t>: A Large-Scale Hallucination Evaluation Benchmark for Large Language Models</a:t>
            </a:r>
            <a:r>
              <a:rPr lang="ru-RU" sz="1400" dirty="0">
                <a:latin typeface="Trebuchet MS" panose="020B0703020202090204" pitchFamily="34" charset="0"/>
                <a:cs typeface="Times New Roman" panose="02020603050405020304" pitchFamily="18" charset="0"/>
              </a:rPr>
              <a:t> </a:t>
            </a:r>
            <a:r>
              <a:rPr lang="en-US" sz="1400" dirty="0">
                <a:latin typeface="Trebuchet MS" panose="020B0703020202090204" pitchFamily="34" charset="0"/>
                <a:cs typeface="Times New Roman" panose="02020603050405020304" pitchFamily="18" charset="0"/>
              </a:rPr>
              <a:t>/ </a:t>
            </a:r>
            <a:r>
              <a:rPr lang="en-US" sz="1400" dirty="0" err="1">
                <a:latin typeface="Trebuchet MS" panose="020B0703020202090204" pitchFamily="34" charset="0"/>
                <a:cs typeface="Times New Roman" panose="02020603050405020304" pitchFamily="18" charset="0"/>
              </a:rPr>
              <a:t>Xiaoxue</a:t>
            </a:r>
            <a:r>
              <a:rPr lang="en-US" sz="1400" dirty="0">
                <a:latin typeface="Trebuchet MS" panose="020B0703020202090204" pitchFamily="34" charset="0"/>
                <a:cs typeface="Times New Roman" panose="02020603050405020304" pitchFamily="18" charset="0"/>
              </a:rPr>
              <a:t> Cheng, Wayne Xin Zhao. [</a:t>
            </a:r>
            <a:r>
              <a:rPr lang="ru-RU" sz="1400" dirty="0">
                <a:latin typeface="Trebuchet MS" panose="020B0703020202090204" pitchFamily="34" charset="0"/>
                <a:cs typeface="Times New Roman" panose="02020603050405020304" pitchFamily="18" charset="0"/>
              </a:rPr>
              <a:t>Электронный ресурс</a:t>
            </a:r>
            <a:r>
              <a:rPr lang="en-US" sz="1400" dirty="0">
                <a:latin typeface="Trebuchet MS" panose="020B0703020202090204" pitchFamily="34" charset="0"/>
                <a:cs typeface="Times New Roman" panose="02020603050405020304" pitchFamily="18" charset="0"/>
              </a:rPr>
              <a:t>] </a:t>
            </a:r>
            <a:r>
              <a:rPr lang="en-US" sz="1400" dirty="0" err="1">
                <a:effectLst/>
                <a:latin typeface="Trebuchet MS" panose="020B0703020202090204" pitchFamily="34" charset="0"/>
                <a:ea typeface="Calibri" panose="020F0502020204030204" pitchFamily="34" charset="0"/>
                <a:cs typeface="Times New Roman" panose="02020603050405020304" pitchFamily="18" charset="0"/>
              </a:rPr>
              <a:t>arXiv</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 archive for scholarly articles. DOI: https://doi.org/10.48550/arXiv.2309.03883 </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Дата обращения</a:t>
            </a:r>
            <a:r>
              <a:rPr lang="en-US" sz="1400" dirty="0">
                <a:latin typeface="Trebuchet MS" panose="020B0703020202090204" pitchFamily="34" charset="0"/>
                <a:cs typeface="Times New Roman" panose="02020603050405020304" pitchFamily="18" charset="0"/>
              </a:rPr>
              <a:t>: 24.12.2023)</a:t>
            </a:r>
            <a:endParaRPr lang="ru-RU" sz="1400" dirty="0">
              <a:latin typeface="Trebuchet MS" panose="020B0703020202090204" pitchFamily="34" charset="0"/>
              <a:cs typeface="Times New Roman" panose="02020603050405020304" pitchFamily="18" charset="0"/>
            </a:endParaRPr>
          </a:p>
          <a:p>
            <a:pPr marL="0" indent="0">
              <a:lnSpc>
                <a:spcPct val="100000"/>
              </a:lnSpc>
              <a:buNone/>
            </a:pPr>
            <a:r>
              <a:rPr lang="en-US" sz="1400" dirty="0">
                <a:latin typeface="Trebuchet MS" panose="020B0703020202090204" pitchFamily="34" charset="0"/>
                <a:cs typeface="Times New Roman" panose="02020603050405020304" pitchFamily="18" charset="0"/>
              </a:rPr>
              <a:t>6</a:t>
            </a:r>
            <a:r>
              <a:rPr lang="ru-RU" sz="1400" dirty="0">
                <a:latin typeface="Trebuchet MS" panose="020B0703020202090204" pitchFamily="34" charset="0"/>
                <a:cs typeface="Times New Roman" panose="02020603050405020304" pitchFamily="18" charset="0"/>
              </a:rPr>
              <a:t>.</a:t>
            </a:r>
            <a:r>
              <a:rPr lang="en-US" sz="1400" dirty="0">
                <a:latin typeface="Trebuchet MS" panose="020B0703020202090204" pitchFamily="34" charset="0"/>
                <a:cs typeface="Times New Roman" panose="02020603050405020304" pitchFamily="18" charset="0"/>
              </a:rPr>
              <a:t> Hunter Lightman. Let's Verify Step by Step / Vineet Kosaraju, Yura </a:t>
            </a:r>
            <a:r>
              <a:rPr lang="en-US" sz="1400" dirty="0" err="1">
                <a:latin typeface="Trebuchet MS" panose="020B0703020202090204" pitchFamily="34" charset="0"/>
                <a:cs typeface="Times New Roman" panose="02020603050405020304" pitchFamily="18" charset="0"/>
              </a:rPr>
              <a:t>Burda</a:t>
            </a:r>
            <a:r>
              <a:rPr lang="en-US" sz="1400" dirty="0">
                <a:latin typeface="Trebuchet MS" panose="020B0703020202090204" pitchFamily="34" charset="0"/>
                <a:cs typeface="Times New Roman" panose="02020603050405020304" pitchFamily="18" charset="0"/>
              </a:rPr>
              <a:t>. [</a:t>
            </a:r>
            <a:r>
              <a:rPr lang="ru-RU" sz="1400" dirty="0">
                <a:latin typeface="Trebuchet MS" panose="020B0703020202090204" pitchFamily="34" charset="0"/>
                <a:cs typeface="Times New Roman" panose="02020603050405020304" pitchFamily="18" charset="0"/>
              </a:rPr>
              <a:t>Электронный ресурс</a:t>
            </a:r>
            <a:r>
              <a:rPr lang="en-US" sz="1400" dirty="0">
                <a:latin typeface="Trebuchet MS" panose="020B0703020202090204" pitchFamily="34" charset="0"/>
                <a:cs typeface="Times New Roman" panose="02020603050405020304" pitchFamily="18" charset="0"/>
              </a:rPr>
              <a:t>] </a:t>
            </a:r>
            <a:r>
              <a:rPr lang="en-US" sz="1400" dirty="0" err="1">
                <a:effectLst/>
                <a:latin typeface="Trebuchet MS" panose="020B0703020202090204" pitchFamily="34" charset="0"/>
                <a:ea typeface="Calibri" panose="020F0502020204030204" pitchFamily="34" charset="0"/>
                <a:cs typeface="Times New Roman" panose="02020603050405020304" pitchFamily="18" charset="0"/>
              </a:rPr>
              <a:t>arXiv</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 archive for scholarly articles. DOI: https://doi.org/10.48550/arXiv.2305.20050 </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Дата обращения</a:t>
            </a:r>
            <a:r>
              <a:rPr lang="en-US" sz="1400" dirty="0">
                <a:latin typeface="Trebuchet MS" panose="020B0703020202090204" pitchFamily="34" charset="0"/>
                <a:cs typeface="Times New Roman" panose="02020603050405020304" pitchFamily="18" charset="0"/>
              </a:rPr>
              <a:t>: 24.12.2023)</a:t>
            </a:r>
          </a:p>
          <a:p>
            <a:pPr marL="0" indent="0">
              <a:lnSpc>
                <a:spcPct val="100000"/>
              </a:lnSpc>
              <a:buNone/>
            </a:pPr>
            <a:r>
              <a:rPr lang="ru-RU" sz="1400" dirty="0">
                <a:latin typeface="Trebuchet MS" panose="020B0703020202090204" pitchFamily="34" charset="0"/>
                <a:cs typeface="Times New Roman" panose="02020603050405020304" pitchFamily="18" charset="0"/>
              </a:rPr>
              <a:t>7. </a:t>
            </a:r>
            <a:r>
              <a:rPr lang="en-US" sz="1400" dirty="0">
                <a:latin typeface="Trebuchet MS" panose="020B0703020202090204" pitchFamily="34" charset="0"/>
                <a:cs typeface="Times New Roman" panose="02020603050405020304" pitchFamily="18" charset="0"/>
              </a:rPr>
              <a:t>Yung-Sung Chuang. </a:t>
            </a:r>
            <a:r>
              <a:rPr lang="en-US" sz="1400" dirty="0" err="1">
                <a:latin typeface="Trebuchet MS" panose="020B0703020202090204" pitchFamily="34" charset="0"/>
                <a:cs typeface="Times New Roman" panose="02020603050405020304" pitchFamily="18" charset="0"/>
              </a:rPr>
              <a:t>DoLa</a:t>
            </a:r>
            <a:r>
              <a:rPr lang="en-US" sz="1400" dirty="0">
                <a:latin typeface="Trebuchet MS" panose="020B0703020202090204" pitchFamily="34" charset="0"/>
                <a:cs typeface="Times New Roman" panose="02020603050405020304" pitchFamily="18" charset="0"/>
              </a:rPr>
              <a:t>: Decoding by Contrasting Layers Improves Factuality in Large Language Models / </a:t>
            </a:r>
            <a:r>
              <a:rPr lang="en-US" sz="1400" dirty="0" err="1">
                <a:latin typeface="Trebuchet MS" panose="020B0703020202090204" pitchFamily="34" charset="0"/>
                <a:cs typeface="Times New Roman" panose="02020603050405020304" pitchFamily="18" charset="0"/>
              </a:rPr>
              <a:t>Yujia</a:t>
            </a:r>
            <a:r>
              <a:rPr lang="en-US" sz="1400" dirty="0">
                <a:latin typeface="Trebuchet MS" panose="020B0703020202090204" pitchFamily="34" charset="0"/>
                <a:cs typeface="Times New Roman" panose="02020603050405020304" pitchFamily="18" charset="0"/>
              </a:rPr>
              <a:t> </a:t>
            </a:r>
            <a:r>
              <a:rPr lang="en-US" sz="1400" dirty="0" err="1">
                <a:latin typeface="Trebuchet MS" panose="020B0703020202090204" pitchFamily="34" charset="0"/>
                <a:cs typeface="Times New Roman" panose="02020603050405020304" pitchFamily="18" charset="0"/>
              </a:rPr>
              <a:t>Xie</a:t>
            </a:r>
            <a:r>
              <a:rPr lang="en-US" sz="1400" dirty="0">
                <a:latin typeface="Trebuchet MS" panose="020B0703020202090204" pitchFamily="34" charset="0"/>
                <a:cs typeface="Times New Roman" panose="02020603050405020304" pitchFamily="18" charset="0"/>
              </a:rPr>
              <a:t>, </a:t>
            </a:r>
            <a:r>
              <a:rPr lang="en-US" sz="1400" dirty="0" err="1">
                <a:latin typeface="Trebuchet MS" panose="020B0703020202090204" pitchFamily="34" charset="0"/>
                <a:cs typeface="Times New Roman" panose="02020603050405020304" pitchFamily="18" charset="0"/>
              </a:rPr>
              <a:t>Hongyin</a:t>
            </a:r>
            <a:r>
              <a:rPr lang="en-US" sz="1400" dirty="0">
                <a:latin typeface="Trebuchet MS" panose="020B0703020202090204" pitchFamily="34" charset="0"/>
                <a:cs typeface="Times New Roman" panose="02020603050405020304" pitchFamily="18" charset="0"/>
              </a:rPr>
              <a:t> Luo. [</a:t>
            </a:r>
            <a:r>
              <a:rPr lang="ru-RU" sz="1400" dirty="0">
                <a:latin typeface="Trebuchet MS" panose="020B0703020202090204" pitchFamily="34" charset="0"/>
                <a:cs typeface="Times New Roman" panose="02020603050405020304" pitchFamily="18" charset="0"/>
              </a:rPr>
              <a:t>Электронный ресурс</a:t>
            </a:r>
            <a:r>
              <a:rPr lang="en-US" sz="1400" dirty="0">
                <a:latin typeface="Trebuchet MS" panose="020B0703020202090204" pitchFamily="34" charset="0"/>
                <a:cs typeface="Times New Roman" panose="02020603050405020304" pitchFamily="18" charset="0"/>
              </a:rPr>
              <a:t>] </a:t>
            </a:r>
            <a:r>
              <a:rPr lang="en-US" sz="1400" dirty="0" err="1">
                <a:effectLst/>
                <a:latin typeface="Trebuchet MS" panose="020B0703020202090204" pitchFamily="34" charset="0"/>
                <a:ea typeface="Calibri" panose="020F0502020204030204" pitchFamily="34" charset="0"/>
                <a:cs typeface="Times New Roman" panose="02020603050405020304" pitchFamily="18" charset="0"/>
              </a:rPr>
              <a:t>arXiv</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 archive for scholarly articles. DOI: https://doi.org/10.48550/arXiv.2309.03883 </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Дата обращения</a:t>
            </a:r>
            <a:r>
              <a:rPr lang="en-US" sz="1400" dirty="0">
                <a:latin typeface="Trebuchet MS" panose="020B0703020202090204" pitchFamily="34" charset="0"/>
                <a:cs typeface="Times New Roman" panose="02020603050405020304" pitchFamily="18" charset="0"/>
              </a:rPr>
              <a:t>: 24.12.2023)</a:t>
            </a:r>
            <a:endParaRPr lang="ru-RU" sz="1400" dirty="0">
              <a:latin typeface="Trebuchet MS" panose="020B0703020202090204" pitchFamily="34" charset="0"/>
              <a:cs typeface="Times New Roman" panose="02020603050405020304" pitchFamily="18" charset="0"/>
            </a:endParaRPr>
          </a:p>
          <a:p>
            <a:pPr marL="0" indent="0">
              <a:lnSpc>
                <a:spcPct val="100000"/>
              </a:lnSpc>
              <a:buNone/>
            </a:pPr>
            <a:r>
              <a:rPr lang="ru-RU" sz="1400" dirty="0">
                <a:latin typeface="Trebuchet MS" panose="020B0703020202090204" pitchFamily="34" charset="0"/>
                <a:cs typeface="Times New Roman" panose="02020603050405020304" pitchFamily="18" charset="0"/>
              </a:rPr>
              <a:t>8.</a:t>
            </a:r>
            <a:r>
              <a:rPr lang="en-US" sz="1400" dirty="0">
                <a:latin typeface="Trebuchet MS" panose="020B0703020202090204" pitchFamily="34" charset="0"/>
                <a:cs typeface="Times New Roman" panose="02020603050405020304" pitchFamily="18" charset="0"/>
              </a:rPr>
              <a:t> </a:t>
            </a:r>
            <a:r>
              <a:rPr lang="en-US" sz="1400" dirty="0" err="1">
                <a:latin typeface="Trebuchet MS" panose="020B0703020202090204" pitchFamily="34" charset="0"/>
                <a:cs typeface="Times New Roman" panose="02020603050405020304" pitchFamily="18" charset="0"/>
              </a:rPr>
              <a:t>Junyu</a:t>
            </a:r>
            <a:r>
              <a:rPr lang="en-US" sz="1400" dirty="0">
                <a:latin typeface="Trebuchet MS" panose="020B0703020202090204" pitchFamily="34" charset="0"/>
                <a:cs typeface="Times New Roman" panose="02020603050405020304" pitchFamily="18" charset="0"/>
              </a:rPr>
              <a:t> Luo. Zero-Resource Hallucination Prevention for Large Language Models / Cao Xiao, </a:t>
            </a:r>
            <a:r>
              <a:rPr lang="en-US" sz="1400" dirty="0" err="1">
                <a:latin typeface="Trebuchet MS" panose="020B0703020202090204" pitchFamily="34" charset="0"/>
                <a:cs typeface="Times New Roman" panose="02020603050405020304" pitchFamily="18" charset="0"/>
              </a:rPr>
              <a:t>Fenglong</a:t>
            </a:r>
            <a:r>
              <a:rPr lang="en-US" sz="1400" dirty="0">
                <a:latin typeface="Trebuchet MS" panose="020B0703020202090204" pitchFamily="34" charset="0"/>
                <a:cs typeface="Times New Roman" panose="02020603050405020304" pitchFamily="18" charset="0"/>
              </a:rPr>
              <a:t> Ma. [</a:t>
            </a:r>
            <a:r>
              <a:rPr lang="ru-RU" sz="1400" dirty="0">
                <a:latin typeface="Trebuchet MS" panose="020B0703020202090204" pitchFamily="34" charset="0"/>
                <a:cs typeface="Times New Roman" panose="02020603050405020304" pitchFamily="18" charset="0"/>
              </a:rPr>
              <a:t>Электронный ресурс</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 </a:t>
            </a:r>
            <a:r>
              <a:rPr lang="en-US" sz="1400" dirty="0" err="1">
                <a:effectLst/>
                <a:latin typeface="Trebuchet MS" panose="020B0703020202090204" pitchFamily="34" charset="0"/>
                <a:ea typeface="Calibri" panose="020F0502020204030204" pitchFamily="34" charset="0"/>
                <a:cs typeface="Times New Roman" panose="02020603050405020304" pitchFamily="18" charset="0"/>
              </a:rPr>
              <a:t>arXiv</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 archive for scholarly articles</a:t>
            </a:r>
            <a:r>
              <a:rPr lang="ru-RU" sz="1400" dirty="0">
                <a:latin typeface="Trebuchet MS" panose="020B0703020202090204" pitchFamily="34" charset="0"/>
                <a:ea typeface="Calibri" panose="020F0502020204030204" pitchFamily="34" charset="0"/>
                <a:cs typeface="Times New Roman" panose="02020603050405020304" pitchFamily="18" charset="0"/>
              </a:rPr>
              <a:t>. </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DOI: https://doi.org/10.48550/arXiv.2309.02654 </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Дата обращения</a:t>
            </a:r>
            <a:r>
              <a:rPr lang="en-US" sz="1400" dirty="0">
                <a:latin typeface="Trebuchet MS" panose="020B0703020202090204" pitchFamily="34" charset="0"/>
                <a:cs typeface="Times New Roman" panose="02020603050405020304" pitchFamily="18" charset="0"/>
              </a:rPr>
              <a:t>: 24.12.2023)</a:t>
            </a:r>
            <a:endParaRPr lang="ru-RU" sz="1400" dirty="0">
              <a:latin typeface="Trebuchet MS" panose="020B0703020202090204" pitchFamily="34" charset="0"/>
              <a:cs typeface="Times New Roman" panose="02020603050405020304" pitchFamily="18" charset="0"/>
            </a:endParaRPr>
          </a:p>
          <a:p>
            <a:pPr marL="0" indent="0">
              <a:lnSpc>
                <a:spcPct val="100000"/>
              </a:lnSpc>
              <a:buNone/>
            </a:pPr>
            <a:r>
              <a:rPr lang="ru-RU" sz="1400" dirty="0">
                <a:latin typeface="Trebuchet MS" panose="020B0703020202090204" pitchFamily="34" charset="0"/>
                <a:cs typeface="Times New Roman" panose="02020603050405020304" pitchFamily="18" charset="0"/>
              </a:rPr>
              <a:t>9</a:t>
            </a:r>
            <a:r>
              <a:rPr lang="en-US" sz="1400" dirty="0">
                <a:latin typeface="Trebuchet MS" panose="020B0703020202090204" pitchFamily="34" charset="0"/>
                <a:cs typeface="Times New Roman" panose="02020603050405020304" pitchFamily="18" charset="0"/>
              </a:rPr>
              <a:t>. Rahul Kaushik. The Axiom of Choice and Its Influence on LLM Hallucinations: An Exploration. [</a:t>
            </a:r>
            <a:r>
              <a:rPr lang="ru-RU" sz="1400" dirty="0">
                <a:latin typeface="Trebuchet MS" panose="020B0703020202090204" pitchFamily="34" charset="0"/>
                <a:cs typeface="Times New Roman" panose="02020603050405020304" pitchFamily="18" charset="0"/>
              </a:rPr>
              <a:t>Электронный ресурс</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 </a:t>
            </a:r>
            <a:r>
              <a:rPr lang="en-US" sz="1400" dirty="0">
                <a:latin typeface="Trebuchet MS" panose="020B0703020202090204" pitchFamily="34" charset="0"/>
                <a:cs typeface="Times New Roman" panose="02020603050405020304" pitchFamily="18" charset="0"/>
              </a:rPr>
              <a:t>Research Gate. DOI: http://dx.doi.org/10.13140/RG.2.2.21787.03369 (</a:t>
            </a:r>
            <a:r>
              <a:rPr lang="ru-RU" sz="1400" dirty="0">
                <a:latin typeface="Trebuchet MS" panose="020B0703020202090204" pitchFamily="34" charset="0"/>
                <a:cs typeface="Times New Roman" panose="02020603050405020304" pitchFamily="18" charset="0"/>
              </a:rPr>
              <a:t>Дата обращения</a:t>
            </a:r>
            <a:r>
              <a:rPr lang="en-US" sz="1400" dirty="0">
                <a:latin typeface="Trebuchet MS" panose="020B0703020202090204" pitchFamily="34" charset="0"/>
                <a:cs typeface="Times New Roman" panose="02020603050405020304" pitchFamily="18" charset="0"/>
              </a:rPr>
              <a:t>: 24.12.2023)</a:t>
            </a:r>
          </a:p>
          <a:p>
            <a:pPr marL="0" indent="0">
              <a:lnSpc>
                <a:spcPct val="100000"/>
              </a:lnSpc>
              <a:buNone/>
            </a:pPr>
            <a:r>
              <a:rPr lang="en-US" sz="1400" dirty="0">
                <a:latin typeface="Trebuchet MS" panose="020B0703020202090204" pitchFamily="34" charset="0"/>
                <a:cs typeface="Times New Roman" panose="02020603050405020304" pitchFamily="18" charset="0"/>
              </a:rPr>
              <a:t>10. Long Ouyang. Training language models to follow instructions with human feedback / Jeff Wu, Xu Jiang. [</a:t>
            </a:r>
            <a:r>
              <a:rPr lang="ru-RU" sz="1400" dirty="0">
                <a:latin typeface="Trebuchet MS" panose="020B0703020202090204" pitchFamily="34" charset="0"/>
                <a:cs typeface="Times New Roman" panose="02020603050405020304" pitchFamily="18" charset="0"/>
              </a:rPr>
              <a:t>Электронный ресурс</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 </a:t>
            </a:r>
            <a:r>
              <a:rPr lang="en-US" sz="1400" dirty="0" err="1">
                <a:effectLst/>
                <a:latin typeface="Trebuchet MS" panose="020B0703020202090204" pitchFamily="34" charset="0"/>
                <a:ea typeface="Calibri" panose="020F0502020204030204" pitchFamily="34" charset="0"/>
                <a:cs typeface="Times New Roman" panose="02020603050405020304" pitchFamily="18" charset="0"/>
              </a:rPr>
              <a:t>arXiv</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 archive for scholarly articles</a:t>
            </a:r>
            <a:r>
              <a:rPr lang="ru-RU" sz="1400" dirty="0">
                <a:latin typeface="Trebuchet MS" panose="020B0703020202090204" pitchFamily="34" charset="0"/>
                <a:ea typeface="Calibri" panose="020F0502020204030204" pitchFamily="34" charset="0"/>
                <a:cs typeface="Times New Roman" panose="02020603050405020304" pitchFamily="18" charset="0"/>
              </a:rPr>
              <a:t>. </a:t>
            </a:r>
            <a:r>
              <a:rPr lang="en-US" sz="1400" dirty="0">
                <a:effectLst/>
                <a:latin typeface="Trebuchet MS" panose="020B0703020202090204" pitchFamily="34" charset="0"/>
                <a:ea typeface="Calibri" panose="020F0502020204030204" pitchFamily="34" charset="0"/>
                <a:cs typeface="Times New Roman" panose="02020603050405020304" pitchFamily="18" charset="0"/>
              </a:rPr>
              <a:t>DOI: https://doi.org/10.48550/arXiv.2203.02155 </a:t>
            </a:r>
            <a:r>
              <a:rPr lang="en-US" sz="1400" dirty="0">
                <a:latin typeface="Trebuchet MS" panose="020B0703020202090204" pitchFamily="34" charset="0"/>
                <a:cs typeface="Times New Roman" panose="02020603050405020304" pitchFamily="18" charset="0"/>
              </a:rPr>
              <a:t>(</a:t>
            </a:r>
            <a:r>
              <a:rPr lang="ru-RU" sz="1400" dirty="0">
                <a:latin typeface="Trebuchet MS" panose="020B0703020202090204" pitchFamily="34" charset="0"/>
                <a:cs typeface="Times New Roman" panose="02020603050405020304" pitchFamily="18" charset="0"/>
              </a:rPr>
              <a:t>Дата обращения</a:t>
            </a:r>
            <a:r>
              <a:rPr lang="en-US" sz="1400" dirty="0">
                <a:latin typeface="Trebuchet MS" panose="020B0703020202090204" pitchFamily="34" charset="0"/>
                <a:cs typeface="Times New Roman" panose="02020603050405020304" pitchFamily="18" charset="0"/>
              </a:rPr>
              <a:t>: 24.12.2023)</a:t>
            </a:r>
            <a:endParaRPr lang="ru-RU" sz="1400" dirty="0">
              <a:latin typeface="Trebuchet MS" panose="020B0703020202090204" pitchFamily="34" charset="0"/>
              <a:cs typeface="Times New Roman" panose="02020603050405020304" pitchFamily="18" charset="0"/>
            </a:endParaRPr>
          </a:p>
          <a:p>
            <a:pPr marL="0" indent="0">
              <a:lnSpc>
                <a:spcPct val="100000"/>
              </a:lnSpc>
              <a:buNone/>
            </a:pPr>
            <a:endParaRPr lang="ru-RU" sz="1400" dirty="0">
              <a:latin typeface="Trebuchet MS" panose="020B0703020202090204" pitchFamily="34" charset="0"/>
              <a:cs typeface="Times New Roman" panose="02020603050405020304" pitchFamily="18" charset="0"/>
            </a:endParaRPr>
          </a:p>
        </p:txBody>
      </p:sp>
      <p:sp>
        <p:nvSpPr>
          <p:cNvPr id="16" name="Номер слайда 15">
            <a:extLst>
              <a:ext uri="{FF2B5EF4-FFF2-40B4-BE49-F238E27FC236}">
                <a16:creationId xmlns:a16="http://schemas.microsoft.com/office/drawing/2014/main" id="{84562649-111E-9F93-D97D-FBF1196AF725}"/>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12</a:t>
            </a:fld>
            <a:endParaRPr lang="ru-RU">
              <a:latin typeface="Trebuchet MS" panose="020B0703020202090204" pitchFamily="34" charset="0"/>
            </a:endParaRPr>
          </a:p>
        </p:txBody>
      </p:sp>
    </p:spTree>
    <p:extLst>
      <p:ext uri="{BB962C8B-B14F-4D97-AF65-F5344CB8AC3E}">
        <p14:creationId xmlns:p14="http://schemas.microsoft.com/office/powerpoint/2010/main" val="19220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E37C1E-9FF4-CDE4-3E18-8CD8A3557980}"/>
              </a:ext>
            </a:extLst>
          </p:cNvPr>
          <p:cNvSpPr>
            <a:spLocks noGrp="1"/>
          </p:cNvSpPr>
          <p:nvPr>
            <p:ph type="title"/>
          </p:nvPr>
        </p:nvSpPr>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Список участников и их вклады</a:t>
            </a:r>
          </a:p>
        </p:txBody>
      </p:sp>
      <p:sp>
        <p:nvSpPr>
          <p:cNvPr id="3" name="Объект 2">
            <a:extLst>
              <a:ext uri="{FF2B5EF4-FFF2-40B4-BE49-F238E27FC236}">
                <a16:creationId xmlns:a16="http://schemas.microsoft.com/office/drawing/2014/main" id="{A808D34B-4DFC-8591-470A-3AE7119F1730}"/>
              </a:ext>
            </a:extLst>
          </p:cNvPr>
          <p:cNvSpPr>
            <a:spLocks noGrp="1"/>
          </p:cNvSpPr>
          <p:nvPr>
            <p:ph idx="1"/>
          </p:nvPr>
        </p:nvSpPr>
        <p:spPr>
          <a:xfrm>
            <a:off x="838200" y="1690688"/>
            <a:ext cx="10515600" cy="4683723"/>
          </a:xfrm>
        </p:spPr>
        <p:txBody>
          <a:bodyPr>
            <a:normAutofit/>
          </a:bodyPr>
          <a:lstStyle/>
          <a:p>
            <a:pPr marL="342900" indent="-342900">
              <a:lnSpc>
                <a:spcPct val="100000"/>
              </a:lnSpc>
              <a:buAutoNum type="arabicPeriod"/>
            </a:pPr>
            <a:r>
              <a:rPr lang="ru-RU" sz="1800" dirty="0">
                <a:latin typeface="Trebuchet MS" panose="020B0703020202090204" pitchFamily="34" charset="0"/>
                <a:cs typeface="Times New Roman" panose="02020603050405020304" pitchFamily="18" charset="0"/>
              </a:rPr>
              <a:t>Новиков Дмитрий Николаевич</a:t>
            </a:r>
            <a:br>
              <a:rPr lang="ru-RU" sz="1800" dirty="0">
                <a:latin typeface="Trebuchet MS" panose="020B0703020202090204" pitchFamily="34" charset="0"/>
                <a:cs typeface="Times New Roman" panose="02020603050405020304" pitchFamily="18" charset="0"/>
              </a:rPr>
            </a:br>
            <a:r>
              <a:rPr lang="ru-RU" sz="1800" dirty="0">
                <a:latin typeface="Trebuchet MS" panose="020B0703020202090204" pitchFamily="34" charset="0"/>
                <a:cs typeface="Times New Roman" panose="02020603050405020304" pitchFamily="18" charset="0"/>
              </a:rPr>
              <a:t>Вклад: провел исследование, поиск и анализ статей.</a:t>
            </a:r>
          </a:p>
          <a:p>
            <a:pPr marL="342900" indent="-342900">
              <a:lnSpc>
                <a:spcPct val="100000"/>
              </a:lnSpc>
              <a:buAutoNum type="arabicPeriod"/>
            </a:pPr>
            <a:endParaRPr lang="ru-RU" sz="1800" dirty="0">
              <a:latin typeface="Trebuchet MS" panose="020B0703020202090204" pitchFamily="34" charset="0"/>
              <a:cs typeface="Times New Roman" panose="02020603050405020304" pitchFamily="18" charset="0"/>
            </a:endParaRPr>
          </a:p>
          <a:p>
            <a:pPr marL="342900" indent="-342900">
              <a:lnSpc>
                <a:spcPct val="100000"/>
              </a:lnSpc>
              <a:buAutoNum type="arabicPeriod"/>
            </a:pPr>
            <a:r>
              <a:rPr lang="ru-RU" sz="1800" dirty="0">
                <a:latin typeface="Trebuchet MS" panose="020B0703020202090204" pitchFamily="34" charset="0"/>
                <a:cs typeface="Times New Roman" panose="02020603050405020304" pitchFamily="18" charset="0"/>
              </a:rPr>
              <a:t>Нурмухаметов Артур Альбертович</a:t>
            </a:r>
            <a:br>
              <a:rPr lang="ru-RU" sz="1800" dirty="0">
                <a:latin typeface="Trebuchet MS" panose="020B0703020202090204" pitchFamily="34" charset="0"/>
                <a:cs typeface="Times New Roman" panose="02020603050405020304" pitchFamily="18" charset="0"/>
              </a:rPr>
            </a:br>
            <a:r>
              <a:rPr lang="ru-RU" sz="1800" dirty="0">
                <a:latin typeface="Trebuchet MS" panose="020B0703020202090204" pitchFamily="34" charset="0"/>
                <a:cs typeface="Times New Roman" panose="02020603050405020304" pitchFamily="18" charset="0"/>
              </a:rPr>
              <a:t>Вклад: обеспечил проверку текста </a:t>
            </a:r>
            <a:r>
              <a:rPr lang="ru-RU" sz="1800">
                <a:latin typeface="Trebuchet MS" panose="020B0703020202090204" pitchFamily="34" charset="0"/>
                <a:cs typeface="Times New Roman" panose="02020603050405020304" pitchFamily="18" charset="0"/>
              </a:rPr>
              <a:t>и оформил </a:t>
            </a:r>
            <a:r>
              <a:rPr lang="ru-RU" sz="1800" dirty="0">
                <a:latin typeface="Trebuchet MS" panose="020B0703020202090204" pitchFamily="34" charset="0"/>
                <a:cs typeface="Times New Roman" panose="02020603050405020304" pitchFamily="18" charset="0"/>
              </a:rPr>
              <a:t>презентации.</a:t>
            </a:r>
          </a:p>
        </p:txBody>
      </p:sp>
      <p:sp>
        <p:nvSpPr>
          <p:cNvPr id="16" name="Номер слайда 15">
            <a:extLst>
              <a:ext uri="{FF2B5EF4-FFF2-40B4-BE49-F238E27FC236}">
                <a16:creationId xmlns:a16="http://schemas.microsoft.com/office/drawing/2014/main" id="{84562649-111E-9F93-D97D-FBF1196AF725}"/>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13</a:t>
            </a:fld>
            <a:endParaRPr lang="ru-RU">
              <a:latin typeface="Trebuchet MS" panose="020B0703020202090204" pitchFamily="34" charset="0"/>
            </a:endParaRPr>
          </a:p>
        </p:txBody>
      </p:sp>
    </p:spTree>
    <p:extLst>
      <p:ext uri="{BB962C8B-B14F-4D97-AF65-F5344CB8AC3E}">
        <p14:creationId xmlns:p14="http://schemas.microsoft.com/office/powerpoint/2010/main" val="425795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49BD58-A5B0-CE70-7AD6-A9C367E8107F}"/>
              </a:ext>
            </a:extLst>
          </p:cNvPr>
          <p:cNvSpPr>
            <a:spLocks noGrp="1"/>
          </p:cNvSpPr>
          <p:nvPr>
            <p:ph type="title"/>
          </p:nvPr>
        </p:nvSpPr>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Задание 3. Проблема  исследования</a:t>
            </a:r>
          </a:p>
        </p:txBody>
      </p:sp>
      <p:sp>
        <p:nvSpPr>
          <p:cNvPr id="3" name="Объект 2">
            <a:extLst>
              <a:ext uri="{FF2B5EF4-FFF2-40B4-BE49-F238E27FC236}">
                <a16:creationId xmlns:a16="http://schemas.microsoft.com/office/drawing/2014/main" id="{29DE5089-6B26-5A29-E93B-6921C73DEE8C}"/>
              </a:ext>
            </a:extLst>
          </p:cNvPr>
          <p:cNvSpPr>
            <a:spLocks noGrp="1"/>
          </p:cNvSpPr>
          <p:nvPr>
            <p:ph sz="half" idx="1"/>
          </p:nvPr>
        </p:nvSpPr>
        <p:spPr>
          <a:xfrm>
            <a:off x="657226" y="1825625"/>
            <a:ext cx="3383280" cy="4351338"/>
          </a:xfrm>
        </p:spPr>
        <p:txBody>
          <a:bodyPr lIns="36000" rIns="36000">
            <a:noAutofit/>
          </a:bodyPr>
          <a:lstStyle/>
          <a:p>
            <a:pPr marL="0" indent="180975" algn="just">
              <a:lnSpc>
                <a:spcPct val="100000"/>
              </a:lnSpc>
              <a:spcBef>
                <a:spcPts val="0"/>
              </a:spcBef>
              <a:buNone/>
            </a:pPr>
            <a:r>
              <a:rPr lang="ru-RU" sz="1600" dirty="0">
                <a:effectLst/>
                <a:latin typeface="Trebuchet MS" panose="020B0703020202090204" pitchFamily="34" charset="0"/>
                <a:ea typeface="Calibri" panose="020F0502020204030204" pitchFamily="34" charset="0"/>
                <a:cs typeface="Times New Roman" panose="02020603050405020304" pitchFamily="18" charset="0"/>
              </a:rPr>
              <a:t>Чат боты за последние 5 лет уже надёжно закрепились во многих с</a:t>
            </a:r>
            <a:r>
              <a:rPr lang="ru-RU" sz="1600" dirty="0">
                <a:latin typeface="Trebuchet MS" panose="020B0703020202090204" pitchFamily="34" charset="0"/>
                <a:ea typeface="Calibri" panose="020F0502020204030204" pitchFamily="34" charset="0"/>
                <a:cs typeface="Times New Roman" panose="02020603050405020304" pitchFamily="18" charset="0"/>
              </a:rPr>
              <a:t>екторах и отраслях экономики</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и, в основном, используются для автоматизации и улучшения качества поддержки клиентов. </a:t>
            </a:r>
          </a:p>
          <a:p>
            <a:pPr marL="0" indent="180975" algn="just">
              <a:lnSpc>
                <a:spcPct val="100000"/>
              </a:lnSpc>
              <a:spcBef>
                <a:spcPts val="0"/>
              </a:spcBef>
              <a:buNone/>
            </a:pPr>
            <a:endParaRPr lang="ru-RU" sz="1600" dirty="0">
              <a:latin typeface="Trebuchet MS" panose="020B0703020202090204" pitchFamily="34" charset="0"/>
              <a:ea typeface="Calibri" panose="020F0502020204030204" pitchFamily="34" charset="0"/>
              <a:cs typeface="Times New Roman" panose="02020603050405020304" pitchFamily="18" charset="0"/>
            </a:endParaRPr>
          </a:p>
          <a:p>
            <a:pPr marL="0" indent="180975" algn="just">
              <a:lnSpc>
                <a:spcPct val="100000"/>
              </a:lnSpc>
              <a:spcBef>
                <a:spcPts val="0"/>
              </a:spcBef>
              <a:buNone/>
            </a:pPr>
            <a:r>
              <a:rPr lang="ru-RU" sz="1600" dirty="0">
                <a:effectLst/>
                <a:latin typeface="Trebuchet MS" panose="020B0703020202090204" pitchFamily="34" charset="0"/>
                <a:ea typeface="Calibri" panose="020F0502020204030204" pitchFamily="34" charset="0"/>
                <a:cs typeface="Times New Roman" panose="02020603050405020304" pitchFamily="18" charset="0"/>
              </a:rPr>
              <a:t>Однак</a:t>
            </a:r>
            <a:r>
              <a:rPr lang="ru-RU" sz="1600" dirty="0">
                <a:latin typeface="Trebuchet MS" panose="020B0703020202090204" pitchFamily="34" charset="0"/>
                <a:ea typeface="Calibri" panose="020F0502020204030204" pitchFamily="34" charset="0"/>
                <a:cs typeface="Times New Roman" panose="02020603050405020304" pitchFamily="18" charset="0"/>
              </a:rPr>
              <a:t>о, сегодня мало изучены возможности использования чат ботов сотрудниками компаний и потенциальные возможности увеличения производительности труда. </a:t>
            </a:r>
          </a:p>
        </p:txBody>
      </p:sp>
      <p:sp>
        <p:nvSpPr>
          <p:cNvPr id="4" name="Объект 3">
            <a:extLst>
              <a:ext uri="{FF2B5EF4-FFF2-40B4-BE49-F238E27FC236}">
                <a16:creationId xmlns:a16="http://schemas.microsoft.com/office/drawing/2014/main" id="{6627994B-25EE-E342-6A84-9A3F45665A12}"/>
              </a:ext>
            </a:extLst>
          </p:cNvPr>
          <p:cNvSpPr>
            <a:spLocks noGrp="1"/>
          </p:cNvSpPr>
          <p:nvPr>
            <p:ph sz="half" idx="2"/>
          </p:nvPr>
        </p:nvSpPr>
        <p:spPr>
          <a:xfrm>
            <a:off x="8233364" y="1833880"/>
            <a:ext cx="3470956" cy="4667250"/>
          </a:xfrm>
        </p:spPr>
        <p:txBody>
          <a:bodyPr>
            <a:noAutofit/>
          </a:bodyPr>
          <a:lstStyle/>
          <a:p>
            <a:pPr marL="0" indent="180975" algn="just">
              <a:buNone/>
            </a:pPr>
            <a:r>
              <a:rPr lang="ru-RU" sz="1600" dirty="0">
                <a:effectLst/>
                <a:latin typeface="Trebuchet MS" panose="020B0703020202090204" pitchFamily="34" charset="0"/>
                <a:ea typeface="Calibri" panose="020F0502020204030204" pitchFamily="34" charset="0"/>
                <a:cs typeface="Times New Roman" panose="02020603050405020304" pitchFamily="18" charset="0"/>
              </a:rPr>
              <a:t>Таким образом, для возможности внедрения больших языковых моделей и решения проблемы повышения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произво-дительности</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труда с помощью технологий обработки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есте-ственного</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языка необходимо создание новых актуальных подходов и методов для фактологического и логического анализа текста, а также их интеграция с существующими моделями синтеза текста для исправления их галлюцинаций.</a:t>
            </a:r>
            <a:endParaRPr lang="ru-RU" sz="1600" dirty="0">
              <a:latin typeface="Trebuchet MS" panose="020B0703020202090204" pitchFamily="34" charset="0"/>
              <a:ea typeface="Calibri" panose="020F0502020204030204" pitchFamily="34" charset="0"/>
              <a:cs typeface="Times New Roman" panose="02020603050405020304" pitchFamily="18" charset="0"/>
            </a:endParaRPr>
          </a:p>
        </p:txBody>
      </p:sp>
      <p:sp>
        <p:nvSpPr>
          <p:cNvPr id="6" name="Объект 3">
            <a:extLst>
              <a:ext uri="{FF2B5EF4-FFF2-40B4-BE49-F238E27FC236}">
                <a16:creationId xmlns:a16="http://schemas.microsoft.com/office/drawing/2014/main" id="{E1E060C8-427A-8965-A65A-ADF8CB4B5105}"/>
              </a:ext>
            </a:extLst>
          </p:cNvPr>
          <p:cNvSpPr txBox="1">
            <a:spLocks/>
          </p:cNvSpPr>
          <p:nvPr/>
        </p:nvSpPr>
        <p:spPr>
          <a:xfrm>
            <a:off x="4150021" y="1833880"/>
            <a:ext cx="3973828"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80975" algn="just">
              <a:buFont typeface="Arial" panose="020B0604020202020204" pitchFamily="34" charset="0"/>
              <a:buNone/>
            </a:pPr>
            <a:r>
              <a:rPr lang="ru-RU" sz="1600" dirty="0">
                <a:latin typeface="Trebuchet MS" panose="020B0703020202090204" pitchFamily="34" charset="0"/>
                <a:ea typeface="Calibri" panose="020F0502020204030204" pitchFamily="34" charset="0"/>
                <a:cs typeface="Times New Roman" panose="02020603050405020304" pitchFamily="18" charset="0"/>
              </a:rPr>
              <a:t>Основная проблема, которая стоит на пути внедрения интеллектуальных чат ботов в рабочие процессы компаний – это большое количество логических и фактологических ошибок в предо-ставленном моделью решении. </a:t>
            </a:r>
          </a:p>
          <a:p>
            <a:pPr marL="0" indent="180975" algn="just">
              <a:buFont typeface="Arial" panose="020B0604020202020204" pitchFamily="34" charset="0"/>
              <a:buNone/>
            </a:pPr>
            <a:r>
              <a:rPr lang="ru-RU" sz="1600" dirty="0">
                <a:latin typeface="Trebuchet MS" panose="020B0703020202090204" pitchFamily="34" charset="0"/>
                <a:ea typeface="Calibri" panose="020F0502020204030204" pitchFamily="34" charset="0"/>
                <a:cs typeface="Times New Roman" panose="02020603050405020304" pitchFamily="18" charset="0"/>
              </a:rPr>
              <a:t>Кроме этого, отсутствует </a:t>
            </a:r>
            <a:r>
              <a:rPr lang="ru-RU" sz="1600" dirty="0" err="1">
                <a:latin typeface="Trebuchet MS" panose="020B0703020202090204" pitchFamily="34" charset="0"/>
                <a:ea typeface="Calibri" panose="020F0502020204030204" pitchFamily="34" charset="0"/>
                <a:cs typeface="Times New Roman" panose="02020603050405020304" pitchFamily="18" charset="0"/>
              </a:rPr>
              <a:t>возмож-ность</a:t>
            </a:r>
            <a:r>
              <a:rPr lang="ru-RU" sz="1600" dirty="0">
                <a:latin typeface="Trebuchet MS" panose="020B0703020202090204" pitchFamily="34" charset="0"/>
                <a:ea typeface="Calibri" panose="020F0502020204030204" pitchFamily="34" charset="0"/>
                <a:cs typeface="Times New Roman" panose="02020603050405020304" pitchFamily="18" charset="0"/>
              </a:rPr>
              <a:t> проверки логики формирования конкретных результатов.  </a:t>
            </a:r>
          </a:p>
          <a:p>
            <a:pPr marL="0" indent="180975" algn="just">
              <a:buFont typeface="Arial" panose="020B0604020202020204" pitchFamily="34" charset="0"/>
              <a:buNone/>
            </a:pPr>
            <a:r>
              <a:rPr lang="ru-RU" sz="1600" dirty="0">
                <a:latin typeface="Trebuchet MS" panose="020B0703020202090204" pitchFamily="34" charset="0"/>
                <a:ea typeface="Calibri" panose="020F0502020204030204" pitchFamily="34" charset="0"/>
                <a:cs typeface="Times New Roman" panose="02020603050405020304" pitchFamily="18" charset="0"/>
              </a:rPr>
              <a:t>Всё это приводит к тому, что предоставленное решение необходимо долго проверять и исправлять, что </a:t>
            </a:r>
            <a:r>
              <a:rPr lang="ru-RU" sz="1600" dirty="0" err="1">
                <a:latin typeface="Trebuchet MS" panose="020B0703020202090204" pitchFamily="34" charset="0"/>
                <a:ea typeface="Calibri" panose="020F0502020204030204" pitchFamily="34" charset="0"/>
                <a:cs typeface="Times New Roman" panose="02020603050405020304" pitchFamily="18" charset="0"/>
              </a:rPr>
              <a:t>невелирует</a:t>
            </a:r>
            <a:r>
              <a:rPr lang="ru-RU" sz="1600" dirty="0">
                <a:latin typeface="Trebuchet MS" panose="020B0703020202090204" pitchFamily="34" charset="0"/>
                <a:ea typeface="Calibri" panose="020F0502020204030204" pitchFamily="34" charset="0"/>
                <a:cs typeface="Times New Roman" panose="02020603050405020304" pitchFamily="18" charset="0"/>
              </a:rPr>
              <a:t> потенциальное увеличение производительности труда.</a:t>
            </a:r>
            <a:endParaRPr lang="ru-RU" sz="1600" dirty="0">
              <a:latin typeface="Trebuchet MS" panose="020B0703020202090204" pitchFamily="34" charset="0"/>
            </a:endParaRPr>
          </a:p>
        </p:txBody>
      </p:sp>
      <p:sp>
        <p:nvSpPr>
          <p:cNvPr id="5" name="Номер слайда 4">
            <a:extLst>
              <a:ext uri="{FF2B5EF4-FFF2-40B4-BE49-F238E27FC236}">
                <a16:creationId xmlns:a16="http://schemas.microsoft.com/office/drawing/2014/main" id="{8BAE0BBE-FF34-7A10-E482-C47EA619E38A}"/>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2</a:t>
            </a:fld>
            <a:endParaRPr lang="ru-RU">
              <a:latin typeface="Trebuchet MS" panose="020B0703020202090204" pitchFamily="34" charset="0"/>
            </a:endParaRPr>
          </a:p>
        </p:txBody>
      </p:sp>
    </p:spTree>
    <p:extLst>
      <p:ext uri="{BB962C8B-B14F-4D97-AF65-F5344CB8AC3E}">
        <p14:creationId xmlns:p14="http://schemas.microsoft.com/office/powerpoint/2010/main" val="3014164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B8B346-AFE9-F7D7-B787-72D3B2FC51C1}"/>
              </a:ext>
            </a:extLst>
          </p:cNvPr>
          <p:cNvSpPr>
            <a:spLocks noGrp="1"/>
          </p:cNvSpPr>
          <p:nvPr>
            <p:ph type="title"/>
          </p:nvPr>
        </p:nvSpPr>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Связь выбранных источников с </a:t>
            </a:r>
            <a:br>
              <a:rPr lang="ru-RU" sz="3600" b="1" dirty="0">
                <a:solidFill>
                  <a:srgbClr val="0070C0"/>
                </a:solidFill>
                <a:latin typeface="Trebuchet MS" panose="020B0703020202090204" pitchFamily="34" charset="0"/>
                <a:cs typeface="Times New Roman" panose="02020603050405020304" pitchFamily="18" charset="0"/>
              </a:rPr>
            </a:br>
            <a:r>
              <a:rPr lang="ru-RU" sz="3600" b="1" dirty="0">
                <a:solidFill>
                  <a:srgbClr val="0070C0"/>
                </a:solidFill>
                <a:latin typeface="Trebuchet MS" panose="020B0703020202090204" pitchFamily="34" charset="0"/>
                <a:cs typeface="Times New Roman" panose="02020603050405020304" pitchFamily="18" charset="0"/>
              </a:rPr>
              <a:t>предметной областью</a:t>
            </a:r>
          </a:p>
        </p:txBody>
      </p:sp>
      <p:sp>
        <p:nvSpPr>
          <p:cNvPr id="3" name="Объект 2">
            <a:extLst>
              <a:ext uri="{FF2B5EF4-FFF2-40B4-BE49-F238E27FC236}">
                <a16:creationId xmlns:a16="http://schemas.microsoft.com/office/drawing/2014/main" id="{C8CD4911-6BB3-A129-8FAD-8A6EA47F7EF3}"/>
              </a:ext>
            </a:extLst>
          </p:cNvPr>
          <p:cNvSpPr>
            <a:spLocks noGrp="1"/>
          </p:cNvSpPr>
          <p:nvPr>
            <p:ph idx="1"/>
          </p:nvPr>
        </p:nvSpPr>
        <p:spPr>
          <a:xfrm>
            <a:off x="838200" y="1825625"/>
            <a:ext cx="10515600" cy="4351338"/>
          </a:xfrm>
        </p:spPr>
        <p:txBody>
          <a:bodyPr>
            <a:normAutofit/>
          </a:bodyPr>
          <a:lstStyle/>
          <a:p>
            <a:pPr marL="0" indent="355600" algn="just">
              <a:buNone/>
            </a:pPr>
            <a:r>
              <a:rPr lang="ru-RU" sz="1600" dirty="0">
                <a:latin typeface="Trebuchet MS" panose="020B0703020202090204" pitchFamily="34" charset="0"/>
              </a:rPr>
              <a:t>Важнейшей целью данного исследования является разработка новых методов борьбы с фактологическими и логическими ошибками (галлюцинациями) больших языковых моделей, поэтому все выбранные источники должны содержать наработки, которые можно использовать, чтобы приблизиться к решению данной задачи.</a:t>
            </a:r>
            <a:r>
              <a:rPr lang="en-US" sz="1600" dirty="0">
                <a:latin typeface="Trebuchet MS" panose="020B0703020202090204" pitchFamily="34" charset="0"/>
              </a:rPr>
              <a:t> </a:t>
            </a:r>
          </a:p>
          <a:p>
            <a:pPr marL="0" indent="355600" algn="just">
              <a:buNone/>
            </a:pPr>
            <a:r>
              <a:rPr lang="ru-RU" sz="1600" dirty="0">
                <a:latin typeface="Trebuchet MS" panose="020B0703020202090204" pitchFamily="34" charset="0"/>
              </a:rPr>
              <a:t>Все источники были разделены на несколько типов</a:t>
            </a:r>
            <a:r>
              <a:rPr lang="en-US" sz="1600" dirty="0">
                <a:latin typeface="Trebuchet MS" panose="020B0703020202090204" pitchFamily="34" charset="0"/>
              </a:rPr>
              <a:t>:</a:t>
            </a:r>
          </a:p>
          <a:p>
            <a:pPr algn="just"/>
            <a:r>
              <a:rPr lang="ru-RU" sz="1600" dirty="0">
                <a:latin typeface="Trebuchet MS" panose="020B0703020202090204" pitchFamily="34" charset="0"/>
              </a:rPr>
              <a:t>обзорные статьи – работы, в которых собрана и структурирована основная известная информация о проблеме галлюцинаций на момент их написания;</a:t>
            </a:r>
          </a:p>
          <a:p>
            <a:pPr algn="just"/>
            <a:r>
              <a:rPr lang="ru-RU" sz="1600" dirty="0">
                <a:latin typeface="Trebuchet MS" panose="020B0703020202090204" pitchFamily="34" charset="0"/>
              </a:rPr>
              <a:t>статьи подчеркивающие важность поиска решений проблемы галлюцинаций, так как это поможет определённо группе людей;</a:t>
            </a:r>
          </a:p>
          <a:p>
            <a:pPr algn="just"/>
            <a:r>
              <a:rPr lang="ru-RU" sz="1600" dirty="0">
                <a:latin typeface="Trebuchet MS" panose="020B0703020202090204" pitchFamily="34" charset="0"/>
              </a:rPr>
              <a:t>статьи с предложенными методами детекции галлюцинаций и методами оценки качества модели – так как множество галлюцинаций различаются по своей природе, то умение детектировать каждый тип – важный этап на пути решения задачи;</a:t>
            </a:r>
          </a:p>
          <a:p>
            <a:pPr algn="just"/>
            <a:r>
              <a:rPr lang="ru-RU" sz="1600" dirty="0">
                <a:latin typeface="Trebuchet MS" panose="020B0703020202090204" pitchFamily="34" charset="0"/>
              </a:rPr>
              <a:t>статьи с предложенным решением – работы, в которых предложено решение хотя бы части проблемы.</a:t>
            </a:r>
          </a:p>
          <a:p>
            <a:pPr algn="just"/>
            <a:endParaRPr lang="ru-RU" sz="1600" dirty="0">
              <a:latin typeface="Trebuchet MS" panose="020B0703020202090204" pitchFamily="34" charset="0"/>
            </a:endParaRPr>
          </a:p>
        </p:txBody>
      </p:sp>
      <p:sp>
        <p:nvSpPr>
          <p:cNvPr id="4" name="Номер слайда 3">
            <a:extLst>
              <a:ext uri="{FF2B5EF4-FFF2-40B4-BE49-F238E27FC236}">
                <a16:creationId xmlns:a16="http://schemas.microsoft.com/office/drawing/2014/main" id="{E8FB2EB9-18AA-D0E7-ABFB-D6CFE64F940B}"/>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3</a:t>
            </a:fld>
            <a:endParaRPr lang="ru-RU">
              <a:latin typeface="Trebuchet MS" panose="020B0703020202090204" pitchFamily="34" charset="0"/>
            </a:endParaRPr>
          </a:p>
        </p:txBody>
      </p:sp>
    </p:spTree>
    <p:extLst>
      <p:ext uri="{BB962C8B-B14F-4D97-AF65-F5344CB8AC3E}">
        <p14:creationId xmlns:p14="http://schemas.microsoft.com/office/powerpoint/2010/main" val="701937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E37C1E-9FF4-CDE4-3E18-8CD8A3557980}"/>
              </a:ext>
            </a:extLst>
          </p:cNvPr>
          <p:cNvSpPr>
            <a:spLocks noGrp="1"/>
          </p:cNvSpPr>
          <p:nvPr>
            <p:ph type="title"/>
          </p:nvPr>
        </p:nvSpPr>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Критерии выбора источников</a:t>
            </a:r>
          </a:p>
        </p:txBody>
      </p:sp>
      <p:sp>
        <p:nvSpPr>
          <p:cNvPr id="3" name="Объект 2">
            <a:extLst>
              <a:ext uri="{FF2B5EF4-FFF2-40B4-BE49-F238E27FC236}">
                <a16:creationId xmlns:a16="http://schemas.microsoft.com/office/drawing/2014/main" id="{A808D34B-4DFC-8591-470A-3AE7119F1730}"/>
              </a:ext>
            </a:extLst>
          </p:cNvPr>
          <p:cNvSpPr>
            <a:spLocks noGrp="1"/>
          </p:cNvSpPr>
          <p:nvPr>
            <p:ph idx="1"/>
          </p:nvPr>
        </p:nvSpPr>
        <p:spPr/>
        <p:txBody>
          <a:bodyPr>
            <a:normAutofit/>
          </a:bodyPr>
          <a:lstStyle/>
          <a:p>
            <a:pPr marL="0" marR="0" indent="355600" algn="just">
              <a:lnSpc>
                <a:spcPct val="107000"/>
              </a:lnSpc>
              <a:spcBef>
                <a:spcPts val="0"/>
              </a:spcBef>
              <a:spcAft>
                <a:spcPts val="800"/>
              </a:spcAft>
              <a:buNone/>
            </a:pPr>
            <a:r>
              <a:rPr lang="ru-RU" sz="1800" dirty="0">
                <a:latin typeface="Trebuchet MS" panose="020B0703020202090204" pitchFamily="34" charset="0"/>
                <a:ea typeface="Calibri" panose="020F0502020204030204" pitchFamily="34" charset="0"/>
                <a:cs typeface="Times New Roman" panose="02020603050405020304" pitchFamily="18" charset="0"/>
              </a:rPr>
              <a:t>Д</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анная область исследований является совсем новой, и серьезные работы с попытками разобраться в </a:t>
            </a:r>
            <a:r>
              <a:rPr lang="ru-RU" sz="1800" dirty="0">
                <a:latin typeface="Trebuchet MS" panose="020B0703020202090204" pitchFamily="34" charset="0"/>
                <a:ea typeface="Calibri" panose="020F0502020204030204" pitchFamily="34" charset="0"/>
                <a:cs typeface="Times New Roman" panose="02020603050405020304" pitchFamily="18" charset="0"/>
              </a:rPr>
              <a:t>проблеме галлюцинаций больших языковых моделей </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появились только в начале 2023 года после релиза </a:t>
            </a:r>
            <a:r>
              <a:rPr lang="ru-RU" sz="1800" dirty="0">
                <a:latin typeface="Trebuchet MS" panose="020B0703020202090204" pitchFamily="34" charset="0"/>
                <a:ea typeface="Calibri" panose="020F0502020204030204" pitchFamily="34" charset="0"/>
                <a:cs typeface="Times New Roman" panose="02020603050405020304" pitchFamily="18" charset="0"/>
              </a:rPr>
              <a:t>С</a:t>
            </a:r>
            <a:r>
              <a:rPr lang="en-US" sz="1800" dirty="0" err="1">
                <a:effectLst/>
                <a:latin typeface="Trebuchet MS" panose="020B0703020202090204" pitchFamily="34" charset="0"/>
                <a:ea typeface="Calibri" panose="020F0502020204030204" pitchFamily="34" charset="0"/>
                <a:cs typeface="Times New Roman" panose="02020603050405020304" pitchFamily="18" charset="0"/>
              </a:rPr>
              <a:t>hatGPT</a:t>
            </a:r>
            <a:r>
              <a:rPr lang="en-US" sz="18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в конце 2022. По этой причине они все имеют не очень большое количество цитирований. В связи с этим основным критерием выбора было наличие в работе описания и/или решения проблемы галлюцинаций больших языковых моделей, а также отсутствие у авторов замеченных нарушений научной этики.</a:t>
            </a:r>
          </a:p>
        </p:txBody>
      </p:sp>
      <p:sp>
        <p:nvSpPr>
          <p:cNvPr id="4" name="Номер слайда 3">
            <a:extLst>
              <a:ext uri="{FF2B5EF4-FFF2-40B4-BE49-F238E27FC236}">
                <a16:creationId xmlns:a16="http://schemas.microsoft.com/office/drawing/2014/main" id="{B97B528F-1AAD-4DD3-1FF5-700CE9ECB179}"/>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4</a:t>
            </a:fld>
            <a:endParaRPr lang="ru-RU">
              <a:latin typeface="Trebuchet MS" panose="020B0703020202090204" pitchFamily="34" charset="0"/>
            </a:endParaRPr>
          </a:p>
        </p:txBody>
      </p:sp>
    </p:spTree>
    <p:extLst>
      <p:ext uri="{BB962C8B-B14F-4D97-AF65-F5344CB8AC3E}">
        <p14:creationId xmlns:p14="http://schemas.microsoft.com/office/powerpoint/2010/main" val="152658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49BD58-A5B0-CE70-7AD6-A9C367E8107F}"/>
              </a:ext>
            </a:extLst>
          </p:cNvPr>
          <p:cNvSpPr>
            <a:spLocks noGrp="1"/>
          </p:cNvSpPr>
          <p:nvPr>
            <p:ph type="title"/>
          </p:nvPr>
        </p:nvSpPr>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Обзорные статьи</a:t>
            </a:r>
          </a:p>
        </p:txBody>
      </p:sp>
      <p:sp>
        <p:nvSpPr>
          <p:cNvPr id="3" name="Объект 2">
            <a:extLst>
              <a:ext uri="{FF2B5EF4-FFF2-40B4-BE49-F238E27FC236}">
                <a16:creationId xmlns:a16="http://schemas.microsoft.com/office/drawing/2014/main" id="{29DE5089-6B26-5A29-E93B-6921C73DEE8C}"/>
              </a:ext>
            </a:extLst>
          </p:cNvPr>
          <p:cNvSpPr>
            <a:spLocks noGrp="1"/>
          </p:cNvSpPr>
          <p:nvPr>
            <p:ph sz="half" idx="1"/>
          </p:nvPr>
        </p:nvSpPr>
        <p:spPr>
          <a:xfrm>
            <a:off x="838200" y="1825625"/>
            <a:ext cx="10515600" cy="4351338"/>
          </a:xfrm>
        </p:spPr>
        <p:txBody>
          <a:bodyPr>
            <a:noAutofit/>
          </a:bodyPr>
          <a:lstStyle/>
          <a:p>
            <a:pPr marL="0" indent="355600" algn="just">
              <a:buNone/>
            </a:pPr>
            <a:r>
              <a:rPr lang="ru-RU" sz="1700" dirty="0">
                <a:effectLst/>
                <a:latin typeface="Trebuchet MS" panose="020B0703020202090204" pitchFamily="34" charset="0"/>
                <a:ea typeface="Calibri" panose="020F0502020204030204" pitchFamily="34" charset="0"/>
                <a:cs typeface="Times New Roman" panose="02020603050405020304" pitchFamily="18" charset="0"/>
              </a:rPr>
              <a:t>В следующих работах </a:t>
            </a:r>
            <a:r>
              <a:rPr lang="en-US" sz="1700" dirty="0">
                <a:effectLst/>
                <a:latin typeface="Trebuchet MS" panose="020B0703020202090204" pitchFamily="34" charset="0"/>
                <a:ea typeface="Calibri" panose="020F0502020204030204" pitchFamily="34" charset="0"/>
                <a:cs typeface="Times New Roman" panose="02020603050405020304" pitchFamily="18" charset="0"/>
                <a:hlinkClick r:id="rId2" action="ppaction://hlinksldjump"/>
              </a:rPr>
              <a:t>[1, 2]</a:t>
            </a:r>
            <a:r>
              <a:rPr lang="en-US" sz="17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700" dirty="0">
                <a:latin typeface="Trebuchet MS" panose="020B0703020202090204" pitchFamily="34" charset="0"/>
                <a:ea typeface="Calibri" panose="020F0502020204030204" pitchFamily="34" charset="0"/>
                <a:cs typeface="Times New Roman" panose="02020603050405020304" pitchFamily="18" charset="0"/>
              </a:rPr>
              <a:t>агрегирована основная информация о галлюцинациях в больших языковых моделях, включая</a:t>
            </a:r>
            <a:r>
              <a:rPr lang="en-US" sz="1700" dirty="0">
                <a:latin typeface="Trebuchet MS" panose="020B0703020202090204" pitchFamily="34" charset="0"/>
                <a:ea typeface="Calibri" panose="020F0502020204030204" pitchFamily="34" charset="0"/>
                <a:cs typeface="Times New Roman" panose="02020603050405020304" pitchFamily="18" charset="0"/>
              </a:rPr>
              <a:t>:</a:t>
            </a:r>
            <a:endParaRPr lang="ru-RU" sz="1700" dirty="0">
              <a:latin typeface="Trebuchet MS" panose="020B0703020202090204" pitchFamily="34" charset="0"/>
              <a:ea typeface="Calibri" panose="020F0502020204030204" pitchFamily="34" charset="0"/>
              <a:cs typeface="Times New Roman" panose="02020603050405020304" pitchFamily="18" charset="0"/>
            </a:endParaRPr>
          </a:p>
          <a:p>
            <a:pPr algn="just"/>
            <a:r>
              <a:rPr lang="ru-RU" sz="1700" dirty="0">
                <a:latin typeface="Trebuchet MS" panose="020B0703020202090204" pitchFamily="34" charset="0"/>
                <a:ea typeface="Calibri" panose="020F0502020204030204" pitchFamily="34" charset="0"/>
                <a:cs typeface="Times New Roman" panose="02020603050405020304" pitchFamily="18" charset="0"/>
              </a:rPr>
              <a:t>описание работы больших языковых моделей и описание этапов их обучения</a:t>
            </a:r>
            <a:r>
              <a:rPr lang="en-US" sz="1700" dirty="0">
                <a:latin typeface="Trebuchet MS" panose="020B0703020202090204" pitchFamily="34" charset="0"/>
                <a:ea typeface="Calibri" panose="020F0502020204030204" pitchFamily="34" charset="0"/>
                <a:cs typeface="Times New Roman" panose="02020603050405020304" pitchFamily="18" charset="0"/>
              </a:rPr>
              <a:t>;</a:t>
            </a:r>
            <a:endParaRPr lang="ru-RU" sz="1700" dirty="0">
              <a:latin typeface="Trebuchet MS" panose="020B0703020202090204" pitchFamily="34" charset="0"/>
              <a:ea typeface="Calibri" panose="020F0502020204030204" pitchFamily="34" charset="0"/>
              <a:cs typeface="Times New Roman" panose="02020603050405020304" pitchFamily="18" charset="0"/>
            </a:endParaRPr>
          </a:p>
          <a:p>
            <a:pPr algn="just"/>
            <a:r>
              <a:rPr lang="ru-RU" sz="1700" dirty="0">
                <a:latin typeface="Trebuchet MS" panose="020B0703020202090204" pitchFamily="34" charset="0"/>
                <a:ea typeface="Calibri" panose="020F0502020204030204" pitchFamily="34" charset="0"/>
                <a:cs typeface="Times New Roman" panose="02020603050405020304" pitchFamily="18" charset="0"/>
              </a:rPr>
              <a:t>классификацию галлюцинаций и классификацию причин их возникновения</a:t>
            </a:r>
            <a:r>
              <a:rPr lang="en-US" sz="1700" dirty="0">
                <a:latin typeface="Trebuchet MS" panose="020B0703020202090204" pitchFamily="34" charset="0"/>
                <a:ea typeface="Calibri" panose="020F0502020204030204" pitchFamily="34" charset="0"/>
                <a:cs typeface="Times New Roman" panose="02020603050405020304" pitchFamily="18" charset="0"/>
              </a:rPr>
              <a:t>;</a:t>
            </a:r>
          </a:p>
          <a:p>
            <a:pPr algn="just"/>
            <a:r>
              <a:rPr lang="ru-RU" sz="1700" dirty="0">
                <a:latin typeface="Trebuchet MS" panose="020B0703020202090204" pitchFamily="34" charset="0"/>
                <a:ea typeface="Calibri" panose="020F0502020204030204" pitchFamily="34" charset="0"/>
                <a:cs typeface="Times New Roman" panose="02020603050405020304" pitchFamily="18" charset="0"/>
              </a:rPr>
              <a:t>описание методов детектирования галлюцинаций и описание </a:t>
            </a:r>
            <a:r>
              <a:rPr lang="ru-RU" sz="1700" dirty="0" err="1">
                <a:latin typeface="Trebuchet MS" panose="020B0703020202090204" pitchFamily="34" charset="0"/>
                <a:ea typeface="Calibri" panose="020F0502020204030204" pitchFamily="34" charset="0"/>
                <a:cs typeface="Times New Roman" panose="02020603050405020304" pitchFamily="18" charset="0"/>
              </a:rPr>
              <a:t>бэнчмарков</a:t>
            </a:r>
            <a:r>
              <a:rPr lang="ru-RU" sz="1700" dirty="0">
                <a:latin typeface="Trebuchet MS" panose="020B0703020202090204" pitchFamily="34" charset="0"/>
                <a:ea typeface="Calibri" panose="020F0502020204030204" pitchFamily="34" charset="0"/>
                <a:cs typeface="Times New Roman" panose="02020603050405020304" pitchFamily="18" charset="0"/>
              </a:rPr>
              <a:t>, которые позволяют оценить степень подверженности модели к галлюцинациям</a:t>
            </a:r>
            <a:r>
              <a:rPr lang="en-US" sz="1700" dirty="0">
                <a:latin typeface="Trebuchet MS" panose="020B0703020202090204" pitchFamily="34" charset="0"/>
                <a:ea typeface="Calibri" panose="020F0502020204030204" pitchFamily="34" charset="0"/>
                <a:cs typeface="Times New Roman" panose="02020603050405020304" pitchFamily="18" charset="0"/>
              </a:rPr>
              <a:t>;</a:t>
            </a:r>
          </a:p>
          <a:p>
            <a:pPr algn="just"/>
            <a:r>
              <a:rPr lang="ru-RU" sz="1700" dirty="0">
                <a:latin typeface="Trebuchet MS" panose="020B0703020202090204" pitchFamily="34" charset="0"/>
                <a:ea typeface="Calibri" panose="020F0502020204030204" pitchFamily="34" charset="0"/>
                <a:cs typeface="Times New Roman" panose="02020603050405020304" pitchFamily="18" charset="0"/>
              </a:rPr>
              <a:t>описание способов уменьшения количества возникающих галлюцинаций и описание возможных путей развития этих решений.</a:t>
            </a:r>
          </a:p>
          <a:p>
            <a:pPr marL="0" indent="355600" algn="just">
              <a:buNone/>
            </a:pPr>
            <a:r>
              <a:rPr lang="ru-RU" sz="1700" dirty="0">
                <a:latin typeface="Trebuchet MS" panose="020B0703020202090204" pitchFamily="34" charset="0"/>
                <a:ea typeface="Calibri" panose="020F0502020204030204" pitchFamily="34" charset="0"/>
                <a:cs typeface="Times New Roman" panose="02020603050405020304" pitchFamily="18" charset="0"/>
              </a:rPr>
              <a:t>Несмотря на то, что вторая работа напечатана в очень престижном журнале, а первая является лишь препринтом, в своём исследовании я буду использовать только препринт. Это связано с тем, что данная область развивается очень быстро, и информация во второй статье с марта 2022 успела значительно устареть. </a:t>
            </a:r>
          </a:p>
          <a:p>
            <a:pPr marL="0" indent="355600" algn="just">
              <a:buNone/>
            </a:pPr>
            <a:r>
              <a:rPr lang="ru-RU" sz="1700" dirty="0">
                <a:latin typeface="Trebuchet MS" panose="020B0703020202090204" pitchFamily="34" charset="0"/>
                <a:ea typeface="Calibri" panose="020F0502020204030204" pitchFamily="34" charset="0"/>
                <a:cs typeface="Times New Roman" panose="02020603050405020304" pitchFamily="18" charset="0"/>
              </a:rPr>
              <a:t>В то же время первая работа является очень объемным и качественным трудом и включает в себя всю информацию, что содержит другая, и несмотря на то, что она появилась меньше двух месяцев назад, она уже имеет 10 цитирований.</a:t>
            </a:r>
          </a:p>
        </p:txBody>
      </p:sp>
      <p:sp>
        <p:nvSpPr>
          <p:cNvPr id="8" name="Номер слайда 7">
            <a:extLst>
              <a:ext uri="{FF2B5EF4-FFF2-40B4-BE49-F238E27FC236}">
                <a16:creationId xmlns:a16="http://schemas.microsoft.com/office/drawing/2014/main" id="{FC64A856-2A76-D838-1984-4FD0F83F82F3}"/>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5</a:t>
            </a:fld>
            <a:endParaRPr lang="ru-RU">
              <a:latin typeface="Trebuchet MS" panose="020B0703020202090204" pitchFamily="34" charset="0"/>
            </a:endParaRPr>
          </a:p>
        </p:txBody>
      </p:sp>
    </p:spTree>
    <p:extLst>
      <p:ext uri="{BB962C8B-B14F-4D97-AF65-F5344CB8AC3E}">
        <p14:creationId xmlns:p14="http://schemas.microsoft.com/office/powerpoint/2010/main" val="1135441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49BD58-A5B0-CE70-7AD6-A9C367E8107F}"/>
              </a:ext>
            </a:extLst>
          </p:cNvPr>
          <p:cNvSpPr>
            <a:spLocks noGrp="1"/>
          </p:cNvSpPr>
          <p:nvPr>
            <p:ph type="title"/>
          </p:nvPr>
        </p:nvSpPr>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Статьи с описанием важности проблемы</a:t>
            </a:r>
          </a:p>
        </p:txBody>
      </p:sp>
      <p:sp>
        <p:nvSpPr>
          <p:cNvPr id="5" name="Номер слайда 4">
            <a:extLst>
              <a:ext uri="{FF2B5EF4-FFF2-40B4-BE49-F238E27FC236}">
                <a16:creationId xmlns:a16="http://schemas.microsoft.com/office/drawing/2014/main" id="{CE47E7E3-F408-C611-EF60-726FB1C0C744}"/>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6</a:t>
            </a:fld>
            <a:endParaRPr lang="ru-RU">
              <a:latin typeface="Trebuchet MS" panose="020B0703020202090204" pitchFamily="34" charset="0"/>
            </a:endParaRPr>
          </a:p>
        </p:txBody>
      </p:sp>
      <p:sp>
        <p:nvSpPr>
          <p:cNvPr id="11" name="Объект 2">
            <a:extLst>
              <a:ext uri="{FF2B5EF4-FFF2-40B4-BE49-F238E27FC236}">
                <a16:creationId xmlns:a16="http://schemas.microsoft.com/office/drawing/2014/main" id="{4D8F0D21-14DA-53BD-380B-4E3A22696506}"/>
              </a:ext>
            </a:extLst>
          </p:cNvPr>
          <p:cNvSpPr>
            <a:spLocks noGrp="1"/>
          </p:cNvSpPr>
          <p:nvPr>
            <p:ph idx="1"/>
          </p:nvPr>
        </p:nvSpPr>
        <p:spPr>
          <a:xfrm>
            <a:off x="838200" y="1825625"/>
            <a:ext cx="10515600" cy="4351338"/>
          </a:xfrm>
        </p:spPr>
        <p:txBody>
          <a:bodyPr>
            <a:normAutofit fontScale="92500" lnSpcReduction="10000"/>
          </a:bodyPr>
          <a:lstStyle/>
          <a:p>
            <a:pPr marL="0" marR="0" indent="400050" algn="just">
              <a:lnSpc>
                <a:spcPct val="107000"/>
              </a:lnSpc>
              <a:spcBef>
                <a:spcPts val="0"/>
              </a:spcBef>
              <a:spcAft>
                <a:spcPts val="800"/>
              </a:spcAft>
              <a:buNone/>
            </a:pPr>
            <a:r>
              <a:rPr lang="ru-RU" sz="1800" dirty="0">
                <a:effectLst/>
                <a:latin typeface="Trebuchet MS" panose="020B0703020202090204" pitchFamily="34" charset="0"/>
                <a:ea typeface="Calibri" panose="020F0502020204030204" pitchFamily="34" charset="0"/>
                <a:cs typeface="Times New Roman" panose="02020603050405020304" pitchFamily="18" charset="0"/>
              </a:rPr>
              <a:t>В работе</a:t>
            </a:r>
            <a:r>
              <a:rPr lang="en-US" sz="1800" dirty="0">
                <a:effectLst/>
                <a:latin typeface="Trebuchet MS" panose="020B0703020202090204" pitchFamily="34" charset="0"/>
                <a:ea typeface="Calibri" panose="020F0502020204030204" pitchFamily="34" charset="0"/>
                <a:cs typeface="Times New Roman" panose="02020603050405020304" pitchFamily="18" charset="0"/>
              </a:rPr>
              <a:t> </a:t>
            </a:r>
            <a:r>
              <a:rPr lang="en-US" sz="1800" dirty="0">
                <a:effectLst/>
                <a:latin typeface="Trebuchet MS" panose="020B0703020202090204" pitchFamily="34" charset="0"/>
                <a:ea typeface="Calibri" panose="020F0502020204030204" pitchFamily="34" charset="0"/>
                <a:cs typeface="Times New Roman" panose="02020603050405020304" pitchFamily="18" charset="0"/>
                <a:hlinkClick r:id="rId2" action="ppaction://hlinksldjump"/>
              </a:rPr>
              <a:t>[3]</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утверждается, что, если бы не наличие большого количества ошибок, совершаемых языковыми моделями, можно было бы создать модель искусственного интеллекта, специализирующуюся на помощи врачам по инфекционным заболеваниям. Основные задача такой модели – это уменьшить административную нагрузку, связанн</a:t>
            </a:r>
            <a:r>
              <a:rPr lang="ru-RU" sz="1800" dirty="0">
                <a:latin typeface="Trebuchet MS" panose="020B0703020202090204" pitchFamily="34" charset="0"/>
                <a:ea typeface="Calibri" panose="020F0502020204030204" pitchFamily="34" charset="0"/>
                <a:cs typeface="Times New Roman" panose="02020603050405020304" pitchFamily="18" charset="0"/>
              </a:rPr>
              <a:t>ую</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с ведением документации, выставлением счетов и круглосуточным ответом на рутинные вопросы пациентов, и тем самым уменьшить выгорание врачей</a:t>
            </a:r>
            <a:r>
              <a:rPr lang="en-US" sz="1800" dirty="0">
                <a:latin typeface="Trebuchet MS" panose="020B0703020202090204" pitchFamily="34" charset="0"/>
                <a:ea typeface="Calibri" panose="020F0502020204030204" pitchFamily="34" charset="0"/>
                <a:cs typeface="Times New Roman" panose="02020603050405020304" pitchFamily="18" charset="0"/>
              </a:rPr>
              <a:t>.</a:t>
            </a:r>
          </a:p>
          <a:p>
            <a:pPr marL="0" marR="0" indent="400050" algn="just">
              <a:lnSpc>
                <a:spcPct val="107000"/>
              </a:lnSpc>
              <a:spcBef>
                <a:spcPts val="0"/>
              </a:spcBef>
              <a:spcAft>
                <a:spcPts val="800"/>
              </a:spcAft>
              <a:buNone/>
            </a:pPr>
            <a:r>
              <a:rPr lang="ru-RU" sz="1800" dirty="0">
                <a:latin typeface="Trebuchet MS" panose="020B0703020202090204" pitchFamily="34" charset="0"/>
                <a:ea typeface="Calibri" panose="020F0502020204030204" pitchFamily="34" charset="0"/>
                <a:cs typeface="Times New Roman" panose="02020603050405020304" pitchFamily="18" charset="0"/>
              </a:rPr>
              <a:t>Авторы следующей статьи </a:t>
            </a:r>
            <a:r>
              <a:rPr lang="en-US" sz="1800" dirty="0">
                <a:latin typeface="Trebuchet MS" panose="020B0703020202090204" pitchFamily="34" charset="0"/>
                <a:ea typeface="Calibri" panose="020F0502020204030204" pitchFamily="34" charset="0"/>
                <a:cs typeface="Times New Roman" panose="02020603050405020304" pitchFamily="18" charset="0"/>
                <a:hlinkClick r:id="rId2" action="ppaction://hlinksldjump"/>
              </a:rPr>
              <a:t>[4]</a:t>
            </a:r>
            <a:r>
              <a:rPr lang="ru-RU" sz="1800" dirty="0">
                <a:latin typeface="Trebuchet MS" panose="020B0703020202090204" pitchFamily="34" charset="0"/>
                <a:ea typeface="Calibri" panose="020F0502020204030204" pitchFamily="34" charset="0"/>
                <a:cs typeface="Times New Roman" panose="02020603050405020304" pitchFamily="18" charset="0"/>
              </a:rPr>
              <a:t> отмечают, </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что языковые модел</a:t>
            </a:r>
            <a:r>
              <a:rPr lang="ru-RU" sz="1800" dirty="0">
                <a:latin typeface="Trebuchet MS" panose="020B0703020202090204" pitchFamily="34" charset="0"/>
                <a:ea typeface="Calibri" panose="020F0502020204030204" pitchFamily="34" charset="0"/>
                <a:cs typeface="Times New Roman" panose="02020603050405020304" pitchFamily="18" charset="0"/>
              </a:rPr>
              <a:t>и уже улучшают производительность труда, и более того, </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для более эффективной работы в современном мире необходимо получать информацию одновременно из больших языковых моделей таких как </a:t>
            </a:r>
            <a:r>
              <a:rPr lang="ru-RU" sz="1800" dirty="0" err="1">
                <a:latin typeface="Trebuchet MS" panose="020B0703020202090204" pitchFamily="34" charset="0"/>
                <a:ea typeface="Calibri" panose="020F0502020204030204" pitchFamily="34" charset="0"/>
                <a:cs typeface="Times New Roman" panose="02020603050405020304" pitchFamily="18" charset="0"/>
              </a:rPr>
              <a:t>С</a:t>
            </a:r>
            <a:r>
              <a:rPr lang="ru-RU" sz="1800" dirty="0" err="1">
                <a:effectLst/>
                <a:latin typeface="Trebuchet MS" panose="020B0703020202090204" pitchFamily="34" charset="0"/>
                <a:ea typeface="Calibri" panose="020F0502020204030204" pitchFamily="34" charset="0"/>
                <a:cs typeface="Times New Roman" panose="02020603050405020304" pitchFamily="18" charset="0"/>
              </a:rPr>
              <a:t>hatGPT</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и из поисковых систем. Но если решить проблемы, связанные с большими вычислительными мощностями, отсутствием актуальной информации в базе знаний модели и её галлюцинациями, то они могут стать основными источником получения информации вместо поисковых систем.</a:t>
            </a:r>
          </a:p>
          <a:p>
            <a:pPr marL="0" marR="0" indent="400050" algn="just">
              <a:lnSpc>
                <a:spcPct val="107000"/>
              </a:lnSpc>
              <a:spcBef>
                <a:spcPts val="0"/>
              </a:spcBef>
              <a:spcAft>
                <a:spcPts val="800"/>
              </a:spcAft>
              <a:buNone/>
            </a:pPr>
            <a:r>
              <a:rPr lang="ru-RU" sz="1800" dirty="0">
                <a:effectLst/>
                <a:latin typeface="Trebuchet MS" panose="020B0703020202090204" pitchFamily="34" charset="0"/>
                <a:ea typeface="Calibri" panose="020F0502020204030204" pitchFamily="34" charset="0"/>
                <a:cs typeface="Times New Roman" panose="02020603050405020304" pitchFamily="18" charset="0"/>
              </a:rPr>
              <a:t>Обе статьи напечатаны в очень престижных журналах и на примерах показывают, что решение задачи галлюцинаций может значительно увеличить производительность труда. Однако, данные работы не вносят никакого вклада для приближения к решению задачи галлюцинаций.</a:t>
            </a:r>
          </a:p>
          <a:p>
            <a:pPr marL="0" marR="0" indent="0">
              <a:lnSpc>
                <a:spcPct val="107000"/>
              </a:lnSpc>
              <a:spcBef>
                <a:spcPts val="0"/>
              </a:spcBef>
              <a:spcAft>
                <a:spcPts val="800"/>
              </a:spcAft>
              <a:buNone/>
            </a:pPr>
            <a:endParaRPr lang="ru-RU" sz="1800" dirty="0">
              <a:effectLst/>
              <a:latin typeface="Trebuchet MS" panose="020B070302020209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524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49BD58-A5B0-CE70-7AD6-A9C367E8107F}"/>
              </a:ext>
            </a:extLst>
          </p:cNvPr>
          <p:cNvSpPr>
            <a:spLocks noGrp="1"/>
          </p:cNvSpPr>
          <p:nvPr>
            <p:ph type="title"/>
          </p:nvPr>
        </p:nvSpPr>
        <p:spPr/>
        <p:txBody>
          <a:bodyPr>
            <a:noAutofit/>
          </a:bodyPr>
          <a:lstStyle/>
          <a:p>
            <a:r>
              <a:rPr lang="ru-RU" sz="3600" b="1" dirty="0">
                <a:solidFill>
                  <a:srgbClr val="0070C0"/>
                </a:solidFill>
                <a:latin typeface="Trebuchet MS" panose="020B0703020202090204" pitchFamily="34" charset="0"/>
                <a:cs typeface="Times New Roman" panose="02020603050405020304" pitchFamily="18" charset="0"/>
              </a:rPr>
              <a:t>Статьи с описанием методов детекции галлюцинаций и оценки качества модели</a:t>
            </a:r>
          </a:p>
        </p:txBody>
      </p:sp>
      <p:sp>
        <p:nvSpPr>
          <p:cNvPr id="5" name="Номер слайда 4">
            <a:extLst>
              <a:ext uri="{FF2B5EF4-FFF2-40B4-BE49-F238E27FC236}">
                <a16:creationId xmlns:a16="http://schemas.microsoft.com/office/drawing/2014/main" id="{CE47E7E3-F408-C611-EF60-726FB1C0C744}"/>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7</a:t>
            </a:fld>
            <a:endParaRPr lang="ru-RU">
              <a:latin typeface="Trebuchet MS" panose="020B0703020202090204" pitchFamily="34" charset="0"/>
            </a:endParaRPr>
          </a:p>
        </p:txBody>
      </p:sp>
      <p:sp>
        <p:nvSpPr>
          <p:cNvPr id="11" name="Объект 2">
            <a:extLst>
              <a:ext uri="{FF2B5EF4-FFF2-40B4-BE49-F238E27FC236}">
                <a16:creationId xmlns:a16="http://schemas.microsoft.com/office/drawing/2014/main" id="{4D8F0D21-14DA-53BD-380B-4E3A22696506}"/>
              </a:ext>
            </a:extLst>
          </p:cNvPr>
          <p:cNvSpPr>
            <a:spLocks noGrp="1"/>
          </p:cNvSpPr>
          <p:nvPr>
            <p:ph idx="1"/>
          </p:nvPr>
        </p:nvSpPr>
        <p:spPr>
          <a:xfrm>
            <a:off x="838200" y="1825624"/>
            <a:ext cx="10515600" cy="4530725"/>
          </a:xfrm>
        </p:spPr>
        <p:txBody>
          <a:bodyPr>
            <a:normAutofit fontScale="92500"/>
          </a:bodyPr>
          <a:lstStyle/>
          <a:p>
            <a:pPr marL="0" marR="0" indent="355600" algn="just">
              <a:lnSpc>
                <a:spcPct val="107000"/>
              </a:lnSpc>
              <a:spcBef>
                <a:spcPts val="0"/>
              </a:spcBef>
              <a:spcAft>
                <a:spcPts val="800"/>
              </a:spcAft>
              <a:buNone/>
            </a:pPr>
            <a:r>
              <a:rPr lang="ru-RU" sz="1800" dirty="0">
                <a:latin typeface="Trebuchet MS" panose="020B0703020202090204" pitchFamily="34" charset="0"/>
                <a:ea typeface="Calibri" panose="020F0502020204030204" pitchFamily="34" charset="0"/>
                <a:cs typeface="Times New Roman" panose="02020603050405020304" pitchFamily="18" charset="0"/>
              </a:rPr>
              <a:t>Д</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етектирование ошибок и оценка степени подверженности модели ошибкам является важнейшим этапом на пути решения задачи галлюцинаций, и в то время как к качественному решению всей проблемы галлюцинаций приблизились единицы исследователей, работ по </a:t>
            </a:r>
            <a:r>
              <a:rPr lang="ru-RU" sz="1800" dirty="0" err="1">
                <a:effectLst/>
                <a:latin typeface="Trebuchet MS" panose="020B0703020202090204" pitchFamily="34" charset="0"/>
                <a:ea typeface="Calibri" panose="020F0502020204030204" pitchFamily="34" charset="0"/>
                <a:cs typeface="Times New Roman" panose="02020603050405020304" pitchFamily="18" charset="0"/>
              </a:rPr>
              <a:t>бэнчамрка</a:t>
            </a:r>
            <a:r>
              <a:rPr lang="ru-RU" sz="1800" dirty="0" err="1">
                <a:latin typeface="Trebuchet MS" panose="020B0703020202090204" pitchFamily="34" charset="0"/>
                <a:ea typeface="Calibri" panose="020F0502020204030204" pitchFamily="34" charset="0"/>
                <a:cs typeface="Times New Roman" panose="02020603050405020304" pitchFamily="18" charset="0"/>
              </a:rPr>
              <a:t>м</a:t>
            </a:r>
            <a:r>
              <a:rPr lang="ru-RU" sz="1800" dirty="0">
                <a:latin typeface="Trebuchet MS" panose="020B0703020202090204" pitchFamily="34" charset="0"/>
                <a:ea typeface="Calibri" panose="020F0502020204030204" pitchFamily="34" charset="0"/>
                <a:cs typeface="Times New Roman" panose="02020603050405020304" pitchFamily="18" charset="0"/>
              </a:rPr>
              <a:t> существуют десятки. </a:t>
            </a:r>
          </a:p>
          <a:p>
            <a:pPr marL="0" marR="0" indent="355600" algn="just">
              <a:lnSpc>
                <a:spcPct val="107000"/>
              </a:lnSpc>
              <a:spcBef>
                <a:spcPts val="0"/>
              </a:spcBef>
              <a:spcAft>
                <a:spcPts val="800"/>
              </a:spcAft>
              <a:buNone/>
            </a:pPr>
            <a:r>
              <a:rPr lang="ru-RU" sz="1800" dirty="0">
                <a:effectLst/>
                <a:latin typeface="Trebuchet MS" panose="020B0703020202090204" pitchFamily="34" charset="0"/>
                <a:ea typeface="Calibri" panose="020F0502020204030204" pitchFamily="34" charset="0"/>
                <a:cs typeface="Times New Roman" panose="02020603050405020304" pitchFamily="18" charset="0"/>
              </a:rPr>
              <a:t>Для собственного исследования было решен</a:t>
            </a:r>
            <a:r>
              <a:rPr lang="ru-RU" sz="1800" dirty="0">
                <a:latin typeface="Trebuchet MS" panose="020B0703020202090204" pitchFamily="34" charset="0"/>
                <a:ea typeface="Calibri" panose="020F0502020204030204" pitchFamily="34" charset="0"/>
                <a:cs typeface="Times New Roman" panose="02020603050405020304" pitchFamily="18" charset="0"/>
              </a:rPr>
              <a:t>о выбрать работы, которые не только показывают концепцию алгоритма, но и имеют зарекомендовавшую себя реализацию. Например, в работе </a:t>
            </a:r>
            <a:r>
              <a:rPr lang="en-US" sz="1800" dirty="0">
                <a:latin typeface="Trebuchet MS" panose="020B0703020202090204" pitchFamily="34" charset="0"/>
                <a:ea typeface="Calibri" panose="020F0502020204030204" pitchFamily="34" charset="0"/>
                <a:cs typeface="Times New Roman" panose="02020603050405020304" pitchFamily="18" charset="0"/>
                <a:hlinkClick r:id="rId2" action="ppaction://hlinksldjump"/>
              </a:rPr>
              <a:t>[5]</a:t>
            </a:r>
            <a:r>
              <a:rPr lang="ru-RU" sz="1800" dirty="0">
                <a:latin typeface="Trebuchet MS" panose="020B0703020202090204" pitchFamily="34" charset="0"/>
                <a:ea typeface="Calibri" panose="020F0502020204030204" pitchFamily="34" charset="0"/>
                <a:cs typeface="Times New Roman" panose="02020603050405020304" pitchFamily="18" charset="0"/>
              </a:rPr>
              <a:t> предоставлены данные и код для теста, который содержит более 35 тысяч сгенерированных и размеченных человеком примеров галлюцинаций. Прохождение моделью данного тестирования поможет достоверно определить качество модели в контексте борьбы с галлюцинациями.</a:t>
            </a:r>
          </a:p>
          <a:p>
            <a:pPr marL="0" marR="0" indent="355600" algn="just">
              <a:lnSpc>
                <a:spcPct val="107000"/>
              </a:lnSpc>
              <a:spcBef>
                <a:spcPts val="0"/>
              </a:spcBef>
              <a:spcAft>
                <a:spcPts val="800"/>
              </a:spcAft>
              <a:buNone/>
            </a:pPr>
            <a:r>
              <a:rPr lang="ru-RU" sz="1800" dirty="0">
                <a:effectLst/>
                <a:latin typeface="Trebuchet MS" panose="020B0703020202090204" pitchFamily="34" charset="0"/>
                <a:ea typeface="Calibri" panose="020F0502020204030204" pitchFamily="34" charset="0"/>
                <a:cs typeface="Times New Roman" panose="02020603050405020304" pitchFamily="18" charset="0"/>
              </a:rPr>
              <a:t>В статье «</a:t>
            </a:r>
            <a:r>
              <a:rPr lang="ru-RU" sz="1800" dirty="0" err="1">
                <a:effectLst/>
                <a:latin typeface="Trebuchet MS" panose="020B0703020202090204" pitchFamily="34" charset="0"/>
                <a:ea typeface="Calibri" panose="020F0502020204030204" pitchFamily="34" charset="0"/>
                <a:cs typeface="Times New Roman" panose="02020603050405020304" pitchFamily="18" charset="0"/>
              </a:rPr>
              <a:t>Let's</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800" dirty="0" err="1">
                <a:effectLst/>
                <a:latin typeface="Trebuchet MS" panose="020B0703020202090204" pitchFamily="34" charset="0"/>
                <a:ea typeface="Calibri" panose="020F0502020204030204" pitchFamily="34" charset="0"/>
                <a:cs typeface="Times New Roman" panose="02020603050405020304" pitchFamily="18" charset="0"/>
              </a:rPr>
              <a:t>Verify</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Step </a:t>
            </a:r>
            <a:r>
              <a:rPr lang="ru-RU" sz="1800" dirty="0" err="1">
                <a:effectLst/>
                <a:latin typeface="Trebuchet MS" panose="020B0703020202090204" pitchFamily="34" charset="0"/>
                <a:ea typeface="Calibri" panose="020F0502020204030204" pitchFamily="34" charset="0"/>
                <a:cs typeface="Times New Roman" panose="02020603050405020304" pitchFamily="18" charset="0"/>
              </a:rPr>
              <a:t>by</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Step» </a:t>
            </a:r>
            <a:r>
              <a:rPr lang="en-US" sz="1800" dirty="0">
                <a:effectLst/>
                <a:latin typeface="Trebuchet MS" panose="020B0703020202090204" pitchFamily="34" charset="0"/>
                <a:ea typeface="Calibri" panose="020F0502020204030204" pitchFamily="34" charset="0"/>
                <a:cs typeface="Times New Roman" panose="02020603050405020304" pitchFamily="18" charset="0"/>
                <a:hlinkClick r:id="rId2" action="ppaction://hlinksldjump"/>
              </a:rPr>
              <a:t>[6]</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написанной разработчиками </a:t>
            </a:r>
            <a:r>
              <a:rPr lang="ru-RU" sz="1800" dirty="0">
                <a:latin typeface="Trebuchet MS" panose="020B0703020202090204" pitchFamily="34" charset="0"/>
                <a:ea typeface="Calibri" panose="020F0502020204030204" pitchFamily="34" charset="0"/>
                <a:cs typeface="Times New Roman" panose="02020603050405020304" pitchFamily="18" charset="0"/>
              </a:rPr>
              <a:t>С</a:t>
            </a:r>
            <a:r>
              <a:rPr lang="en-US" sz="1800" dirty="0" err="1">
                <a:effectLst/>
                <a:latin typeface="Trebuchet MS" panose="020B0703020202090204" pitchFamily="34" charset="0"/>
                <a:ea typeface="Calibri" panose="020F0502020204030204" pitchFamily="34" charset="0"/>
                <a:cs typeface="Times New Roman" panose="02020603050405020304" pitchFamily="18" charset="0"/>
              </a:rPr>
              <a:t>hatGPT</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предлагается новый подход к обучению моделей: </a:t>
            </a:r>
            <a:r>
              <a:rPr lang="ru-RU" sz="1800" dirty="0" err="1">
                <a:effectLst/>
                <a:latin typeface="Trebuchet MS" panose="020B0703020202090204" pitchFamily="34" charset="0"/>
                <a:ea typeface="Calibri" panose="020F0502020204030204" pitchFamily="34" charset="0"/>
                <a:cs typeface="Times New Roman" panose="02020603050405020304" pitchFamily="18" charset="0"/>
              </a:rPr>
              <a:t>process</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800" dirty="0" err="1">
                <a:effectLst/>
                <a:latin typeface="Trebuchet MS" panose="020B0703020202090204" pitchFamily="34" charset="0"/>
                <a:ea typeface="Calibri" panose="020F0502020204030204" pitchFamily="34" charset="0"/>
                <a:cs typeface="Times New Roman" panose="02020603050405020304" pitchFamily="18" charset="0"/>
              </a:rPr>
              <a:t>supervision</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который позволяет последовательно анализировать каждое утверждение в итоговом результате модели, рассчитывая апостериорные вероятности для каждого утверждения с учётом информации о предыдущих. Такой подход, в том числе, позволяет </a:t>
            </a:r>
            <a:r>
              <a:rPr lang="ru-RU" sz="1800" dirty="0" err="1">
                <a:effectLst/>
                <a:latin typeface="Trebuchet MS" panose="020B0703020202090204" pitchFamily="34" charset="0"/>
                <a:ea typeface="Calibri" panose="020F0502020204030204" pitchFamily="34" charset="0"/>
                <a:cs typeface="Times New Roman" panose="02020603050405020304" pitchFamily="18" charset="0"/>
              </a:rPr>
              <a:t>локализовывать</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утверждения, в которых была нарушена логика.</a:t>
            </a:r>
          </a:p>
        </p:txBody>
      </p:sp>
    </p:spTree>
    <p:extLst>
      <p:ext uri="{BB962C8B-B14F-4D97-AF65-F5344CB8AC3E}">
        <p14:creationId xmlns:p14="http://schemas.microsoft.com/office/powerpoint/2010/main" val="31442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49BD58-A5B0-CE70-7AD6-A9C367E8107F}"/>
              </a:ext>
            </a:extLst>
          </p:cNvPr>
          <p:cNvSpPr>
            <a:spLocks noGrp="1"/>
          </p:cNvSpPr>
          <p:nvPr>
            <p:ph type="title"/>
          </p:nvPr>
        </p:nvSpPr>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Статьи с попытками решения проблемы галлюцинаций</a:t>
            </a:r>
          </a:p>
        </p:txBody>
      </p:sp>
      <p:sp>
        <p:nvSpPr>
          <p:cNvPr id="5" name="Номер слайда 4">
            <a:extLst>
              <a:ext uri="{FF2B5EF4-FFF2-40B4-BE49-F238E27FC236}">
                <a16:creationId xmlns:a16="http://schemas.microsoft.com/office/drawing/2014/main" id="{CE47E7E3-F408-C611-EF60-726FB1C0C744}"/>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8</a:t>
            </a:fld>
            <a:endParaRPr lang="ru-RU">
              <a:latin typeface="Trebuchet MS" panose="020B0703020202090204" pitchFamily="34" charset="0"/>
            </a:endParaRPr>
          </a:p>
        </p:txBody>
      </p:sp>
      <p:sp>
        <p:nvSpPr>
          <p:cNvPr id="11" name="Объект 2">
            <a:extLst>
              <a:ext uri="{FF2B5EF4-FFF2-40B4-BE49-F238E27FC236}">
                <a16:creationId xmlns:a16="http://schemas.microsoft.com/office/drawing/2014/main" id="{4D8F0D21-14DA-53BD-380B-4E3A22696506}"/>
              </a:ext>
            </a:extLst>
          </p:cNvPr>
          <p:cNvSpPr>
            <a:spLocks noGrp="1"/>
          </p:cNvSpPr>
          <p:nvPr>
            <p:ph idx="1"/>
          </p:nvPr>
        </p:nvSpPr>
        <p:spPr>
          <a:xfrm>
            <a:off x="838200" y="1825624"/>
            <a:ext cx="10515600" cy="4667251"/>
          </a:xfrm>
        </p:spPr>
        <p:txBody>
          <a:bodyPr>
            <a:normAutofit/>
          </a:bodyPr>
          <a:lstStyle/>
          <a:p>
            <a:pPr marL="0" marR="0" indent="355600" algn="just">
              <a:lnSpc>
                <a:spcPct val="107000"/>
              </a:lnSpc>
              <a:spcBef>
                <a:spcPts val="0"/>
              </a:spcBef>
              <a:spcAft>
                <a:spcPts val="800"/>
              </a:spcAft>
              <a:buNone/>
            </a:pPr>
            <a:r>
              <a:rPr lang="ru-RU" sz="1600" dirty="0">
                <a:latin typeface="Trebuchet MS" panose="020B0703020202090204" pitchFamily="34" charset="0"/>
                <a:ea typeface="Calibri" panose="020F0502020204030204" pitchFamily="34" charset="0"/>
                <a:cs typeface="Times New Roman" panose="02020603050405020304" pitchFamily="18" charset="0"/>
              </a:rPr>
              <a:t>Полностью решить проблему галлюцинаций ещё не удалось никому, но некоторые исследователи смогли приблизиться очень близко.</a:t>
            </a:r>
          </a:p>
          <a:p>
            <a:pPr marL="0" marR="0" indent="355600" algn="just">
              <a:lnSpc>
                <a:spcPct val="107000"/>
              </a:lnSpc>
              <a:spcBef>
                <a:spcPts val="0"/>
              </a:spcBef>
              <a:spcAft>
                <a:spcPts val="800"/>
              </a:spcAft>
              <a:buNone/>
            </a:pPr>
            <a:r>
              <a:rPr lang="ru-RU" sz="1600" dirty="0">
                <a:effectLst/>
                <a:latin typeface="Trebuchet MS" panose="020B0703020202090204" pitchFamily="34" charset="0"/>
                <a:ea typeface="Calibri" panose="020F0502020204030204" pitchFamily="34" charset="0"/>
                <a:cs typeface="Times New Roman" panose="02020603050405020304" pitchFamily="18" charset="0"/>
              </a:rPr>
              <a:t>В работе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DoLa</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Decoding</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by</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Contrasting</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Layers</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Improves</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Factuality</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in</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Large</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Language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Models</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en-US" sz="1600" dirty="0">
                <a:effectLst/>
                <a:latin typeface="Trebuchet MS" panose="020B0703020202090204" pitchFamily="34" charset="0"/>
                <a:ea typeface="Calibri" panose="020F0502020204030204" pitchFamily="34" charset="0"/>
                <a:cs typeface="Times New Roman" panose="02020603050405020304" pitchFamily="18" charset="0"/>
                <a:hlinkClick r:id="rId2" action="ppaction://hlinksldjump"/>
              </a:rPr>
              <a:t>[7]</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используется достаточно сложный подход, при котором анализируется и сравнивается информация с разных слоёв трансформер модели. Так как фактические знания, как правило, формируются в определенных слоях модели, их можно локализовать и извлечь, что приведёт к уменьшению вероятности генерации неверных фактов. Хотя данный подход позволяет улучшить качество модели только на 12-17% процентов, важнейшим плюсом является тот факт, что данное решение легко интегрируется с любой большой языковой моделью и не требует её изменения.</a:t>
            </a:r>
          </a:p>
          <a:p>
            <a:pPr marL="0" marR="0" indent="355600" algn="just">
              <a:lnSpc>
                <a:spcPct val="107000"/>
              </a:lnSpc>
              <a:spcBef>
                <a:spcPts val="0"/>
              </a:spcBef>
              <a:spcAft>
                <a:spcPts val="800"/>
              </a:spcAft>
              <a:buNone/>
            </a:pPr>
            <a:r>
              <a:rPr lang="ru-RU" sz="1600" dirty="0">
                <a:effectLst/>
                <a:latin typeface="Trebuchet MS" panose="020B0703020202090204" pitchFamily="34" charset="0"/>
                <a:ea typeface="Calibri" panose="020F0502020204030204" pitchFamily="34" charset="0"/>
                <a:cs typeface="Times New Roman" panose="02020603050405020304" pitchFamily="18" charset="0"/>
              </a:rPr>
              <a:t>Ещё один интересный подход описан в работе «Zero-Resource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Hallucination</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Prevention</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for</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Large</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Language </a:t>
            </a:r>
            <a:r>
              <a:rPr lang="ru-RU" sz="1600" dirty="0" err="1">
                <a:effectLst/>
                <a:latin typeface="Trebuchet MS" panose="020B0703020202090204" pitchFamily="34" charset="0"/>
                <a:ea typeface="Calibri" panose="020F0502020204030204" pitchFamily="34" charset="0"/>
                <a:cs typeface="Times New Roman" panose="02020603050405020304" pitchFamily="18" charset="0"/>
              </a:rPr>
              <a:t>Models</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a:t>
            </a:r>
            <a:r>
              <a:rPr lang="en-US" sz="1600" dirty="0">
                <a:effectLst/>
                <a:latin typeface="Trebuchet MS" panose="020B0703020202090204" pitchFamily="34" charset="0"/>
                <a:ea typeface="Calibri" panose="020F0502020204030204" pitchFamily="34" charset="0"/>
                <a:cs typeface="Times New Roman" panose="02020603050405020304" pitchFamily="18" charset="0"/>
              </a:rPr>
              <a:t> </a:t>
            </a:r>
            <a:r>
              <a:rPr lang="en-US" sz="1600" dirty="0">
                <a:effectLst/>
                <a:latin typeface="Trebuchet MS" panose="020B0703020202090204" pitchFamily="34" charset="0"/>
                <a:ea typeface="Calibri" panose="020F0502020204030204" pitchFamily="34" charset="0"/>
                <a:cs typeface="Times New Roman" panose="02020603050405020304" pitchFamily="18" charset="0"/>
                <a:hlinkClick r:id="rId2" action="ppaction://hlinksldjump"/>
              </a:rPr>
              <a:t>[8]</a:t>
            </a:r>
            <a:r>
              <a:rPr lang="en-US" sz="1600" dirty="0">
                <a:latin typeface="Trebuchet MS" panose="020B0703020202090204" pitchFamily="34" charset="0"/>
                <a:ea typeface="Calibri" panose="020F0502020204030204" pitchFamily="34" charset="0"/>
                <a:cs typeface="Times New Roman" panose="02020603050405020304" pitchFamily="18" charset="0"/>
              </a:rPr>
              <a:t>.</a:t>
            </a:r>
            <a:r>
              <a:rPr lang="ru-RU" sz="1600" dirty="0">
                <a:effectLst/>
                <a:latin typeface="Trebuchet MS" panose="020B0703020202090204" pitchFamily="34" charset="0"/>
                <a:ea typeface="Calibri" panose="020F0502020204030204" pitchFamily="34" charset="0"/>
                <a:cs typeface="Times New Roman" panose="02020603050405020304" pitchFamily="18" charset="0"/>
              </a:rPr>
              <a:t> Авторы предлагают анализировать базу знаний модели, или степень её осведомленности в выбранной теме. Тогда модель должна предупреждать, что не знакома с обсуждаемой темой, если в её базе знаний слишком мало информации о используемых терминах. </a:t>
            </a:r>
          </a:p>
          <a:p>
            <a:pPr marL="0" marR="0" indent="355600" algn="just">
              <a:lnSpc>
                <a:spcPct val="107000"/>
              </a:lnSpc>
              <a:spcBef>
                <a:spcPts val="0"/>
              </a:spcBef>
              <a:spcAft>
                <a:spcPts val="800"/>
              </a:spcAft>
              <a:buNone/>
            </a:pPr>
            <a:r>
              <a:rPr lang="ru-RU" sz="1600" dirty="0">
                <a:effectLst/>
                <a:latin typeface="Trebuchet MS" panose="020B0703020202090204" pitchFamily="34" charset="0"/>
                <a:ea typeface="Calibri" panose="020F0502020204030204" pitchFamily="34" charset="0"/>
                <a:cs typeface="Times New Roman" panose="02020603050405020304" pitchFamily="18" charset="0"/>
              </a:rPr>
              <a:t>Таким образом, борьба с галлюцинациями происходит превентивно и не позволяет модели выдумывать ответы, противоречащие общеизвестным фактам.</a:t>
            </a:r>
          </a:p>
        </p:txBody>
      </p:sp>
    </p:spTree>
    <p:extLst>
      <p:ext uri="{BB962C8B-B14F-4D97-AF65-F5344CB8AC3E}">
        <p14:creationId xmlns:p14="http://schemas.microsoft.com/office/powerpoint/2010/main" val="3923341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49BD58-A5B0-CE70-7AD6-A9C367E8107F}"/>
              </a:ext>
            </a:extLst>
          </p:cNvPr>
          <p:cNvSpPr>
            <a:spLocks noGrp="1"/>
          </p:cNvSpPr>
          <p:nvPr>
            <p:ph type="title"/>
          </p:nvPr>
        </p:nvSpPr>
        <p:spPr/>
        <p:txBody>
          <a:bodyPr>
            <a:normAutofit/>
          </a:bodyPr>
          <a:lstStyle/>
          <a:p>
            <a:r>
              <a:rPr lang="ru-RU" sz="3600" b="1" dirty="0">
                <a:solidFill>
                  <a:srgbClr val="0070C0"/>
                </a:solidFill>
                <a:latin typeface="Trebuchet MS" panose="020B0703020202090204" pitchFamily="34" charset="0"/>
                <a:cs typeface="Times New Roman" panose="02020603050405020304" pitchFamily="18" charset="0"/>
              </a:rPr>
              <a:t>Статьи с попытками решения проблемы галлюцинаций</a:t>
            </a:r>
          </a:p>
        </p:txBody>
      </p:sp>
      <p:sp>
        <p:nvSpPr>
          <p:cNvPr id="5" name="Номер слайда 4">
            <a:extLst>
              <a:ext uri="{FF2B5EF4-FFF2-40B4-BE49-F238E27FC236}">
                <a16:creationId xmlns:a16="http://schemas.microsoft.com/office/drawing/2014/main" id="{CE47E7E3-F408-C611-EF60-726FB1C0C744}"/>
              </a:ext>
            </a:extLst>
          </p:cNvPr>
          <p:cNvSpPr>
            <a:spLocks noGrp="1"/>
          </p:cNvSpPr>
          <p:nvPr>
            <p:ph type="sldNum" sz="quarter" idx="12"/>
          </p:nvPr>
        </p:nvSpPr>
        <p:spPr/>
        <p:txBody>
          <a:bodyPr/>
          <a:lstStyle/>
          <a:p>
            <a:fld id="{7A4819C7-7197-4C1C-A4A6-86930EFC4C3E}" type="slidenum">
              <a:rPr lang="ru-RU" smtClean="0">
                <a:latin typeface="Trebuchet MS" panose="020B0703020202090204" pitchFamily="34" charset="0"/>
              </a:rPr>
              <a:t>9</a:t>
            </a:fld>
            <a:endParaRPr lang="ru-RU">
              <a:latin typeface="Trebuchet MS" panose="020B0703020202090204" pitchFamily="34" charset="0"/>
            </a:endParaRPr>
          </a:p>
        </p:txBody>
      </p:sp>
      <p:sp>
        <p:nvSpPr>
          <p:cNvPr id="11" name="Объект 2">
            <a:extLst>
              <a:ext uri="{FF2B5EF4-FFF2-40B4-BE49-F238E27FC236}">
                <a16:creationId xmlns:a16="http://schemas.microsoft.com/office/drawing/2014/main" id="{4D8F0D21-14DA-53BD-380B-4E3A22696506}"/>
              </a:ext>
            </a:extLst>
          </p:cNvPr>
          <p:cNvSpPr>
            <a:spLocks noGrp="1"/>
          </p:cNvSpPr>
          <p:nvPr>
            <p:ph idx="1"/>
          </p:nvPr>
        </p:nvSpPr>
        <p:spPr>
          <a:xfrm>
            <a:off x="838200" y="1690688"/>
            <a:ext cx="10515600" cy="4895851"/>
          </a:xfrm>
        </p:spPr>
        <p:txBody>
          <a:bodyPr>
            <a:normAutofit fontScale="92500" lnSpcReduction="10000"/>
          </a:bodyPr>
          <a:lstStyle/>
          <a:p>
            <a:pPr marL="0" marR="0" indent="355600" algn="just">
              <a:lnSpc>
                <a:spcPct val="107000"/>
              </a:lnSpc>
              <a:spcBef>
                <a:spcPts val="0"/>
              </a:spcBef>
              <a:spcAft>
                <a:spcPts val="800"/>
              </a:spcAft>
              <a:buNone/>
            </a:pPr>
            <a:r>
              <a:rPr lang="ru-RU" sz="1800" dirty="0">
                <a:effectLst/>
                <a:latin typeface="Trebuchet MS" panose="020B0703020202090204" pitchFamily="34" charset="0"/>
                <a:ea typeface="Calibri" panose="020F0502020204030204" pitchFamily="34" charset="0"/>
                <a:cs typeface="Times New Roman" panose="02020603050405020304" pitchFamily="18" charset="0"/>
              </a:rPr>
              <a:t>В </a:t>
            </a:r>
            <a:r>
              <a:rPr lang="ru-RU" sz="1800" dirty="0">
                <a:latin typeface="Trebuchet MS" panose="020B0703020202090204" pitchFamily="34" charset="0"/>
                <a:ea typeface="Calibri" panose="020F0502020204030204" pitchFamily="34" charset="0"/>
                <a:cs typeface="Times New Roman" panose="02020603050405020304" pitchFamily="18" charset="0"/>
              </a:rPr>
              <a:t>следующей </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работе </a:t>
            </a:r>
            <a:r>
              <a:rPr lang="en-US" sz="1800" dirty="0">
                <a:effectLst/>
                <a:latin typeface="Trebuchet MS" panose="020B0703020202090204" pitchFamily="34" charset="0"/>
                <a:ea typeface="Calibri" panose="020F0502020204030204" pitchFamily="34" charset="0"/>
                <a:cs typeface="Times New Roman" panose="02020603050405020304" pitchFamily="18" charset="0"/>
                <a:hlinkClick r:id="rId2" action="ppaction://hlinksldjump"/>
              </a:rPr>
              <a:t>[9]</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выдвигается предположение, что функция выбора, которая существует согласно аксиоме выбора, определяется неявно, что и является причиной галлюцинаций. Тогда, чтобы избавиться от этой проблемы авторы предлагают задать функцию выбора более явно, например, с помощью последовательности правил. Несмотря на то, что это ещё очень “сырой” препринт статьи, базовые положения кажутся мне не верными. Кроме того, нет никакого объяснения как практически это возможно будет реализовать. Я не буду использовать данное исследование в своей работе, так как считаю, что, как минимум на сегодняшний день, качество данного исследования является очень низким.</a:t>
            </a:r>
            <a:endParaRPr lang="en-US" sz="1800" dirty="0">
              <a:effectLst/>
              <a:latin typeface="Trebuchet MS" panose="020B0703020202090204" pitchFamily="34" charset="0"/>
              <a:ea typeface="Calibri" panose="020F0502020204030204" pitchFamily="34" charset="0"/>
              <a:cs typeface="Times New Roman" panose="02020603050405020304" pitchFamily="18" charset="0"/>
            </a:endParaRPr>
          </a:p>
          <a:p>
            <a:pPr marL="0" marR="0" indent="355600" algn="just">
              <a:lnSpc>
                <a:spcPct val="107000"/>
              </a:lnSpc>
              <a:spcBef>
                <a:spcPts val="0"/>
              </a:spcBef>
              <a:spcAft>
                <a:spcPts val="800"/>
              </a:spcAft>
              <a:buNone/>
            </a:pPr>
            <a:r>
              <a:rPr lang="ru-RU" sz="1800" dirty="0">
                <a:latin typeface="Trebuchet MS" panose="020B0703020202090204" pitchFamily="34" charset="0"/>
                <a:ea typeface="Calibri" panose="020F0502020204030204" pitchFamily="34" charset="0"/>
                <a:cs typeface="Times New Roman" panose="02020603050405020304" pitchFamily="18" charset="0"/>
              </a:rPr>
              <a:t>Существует также подход, в котором и</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спользуется </a:t>
            </a:r>
            <a:r>
              <a:rPr lang="ru-RU" sz="1800" dirty="0" err="1">
                <a:effectLst/>
                <a:latin typeface="Trebuchet MS" panose="020B0703020202090204" pitchFamily="34" charset="0"/>
                <a:ea typeface="Calibri" panose="020F0502020204030204" pitchFamily="34" charset="0"/>
                <a:cs typeface="Times New Roman" panose="02020603050405020304" pitchFamily="18" charset="0"/>
              </a:rPr>
              <a:t>reinforcement</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a:t>
            </a:r>
            <a:r>
              <a:rPr lang="ru-RU" sz="1800" dirty="0" err="1">
                <a:effectLst/>
                <a:latin typeface="Trebuchet MS" panose="020B0703020202090204" pitchFamily="34" charset="0"/>
                <a:ea typeface="Calibri" panose="020F0502020204030204" pitchFamily="34" charset="0"/>
                <a:cs typeface="Times New Roman" panose="02020603050405020304" pitchFamily="18" charset="0"/>
              </a:rPr>
              <a:t>learning</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на основе обратной связи от пользователей </a:t>
            </a:r>
            <a:r>
              <a:rPr lang="en-US" sz="1800" dirty="0">
                <a:effectLst/>
                <a:latin typeface="Trebuchet MS" panose="020B0703020202090204" pitchFamily="34" charset="0"/>
                <a:ea typeface="Calibri" panose="020F0502020204030204" pitchFamily="34" charset="0"/>
                <a:cs typeface="Times New Roman" panose="02020603050405020304" pitchFamily="18" charset="0"/>
                <a:hlinkClick r:id="rId2" action="ppaction://hlinksldjump"/>
              </a:rPr>
              <a:t>[</a:t>
            </a:r>
            <a:r>
              <a:rPr lang="ru-RU" sz="1800" dirty="0">
                <a:effectLst/>
                <a:latin typeface="Trebuchet MS" panose="020B0703020202090204" pitchFamily="34" charset="0"/>
                <a:ea typeface="Calibri" panose="020F0502020204030204" pitchFamily="34" charset="0"/>
                <a:cs typeface="Times New Roman" panose="02020603050405020304" pitchFamily="18" charset="0"/>
                <a:hlinkClick r:id="rId2" action="ppaction://hlinksldjump"/>
              </a:rPr>
              <a:t>10</a:t>
            </a:r>
            <a:r>
              <a:rPr lang="en-US" sz="1800" dirty="0">
                <a:effectLst/>
                <a:latin typeface="Trebuchet MS" panose="020B0703020202090204" pitchFamily="34" charset="0"/>
                <a:ea typeface="Calibri" panose="020F0502020204030204" pitchFamily="34" charset="0"/>
                <a:cs typeface="Times New Roman" panose="02020603050405020304" pitchFamily="18" charset="0"/>
                <a:hlinkClick r:id="rId2" action="ppaction://hlinksldjump"/>
              </a:rPr>
              <a:t>]</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Данный подход действительно увеличивал качество модели, что было показано на примере модели GPT3, однако после запуска </a:t>
            </a:r>
            <a:r>
              <a:rPr lang="ru-RU" sz="1800" dirty="0" err="1">
                <a:latin typeface="Trebuchet MS" panose="020B0703020202090204" pitchFamily="34" charset="0"/>
                <a:ea typeface="Calibri" panose="020F0502020204030204" pitchFamily="34" charset="0"/>
                <a:cs typeface="Times New Roman" panose="02020603050405020304" pitchFamily="18" charset="0"/>
              </a:rPr>
              <a:t>С</a:t>
            </a:r>
            <a:r>
              <a:rPr lang="ru-RU" sz="1800" dirty="0" err="1">
                <a:effectLst/>
                <a:latin typeface="Trebuchet MS" panose="020B0703020202090204" pitchFamily="34" charset="0"/>
                <a:ea typeface="Calibri" panose="020F0502020204030204" pitchFamily="34" charset="0"/>
                <a:cs typeface="Times New Roman" panose="02020603050405020304" pitchFamily="18" charset="0"/>
              </a:rPr>
              <a:t>hatGPT</a:t>
            </a:r>
            <a:r>
              <a:rPr lang="ru-RU" sz="1800" dirty="0">
                <a:effectLst/>
                <a:latin typeface="Trebuchet MS" panose="020B0703020202090204" pitchFamily="34" charset="0"/>
                <a:ea typeface="Calibri" panose="020F0502020204030204" pitchFamily="34" charset="0"/>
                <a:cs typeface="Times New Roman" panose="02020603050405020304" pitchFamily="18" charset="0"/>
              </a:rPr>
              <a:t> и СhatGPT4 идеи обучения с подкреплением не смогли пройти проверку временем. В первую очередь это связано с тем, что GPT-4 по знаниям и точности во всех областях не только уже превзошла среднестатистического человека, но и многих экспертов в своей области. </a:t>
            </a:r>
          </a:p>
          <a:p>
            <a:pPr marL="0" marR="0" indent="355600" algn="just">
              <a:lnSpc>
                <a:spcPct val="107000"/>
              </a:lnSpc>
              <a:spcBef>
                <a:spcPts val="0"/>
              </a:spcBef>
              <a:spcAft>
                <a:spcPts val="800"/>
              </a:spcAft>
              <a:buNone/>
            </a:pPr>
            <a:r>
              <a:rPr lang="ru-RU" sz="1800" dirty="0">
                <a:effectLst/>
                <a:latin typeface="Trebuchet MS" panose="020B0703020202090204" pitchFamily="34" charset="0"/>
                <a:ea typeface="Calibri" panose="020F0502020204030204" pitchFamily="34" charset="0"/>
                <a:cs typeface="Times New Roman" panose="02020603050405020304" pitchFamily="18" charset="0"/>
              </a:rPr>
              <a:t>Таким образом, давать качественную обратную связь модели на сложные темы стали способны только несколько экспертов с большим стажем, из-за чего идея обучения с подкреплением на основе обратной связи стала нереализуемой, поэтому данную работы я так же не буду использовать в собственном исследовании.</a:t>
            </a:r>
          </a:p>
        </p:txBody>
      </p:sp>
    </p:spTree>
    <p:extLst>
      <p:ext uri="{BB962C8B-B14F-4D97-AF65-F5344CB8AC3E}">
        <p14:creationId xmlns:p14="http://schemas.microsoft.com/office/powerpoint/2010/main" val="124074370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2239</Words>
  <Application>Microsoft Macintosh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Trebuchet MS</vt:lpstr>
      <vt:lpstr>Тема Office</vt:lpstr>
      <vt:lpstr>Проект заданий по дисциплине  «Методология научных исследований»  Анализ источников по исследовательской теме</vt:lpstr>
      <vt:lpstr>Задание 3. Проблема  исследования</vt:lpstr>
      <vt:lpstr>Связь выбранных источников с  предметной областью</vt:lpstr>
      <vt:lpstr>Критерии выбора источников</vt:lpstr>
      <vt:lpstr>Обзорные статьи</vt:lpstr>
      <vt:lpstr>Статьи с описанием важности проблемы</vt:lpstr>
      <vt:lpstr>Статьи с описанием методов детекции галлюцинаций и оценки качества модели</vt:lpstr>
      <vt:lpstr>Статьи с попытками решения проблемы галлюцинаций</vt:lpstr>
      <vt:lpstr>Статьи с попытками решения проблемы галлюцинаций</vt:lpstr>
      <vt:lpstr>Тренд 1. Классификация галлюцинаций</vt:lpstr>
      <vt:lpstr>Тренд 2</vt:lpstr>
      <vt:lpstr>Список источников</vt:lpstr>
      <vt:lpstr>Список участников и их вклады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 заданий по дисциплине  «Методология научных исследований»  «Создание модели оценки кредитоспобности заемщика с учетом влияния внешних факторов с использованием Data Scince и искусственного интеллекта.»</dc:title>
  <dc:creator>Сергей Сарапулов</dc:creator>
  <cp:lastModifiedBy>Artur Nurmukhametov</cp:lastModifiedBy>
  <cp:revision>211</cp:revision>
  <dcterms:created xsi:type="dcterms:W3CDTF">2023-10-28T12:52:24Z</dcterms:created>
  <dcterms:modified xsi:type="dcterms:W3CDTF">2023-12-27T20:50:34Z</dcterms:modified>
</cp:coreProperties>
</file>