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7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лист" id="{DE11CA64-2D50-FE40-B4B8-CE77322686D9}">
          <p14:sldIdLst>
            <p14:sldId id="258"/>
          </p14:sldIdLst>
        </p14:section>
        <p14:section name="Краткий пересказ статьи" id="{4704BCC1-EA24-5F4A-8E98-D40E93F54BB7}">
          <p14:sldIdLst>
            <p14:sldId id="257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197"/>
  </p:normalViewPr>
  <p:slideViewPr>
    <p:cSldViewPr snapToGrid="0">
      <p:cViewPr varScale="1">
        <p:scale>
          <a:sx n="223" d="100"/>
          <a:sy n="223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E85D-E730-AB4C-8EF2-0CF6554BFA0E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2290-0780-6A4E-8D18-FFF5BBE5C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3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0FBF-DC72-F849-8A7B-F97430758DCD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589B-6467-2E45-81ED-6042276C33F7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9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6D407-BAD3-2446-9663-5C2E46A94253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B3F9-169C-0E4F-B526-846291570A89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C195-F31E-8B4F-A1AE-FF0E020558EA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71FC-E6C1-C14B-9283-CFABA922CEC1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5208-80D4-584F-9591-E3A05A99A081}" type="datetime1">
              <a:rPr lang="de-DE" smtClean="0"/>
              <a:t>27.12.23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EE96-C66F-6B4E-9018-753632DC010F}" type="datetime1">
              <a:rPr lang="de-DE" smtClean="0"/>
              <a:t>27.12.23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37B1-593F-CB48-8E40-A70837B5F645}" type="datetime1">
              <a:rPr lang="de-DE" smtClean="0"/>
              <a:t>27.12.23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BA5-1F56-8D4C-8020-231A0D0AFFF7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C13D-F7D2-964D-B8E1-B5803EDE29F9}" type="datetime1">
              <a:rPr lang="de-DE" smtClean="0"/>
              <a:t>27.12.23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0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8927FA7-E2F9-794F-A139-8B8CD5D2F9BE}" type="datetime1">
              <a:rPr lang="de-DE" smtClean="0"/>
              <a:t>27.12.23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6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-journal.org/archive/12-126-2022-december/10.23670/IRJ.2022.126.7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5AB-E796-5F73-067C-E39A50DE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320184"/>
            <a:ext cx="10944353" cy="113225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Задание 2 по д</a:t>
            </a: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исциплине </a:t>
            </a:r>
            <a:b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</a:b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«Методология научных исследований»</a:t>
            </a:r>
            <a:endParaRPr lang="en-US" dirty="0">
              <a:solidFill>
                <a:srgbClr val="0070C0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49EC-1A18-C771-438A-666AFB6E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0" y="5346700"/>
            <a:ext cx="6680200" cy="96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73A3C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Нурмухаметов Артур Альбертович</a:t>
            </a:r>
          </a:p>
          <a:p>
            <a:pPr marL="0" indent="0">
              <a:buNone/>
            </a:pPr>
            <a:r>
              <a:rPr lang="ru-RU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Наука о данных</a:t>
            </a:r>
            <a:endParaRPr lang="en-US" dirty="0">
              <a:solidFill>
                <a:srgbClr val="373A3C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8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2638-4E7A-FA44-E2E7-AB508E0D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73" y="420132"/>
            <a:ext cx="11134853" cy="342110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ru-RU" sz="3600" b="1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Т</a:t>
            </a:r>
            <a:r>
              <a:rPr lang="ru-RU" sz="3600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ема статьи</a:t>
            </a:r>
            <a:endParaRPr lang="ru-RU" sz="3600" b="0" i="0" dirty="0">
              <a:solidFill>
                <a:srgbClr val="0070C0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ru-RU" sz="2400" dirty="0">
              <a:solidFill>
                <a:srgbClr val="373A3C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ru-RU" sz="2400" b="1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Модель оценки эффективности управления бизнес-процессами на основе абсолютных и относительных параметров.</a:t>
            </a:r>
            <a:endParaRPr lang="ru-RU" sz="2400" dirty="0">
              <a:solidFill>
                <a:srgbClr val="373A3C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r>
              <a:rPr lang="ru-RU" sz="16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Источник: Международный научно-исследовательский журнал</a:t>
            </a:r>
          </a:p>
          <a:p>
            <a:pPr marL="0" indent="0" algn="l" rtl="0">
              <a:buNone/>
            </a:pPr>
            <a:r>
              <a:rPr lang="ru-RU" sz="1600" b="0" i="0" dirty="0">
                <a:solidFill>
                  <a:srgbClr val="373A3C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Ссылка на статью: </a:t>
            </a:r>
            <a:r>
              <a:rPr lang="en-GB" sz="1600" b="0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https://research-journal.org/archive/12-126-2022-december/10.23670/IRJ.2022.126.76</a:t>
            </a:r>
            <a:endParaRPr lang="ru-RU" sz="1600" b="0" i="0" dirty="0">
              <a:solidFill>
                <a:srgbClr val="0070C0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ru-RU" sz="1600" b="0" i="0" dirty="0">
              <a:solidFill>
                <a:srgbClr val="373A3C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endParaRPr lang="en-US" dirty="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179A5-438A-82A8-C0DF-BA22D55EAB74}"/>
              </a:ext>
            </a:extLst>
          </p:cNvPr>
          <p:cNvSpPr txBox="1"/>
          <p:nvPr/>
        </p:nvSpPr>
        <p:spPr>
          <a:xfrm>
            <a:off x="528573" y="42651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Цель статьи</a:t>
            </a:r>
            <a:endParaRPr lang="en-US" sz="360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838AC-5A3E-DA24-64FC-0242E258B0D2}"/>
              </a:ext>
            </a:extLst>
          </p:cNvPr>
          <p:cNvSpPr txBox="1"/>
          <p:nvPr/>
        </p:nvSpPr>
        <p:spPr>
          <a:xfrm>
            <a:off x="528573" y="5266730"/>
            <a:ext cx="112824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Целью статьи является </a:t>
            </a:r>
            <a:r>
              <a:rPr lang="ru-RU" sz="1600" dirty="0">
                <a:solidFill>
                  <a:srgbClr val="020201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выработка комплексной модели оценки эффективности управления бизнес-процессами предприятия, которая позволяет понять, что предприятие справляется с поставленными задачами на высоком уровне, и на </a:t>
            </a: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какие стороны предпринимательской деятельности нужно обратить внимание руководству.</a:t>
            </a:r>
            <a:endParaRPr lang="ru-RU" sz="1600" b="0" i="0" dirty="0">
              <a:solidFill>
                <a:srgbClr val="373A3C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702CEC-1A71-4FE3-18BB-0C7FE126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F4BC-742A-D64B-84A1-5413A82430FD}" type="slidenum">
              <a:rPr lang="en-US" sz="1200" smtClean="0">
                <a:latin typeface="Trebuchet MS" panose="020B0703020202090204" pitchFamily="34" charset="0"/>
                <a:cs typeface="Arial" panose="020B0604020202020204" pitchFamily="34" charset="0"/>
              </a:rPr>
              <a:t>1</a:t>
            </a:fld>
            <a:endParaRPr lang="en-US" sz="1200" dirty="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6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F134-3C82-F5ED-8CC1-F7845F4F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0898"/>
            <a:ext cx="11261853" cy="483420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В статье описана комплексная модель оценки эффективности управления бизнес-процессами, которая основана на абсолютных и относительных параметрах.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Модель, описанная в статье, также учитывает закономерности процессно-ориентированной модели, обусловленные принципами корреляционно-регрессионного анализа.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>
                <a:solidFill>
                  <a:srgbClr val="020201"/>
                </a:solidFill>
                <a:latin typeface="Trebuchet MS" panose="020B0703020202090204" pitchFamily="34" charset="0"/>
              </a:rPr>
              <a:t>Автор статьи н</a:t>
            </a: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а основе собранных данных по 43 полиграфическим предприятиям России построил интегральный коэффициент эффективности управления бизнес-процессами по абсолютным и относительным показателям деятельности предприятий.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Модель оценки включает три этапа: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построение корреляционной матрицы отдельно для абсолютных и относительных параметров;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распределение весов у абсолютных и относительных показателей бизнес-процессов в зависимости от величины парного коэффициента корреляции между независимой и результирующей переменной;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b="0" i="0" dirty="0">
                <a:solidFill>
                  <a:srgbClr val="020201"/>
                </a:solidFill>
                <a:effectLst/>
                <a:latin typeface="Trebuchet MS" panose="020B0703020202090204" pitchFamily="34" charset="0"/>
              </a:rPr>
              <a:t>построение интегрального коэффициента эффективности управления бизнес-процессами полиграфических предприятий на основе распределения весовых значений среди абсолютных и относительных параметров.</a:t>
            </a:r>
            <a:endParaRPr lang="en-US" sz="1600" dirty="0">
              <a:latin typeface="Trebuchet MS" panose="020B070302020209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E85775-94AC-00C4-D48F-D4B8F87F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М</a:t>
            </a: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етоды исследования</a:t>
            </a:r>
            <a:endParaRPr lang="en-US" dirty="0">
              <a:solidFill>
                <a:srgbClr val="0070C0"/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58DF-8FC4-A6F6-46C1-76B89B25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z="1200" smtClean="0">
                <a:latin typeface="Trebuchet MS" panose="020B0703020202090204" pitchFamily="34" charset="0"/>
                <a:cs typeface="Arial" panose="020B0604020202020204" pitchFamily="34" charset="0"/>
              </a:rPr>
              <a:t>2</a:t>
            </a:fld>
            <a:endParaRPr lang="en-US" sz="120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7234-DDE6-0922-7EB8-036E492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56260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ru-RU" b="1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О</a:t>
            </a: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сновные выводы автора</a:t>
            </a:r>
            <a:endParaRPr lang="ru-RU" dirty="0">
              <a:solidFill>
                <a:srgbClr val="0070C0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F134-3C82-F5ED-8CC1-F7845F4F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20800"/>
            <a:ext cx="11257408" cy="4988560"/>
          </a:xfrm>
        </p:spPr>
        <p:txBody>
          <a:bodyPr>
            <a:normAutofit/>
          </a:bodyPr>
          <a:lstStyle/>
          <a:p>
            <a:pPr marL="457200" indent="-457200" algn="l" rtl="0">
              <a:buFont typeface="+mj-lt"/>
              <a:buAutoNum type="arabicPeriod"/>
            </a:pPr>
            <a:r>
              <a:rPr lang="ru-RU" sz="1800" b="0" i="0" dirty="0">
                <a:solidFill>
                  <a:srgbClr val="373A3C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Построенные автором статьи модели дают возможность решить задачу ранжирования факторов по степени их влияния на целевые показатели. Главная польза такого ранжирования заключается в том, что руководство копаний может лучше фокусироваться и определить из всего множества факторов те, использование которых в управлении предприятием будет наиболее эффективным. 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М</a:t>
            </a:r>
            <a:r>
              <a:rPr lang="ru-RU" sz="1800" b="0" i="0" dirty="0">
                <a:solidFill>
                  <a:srgbClr val="373A3C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одели позволяют руководству сделать комплектный и максимально объективный сравнительный анализ эффективности управления конкурентов с эффективностью управлением бизнес-процессами в своей компании.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В результате исследования автору удалось выявить наиболее и наименее эффективные предприятия в отрасли, а также объяснить причины такого ранжирования.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ru-RU" sz="1800" b="0" i="0" dirty="0">
                <a:solidFill>
                  <a:srgbClr val="373A3C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Автор </a:t>
            </a: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провел корреляционный анализ на наличие </a:t>
            </a:r>
            <a:r>
              <a:rPr lang="ru-RU" sz="1800" dirty="0" err="1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мультиколлинеарности</a:t>
            </a: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 и выявил ее отсутствие. Это позволило сохранить все факторы в модели оценки эффективности управления бизнес-процессами.</a:t>
            </a:r>
            <a:endParaRPr lang="ru-RU" sz="1800" b="0" i="0" dirty="0">
              <a:solidFill>
                <a:srgbClr val="373A3C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CDB4-7677-857B-974C-577320B0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z="1200" smtClean="0">
                <a:latin typeface="Trebuchet MS" panose="020B0703020202090204" pitchFamily="34" charset="0"/>
                <a:cs typeface="Arial" panose="020B0604020202020204" pitchFamily="34" charset="0"/>
              </a:rPr>
              <a:t>3</a:t>
            </a:fld>
            <a:endParaRPr lang="en-US" sz="120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7234-DDE6-0922-7EB8-036E492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949960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Критика </a:t>
            </a:r>
            <a:r>
              <a:rPr lang="ru-RU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статьи (анализ исходных данных)</a:t>
            </a:r>
            <a:b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</a:br>
            <a:endParaRPr lang="ru-RU" b="1" i="0" dirty="0">
              <a:solidFill>
                <a:srgbClr val="0070C0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F134-3C82-F5ED-8CC1-F7845F4F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98600"/>
            <a:ext cx="10653579" cy="4810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оценка выборки: автор сильно уменьшил выборку, ограничив ее только предприятиями из полиграфической отрасли.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оценка описания: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автор не достаточно полно проработал ключевые параметры эффективности деятельности предприятий. К примеру, из анализа были исключены вспомогательные бизнес-процессы и НИОКР.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также в анализе не были учтены такие результативные показатели, как среднегодовой тем роста компаний, доля на рынке.</a:t>
            </a:r>
            <a:endParaRPr lang="ru-RU" sz="1600" dirty="0">
              <a:solidFill>
                <a:srgbClr val="373A3C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оценка методов статистического анализа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D0006-D768-3CD1-7FC6-CB7B5843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z="1200" smtClean="0">
                <a:latin typeface="Trebuchet MS" panose="020B0703020202090204" pitchFamily="34" charset="0"/>
                <a:cs typeface="Arial" panose="020B0604020202020204" pitchFamily="34" charset="0"/>
              </a:rPr>
              <a:t>4</a:t>
            </a:fld>
            <a:endParaRPr lang="en-US" sz="1200" dirty="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8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7234-DDE6-0922-7EB8-036E492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949960"/>
          </a:xfrm>
        </p:spPr>
        <p:txBody>
          <a:bodyPr>
            <a:normAutofit fontScale="90000"/>
          </a:bodyPr>
          <a:lstStyle/>
          <a:p>
            <a:pPr marL="0" indent="0" algn="l" rtl="0">
              <a:buNone/>
            </a:pPr>
            <a: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  <a:t>Критика </a:t>
            </a:r>
            <a:r>
              <a:rPr lang="ru-RU" dirty="0">
                <a:solidFill>
                  <a:srgbClr val="0070C0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статьи (анализ выводов по статье)</a:t>
            </a:r>
            <a:br>
              <a:rPr lang="ru-RU" b="1" i="0" dirty="0">
                <a:solidFill>
                  <a:srgbClr val="0070C0"/>
                </a:solidFill>
                <a:effectLst/>
                <a:latin typeface="Trebuchet MS" panose="020B0703020202090204" pitchFamily="34" charset="0"/>
                <a:cs typeface="Arial" panose="020B0604020202020204" pitchFamily="34" charset="0"/>
              </a:rPr>
            </a:br>
            <a:endParaRPr lang="ru-RU" b="1" i="0" dirty="0">
              <a:solidFill>
                <a:srgbClr val="0070C0"/>
              </a:solidFill>
              <a:effectLst/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F134-3C82-F5ED-8CC1-F7845F4F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98600"/>
            <a:ext cx="10653579" cy="48107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анализ выводов по статье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аргументы, доказывающих несостоятельность выводов: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специфика предприятий полиграфической отрасли существенно отличается от бизнес-модели предприятий других отраслей. Поэтому не все выбранные автором показатели в полной мере отражают эффективность управление бизнес-процессами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автор не достаточно полно проработал ключевые параметры эффективности деятельности предприятий. К примеру, из анализа были исключены вспомогательные бизнес-процессы и НИОКР. </a:t>
            </a:r>
          </a:p>
          <a:p>
            <a:pPr marL="685800" lvl="1" indent="-457200">
              <a:buFont typeface="+mj-lt"/>
              <a:buAutoNum type="arabicPeriod"/>
            </a:pPr>
            <a:r>
              <a:rPr lang="ru-RU" sz="16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также в анализе не были учтены такие результативные показатели, как среднегодовой тем роста компаний, доля на рынке.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>
                <a:solidFill>
                  <a:srgbClr val="373A3C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аргументы, доказывающих поддерживающих выводы</a:t>
            </a:r>
            <a:endParaRPr lang="en-US" sz="1800" dirty="0">
              <a:solidFill>
                <a:srgbClr val="373A3C"/>
              </a:solidFill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D0006-D768-3CD1-7FC6-CB7B5843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z="1200" smtClean="0">
                <a:latin typeface="Trebuchet MS" panose="020B0703020202090204" pitchFamily="34" charset="0"/>
                <a:cs typeface="Arial" panose="020B0604020202020204" pitchFamily="34" charset="0"/>
              </a:rPr>
              <a:t>5</a:t>
            </a:fld>
            <a:endParaRPr lang="en-US" sz="1200" dirty="0">
              <a:latin typeface="Trebuchet MS" panose="020B070302020209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1152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7044</TotalTime>
  <Words>500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Haas Grotesk Text Pro</vt:lpstr>
      <vt:lpstr>Trebuchet MS</vt:lpstr>
      <vt:lpstr>VanillaVTI</vt:lpstr>
      <vt:lpstr>Задание 2 по дисциплине  «Методология научных исследований»</vt:lpstr>
      <vt:lpstr>PowerPoint Presentation</vt:lpstr>
      <vt:lpstr>Методы исследования</vt:lpstr>
      <vt:lpstr>Основные выводы автора</vt:lpstr>
      <vt:lpstr>Критика статьи (анализ исходных данных) </vt:lpstr>
      <vt:lpstr>Критика статьи (анализ выводов по статье)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2 по дисциплине  «Методология научных исследований»</dc:title>
  <dc:creator>Artur Nurmukhametov</dc:creator>
  <cp:lastModifiedBy>Artur Nurmukhametov</cp:lastModifiedBy>
  <cp:revision>4</cp:revision>
  <dcterms:created xsi:type="dcterms:W3CDTF">2023-11-19T17:24:17Z</dcterms:created>
  <dcterms:modified xsi:type="dcterms:W3CDTF">2023-12-27T20:58:31Z</dcterms:modified>
</cp:coreProperties>
</file>