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Economica" panose="02000506040000020004" pitchFamily="2" charset="77"/>
      <p:regular r:id="rId42"/>
      <p:bold r:id="rId43"/>
      <p:italic r:id="rId44"/>
      <p:boldItalic r:id="rId45"/>
    </p:embeddedFont>
    <p:embeddedFont>
      <p:font typeface="Gill Sans" panose="020B0502020104020203" pitchFamily="34" charset="-79"/>
      <p:regular r:id="rId46"/>
      <p:bold r:id="rId47"/>
    </p:embeddedFont>
    <p:embeddedFont>
      <p:font typeface="Helvetica Neue" panose="02000503000000020004" pitchFamily="2" charset="0"/>
      <p:regular r:id="rId48"/>
      <p:bold r:id="rId49"/>
      <p:italic r:id="rId50"/>
      <p:boldItalic r:id="rId51"/>
    </p:embeddedFont>
    <p:embeddedFont>
      <p:font typeface="Lato" panose="020F0502020204030203" pitchFamily="34" charset="77"/>
      <p:regular r:id="rId52"/>
      <p:bold r:id="rId53"/>
      <p:italic r:id="rId54"/>
      <p:boldItalic r:id="rId55"/>
    </p:embeddedFont>
    <p:embeddedFont>
      <p:font typeface="Raleway" pitchFamily="2" charset="77"/>
      <p:regular r:id="rId56"/>
      <p:bold r:id="rId57"/>
      <p:italic r:id="rId58"/>
      <p:boldItalic r:id="rId59"/>
    </p:embeddedFont>
    <p:embeddedFont>
      <p:font typeface="Tahoma" panose="020B0604030504040204" pitchFamily="34" charset="0"/>
      <p:regular r:id="rId60"/>
      <p:bold r:id="rId61"/>
    </p:embeddedFont>
    <p:embeddedFont>
      <p:font typeface="Verdana" panose="020B060403050404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2EA3D-889A-49F0-BD29-A323881EB2D7}">
  <a:tblStyle styleId="{5C82EA3D-889A-49F0-BD29-A323881EB2D7}"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365C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9.fntdata"/><Relationship Id="rId47" Type="http://schemas.openxmlformats.org/officeDocument/2006/relationships/font" Target="fonts/font14.fntdata"/><Relationship Id="rId63" Type="http://schemas.openxmlformats.org/officeDocument/2006/relationships/font" Target="fonts/font3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font" Target="fonts/font3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6.fntdata"/><Relationship Id="rId34" Type="http://schemas.openxmlformats.org/officeDocument/2006/relationships/font" Target="fonts/font1.fntdata"/><Relationship Id="rId50" Type="http://schemas.openxmlformats.org/officeDocument/2006/relationships/font" Target="fonts/font17.fntdata"/><Relationship Id="rId5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8907a3d6_0_1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748907a3d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8907a3d6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748907a3d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48907a3d6_0_15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748907a3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48907a3d6_0_17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748907a3d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48907a3d6_0_1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748907a3d6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8907a3d6_0_2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748907a3d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48907a3d6_0_2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g748907a3d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48907a3d6_0_30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g748907a3d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48907a3d6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g748907a3d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48907a3d6_0_3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g748907a3d6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8907a3d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8907a3d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get back to our overview from last week:</a:t>
            </a:r>
            <a:endParaRPr/>
          </a:p>
          <a:p>
            <a:pPr marL="0" lvl="0" indent="0" algn="l" rtl="0">
              <a:spcBef>
                <a:spcPts val="0"/>
              </a:spcBef>
              <a:spcAft>
                <a:spcPts val="0"/>
              </a:spcAft>
              <a:buNone/>
            </a:pPr>
            <a:r>
              <a:rPr lang="en"/>
              <a:t>After the sequencing run, your output are reads, which are contained in FASTQ files, and we need to figure out where in the genome they came from. After this mapping or alignment, we can generate read coverage profiles and start to interpret this information.</a:t>
            </a:r>
            <a:endParaRPr/>
          </a:p>
          <a:p>
            <a:pPr marL="0" lvl="0" indent="0" algn="l" rtl="0">
              <a:spcBef>
                <a:spcPts val="0"/>
              </a:spcBef>
              <a:spcAft>
                <a:spcPts val="0"/>
              </a:spcAft>
              <a:buNone/>
            </a:pPr>
            <a:r>
              <a:rPr lang="en"/>
              <a:t>We will go through all these computational steps in more detail, including all of the analyses I mentioned for RNA-Seq. But the basis is the same for genomic data as well.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748907a3d6_0_22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g748907a3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748907a3d6_0_2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g748907a3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48907a3d6_0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Other strategies for creating indices</a:t>
            </a:r>
            <a:endParaRPr/>
          </a:p>
          <a:p>
            <a:pPr marL="0" lvl="0" indent="0" algn="l" rtl="0">
              <a:spcBef>
                <a:spcPts val="0"/>
              </a:spcBef>
              <a:spcAft>
                <a:spcPts val="0"/>
              </a:spcAft>
              <a:buNone/>
            </a:pPr>
            <a:r>
              <a:rPr lang="en"/>
              <a:t>BWT advantage: memory efficient!</a:t>
            </a:r>
            <a:endParaRPr/>
          </a:p>
        </p:txBody>
      </p:sp>
      <p:sp>
        <p:nvSpPr>
          <p:cNvPr id="503" name="Google Shape;503;g748907a3d6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48907a3d6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748907a3d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748907a3d6_0_4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g748907a3d6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48907a3d6_0_4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g748907a3d6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748907a3d6_0_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g748907a3d6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748907a3d6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748907a3d6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48907a3d6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748907a3d6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RNA-seq reads come from a large majority of mature transcripts, which means that for genomic mapping, we need to consider splicing events!, many reads will likely span more than one exon, and cannot be aligned in a single stretch to a genomic locus.</a:t>
            </a:r>
            <a:endParaRPr/>
          </a:p>
          <a:p>
            <a:pPr marL="0" lvl="0" indent="0" algn="l" rtl="0">
              <a:spcBef>
                <a:spcPts val="0"/>
              </a:spcBef>
              <a:spcAft>
                <a:spcPts val="0"/>
              </a:spcAft>
              <a:buNone/>
            </a:pPr>
            <a:r>
              <a:rPr lang="en"/>
              <a:t>Instead of being mapped to the genome, reads can also be aligned directly to the transcriptome. </a:t>
            </a:r>
            <a:endParaRPr/>
          </a:p>
          <a:p>
            <a:pPr marL="0" lvl="0" indent="0" algn="l" rtl="0">
              <a:spcBef>
                <a:spcPts val="0"/>
              </a:spcBef>
              <a:spcAft>
                <a:spcPts val="0"/>
              </a:spcAft>
              <a:buNone/>
            </a:pPr>
            <a:r>
              <a:rPr lang="en"/>
              <a:t>How? Using FASTA files that contain the sequence of all known transcripts. </a:t>
            </a:r>
            <a:endParaRPr/>
          </a:p>
          <a:p>
            <a:pPr marL="0" lvl="0" indent="0" algn="l" rtl="0">
              <a:spcBef>
                <a:spcPts val="0"/>
              </a:spcBef>
              <a:spcAft>
                <a:spcPts val="0"/>
              </a:spcAft>
              <a:buNone/>
            </a:pPr>
            <a:r>
              <a:rPr lang="en"/>
              <a:t>Advantages to this are speed and continuous alignments.</a:t>
            </a:r>
            <a:endParaRPr/>
          </a:p>
          <a:p>
            <a:pPr marL="0" lvl="0" indent="0" algn="l" rtl="0">
              <a:spcBef>
                <a:spcPts val="0"/>
              </a:spcBef>
              <a:spcAft>
                <a:spcPts val="0"/>
              </a:spcAft>
              <a:buNone/>
            </a:pPr>
            <a:r>
              <a:rPr lang="en"/>
              <a:t>The disadvantages are that it depends on having a quality transcriptome annotation available, and will not discover any potential new isoforms.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48907a3d6_0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748907a3d6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RNA-seq reads come from a large majority of mature transcripts, which means that for genomic mapping, we need to consider splicing events!, many reads will likely span more than one exon, and cannot be aligned in a single stretch to a genomic locus.</a:t>
            </a:r>
            <a:endParaRPr/>
          </a:p>
          <a:p>
            <a:pPr marL="0" lvl="0" indent="0" algn="l" rtl="0">
              <a:spcBef>
                <a:spcPts val="0"/>
              </a:spcBef>
              <a:spcAft>
                <a:spcPts val="0"/>
              </a:spcAft>
              <a:buNone/>
            </a:pPr>
            <a:r>
              <a:rPr lang="en"/>
              <a:t>Instead of being mapped to the genome, reads can also be aligned directly to the transcriptome. </a:t>
            </a:r>
            <a:endParaRPr/>
          </a:p>
          <a:p>
            <a:pPr marL="0" lvl="0" indent="0" algn="l" rtl="0">
              <a:spcBef>
                <a:spcPts val="0"/>
              </a:spcBef>
              <a:spcAft>
                <a:spcPts val="0"/>
              </a:spcAft>
              <a:buNone/>
            </a:pPr>
            <a:r>
              <a:rPr lang="en"/>
              <a:t>How? Using FASTA files that contain the sequence of all known transcripts. </a:t>
            </a:r>
            <a:endParaRPr/>
          </a:p>
          <a:p>
            <a:pPr marL="0" lvl="0" indent="0" algn="l" rtl="0">
              <a:spcBef>
                <a:spcPts val="0"/>
              </a:spcBef>
              <a:spcAft>
                <a:spcPts val="0"/>
              </a:spcAft>
              <a:buNone/>
            </a:pPr>
            <a:r>
              <a:rPr lang="en"/>
              <a:t>Advantages to this are speed and continuous alignments.</a:t>
            </a:r>
            <a:endParaRPr/>
          </a:p>
          <a:p>
            <a:pPr marL="0" lvl="0" indent="0" algn="l" rtl="0">
              <a:spcBef>
                <a:spcPts val="0"/>
              </a:spcBef>
              <a:spcAft>
                <a:spcPts val="0"/>
              </a:spcAft>
              <a:buNone/>
            </a:pPr>
            <a:r>
              <a:rPr lang="en"/>
              <a:t>The disadvantages are that it depends on having a quality transcriptome annotation available, and will not discover any potential new isoforms.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48907a3d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48907a3d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means that each read will be </a:t>
            </a:r>
            <a:r>
              <a:rPr lang="en" b="1"/>
              <a:t>mapped</a:t>
            </a:r>
            <a:r>
              <a:rPr lang="en"/>
              <a:t> to one or more positions in the genome (stored in the SAM/BAM files) and for this position, you can examine the </a:t>
            </a:r>
            <a:r>
              <a:rPr lang="en" b="1"/>
              <a:t>alignment</a:t>
            </a:r>
            <a:r>
              <a:rPr lang="en"/>
              <a:t>, and observe if there are any mismatches, gaps, insertions,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748907a3d6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748907a3d6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48907a3d6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48907a3d6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48907a3d6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48907a3d6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than half of the genome is composed of repetitive elements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48907a3d6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48907a3d6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genome is large as well! How can this task be fast and efficient, given that we have to map millions of reads?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48907a3d6_0_8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The answer is to create an index, which just like the index for a book, allows you to quickly find sequences that are contained in it.</a:t>
            </a:r>
            <a:endParaRPr/>
          </a:p>
        </p:txBody>
      </p:sp>
      <p:sp>
        <p:nvSpPr>
          <p:cNvPr id="131" name="Google Shape;131;g748907a3d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8907a3d6_0_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748907a3d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8907a3d6_0_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748907a3d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48907a3d6_0_1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748907a3d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ullets - 2 Column">
  <p:cSld name="Title &amp; Bullets - 2 Column">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92969" y="133945"/>
            <a:ext cx="7358100" cy="1285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1pPr>
            <a:lvl2pPr marL="0" marR="0" lvl="1" indent="1524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2pPr>
            <a:lvl3pPr marL="0" marR="0" lvl="2" indent="292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3pPr>
            <a:lvl4pPr marL="0" marR="0" lvl="3" indent="4445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4pPr>
            <a:lvl5pPr marL="0" marR="0" lvl="4" indent="5842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5pPr>
            <a:lvl6pPr marL="0" marR="0" lvl="5" indent="7366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6pPr>
            <a:lvl7pPr marL="0" marR="0" lvl="6" indent="8890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7pPr>
            <a:lvl8pPr marL="0" marR="0" lvl="7" indent="10287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8pPr>
            <a:lvl9pPr marL="0" marR="0" lvl="8" indent="1181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9pPr>
          </a:lstStyle>
          <a:p>
            <a:endParaRPr/>
          </a:p>
        </p:txBody>
      </p:sp>
      <p:sp>
        <p:nvSpPr>
          <p:cNvPr id="84" name="Google Shape;84;p13"/>
          <p:cNvSpPr txBox="1">
            <a:spLocks noGrp="1"/>
          </p:cNvSpPr>
          <p:nvPr>
            <p:ph type="body" idx="1"/>
          </p:nvPr>
        </p:nvSpPr>
        <p:spPr>
          <a:xfrm>
            <a:off x="892969" y="1460004"/>
            <a:ext cx="7358100" cy="3013800"/>
          </a:xfrm>
          <a:prstGeom prst="rect">
            <a:avLst/>
          </a:prstGeom>
          <a:noFill/>
          <a:ln>
            <a:noFill/>
          </a:ln>
        </p:spPr>
        <p:txBody>
          <a:bodyPr spcFirstLastPara="1" wrap="square" lIns="91425" tIns="91425" rIns="91425" bIns="91425" anchor="t" anchorCtr="0">
            <a:noAutofit/>
          </a:bodyPr>
          <a:lstStyle>
            <a:lvl1pPr marL="457200" marR="0" lvl="0"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1pPr>
            <a:lvl2pPr marL="914400" marR="0" lvl="1"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2pPr>
            <a:lvl3pPr marL="1371600" marR="0" lvl="2"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3pPr>
            <a:lvl4pPr marL="1828800" marR="0" lvl="3"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4pPr>
            <a:lvl5pPr marL="2286000" marR="0" lvl="4"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5pPr>
            <a:lvl6pPr marL="2743200" marR="0" lvl="5"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6pPr>
            <a:lvl7pPr marL="3200400" marR="0" lvl="6"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7pPr>
            <a:lvl8pPr marL="3657600" marR="0" lvl="7"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8pPr>
            <a:lvl9pPr marL="4114800" marR="0" lvl="8"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13"/>
          <p:cNvSpPr txBox="1">
            <a:spLocks noGrp="1"/>
          </p:cNvSpPr>
          <p:nvPr>
            <p:ph type="sldNum" idx="12"/>
          </p:nvPr>
        </p:nvSpPr>
        <p:spPr>
          <a:xfrm>
            <a:off x="4446984" y="4882307"/>
            <a:ext cx="241200" cy="1941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
              <a:t>‹#›</a:t>
            </a:fld>
            <a:endParaRPr sz="1000">
              <a:solidFill>
                <a:schemeClr val="accent1"/>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381000" y="914400"/>
            <a:ext cx="8382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quinlan-lab/applied-computational-genomic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www.repeatmasker.org/genomicDatasets/RMGenomicDatasets.html" TargetMode="External"/><Relationship Id="rId4" Type="http://schemas.openxmlformats.org/officeDocument/2006/relationships/hyperlink" Target="https://doi.org/10.1038/nbt0509-4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p:nvPr>
        </p:nvSpPr>
        <p:spPr>
          <a:xfrm>
            <a:off x="729450" y="1322450"/>
            <a:ext cx="7688100" cy="9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Genomic alignments</a:t>
            </a:r>
            <a:endParaRPr/>
          </a:p>
        </p:txBody>
      </p:sp>
      <p:sp>
        <p:nvSpPr>
          <p:cNvPr id="96" name="Google Shape;96;p1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Elisa Donnard, PhD</a:t>
            </a:r>
            <a:endParaRPr/>
          </a:p>
          <a:p>
            <a:pPr marL="0" lvl="0" indent="0" algn="l" rtl="0">
              <a:spcBef>
                <a:spcPts val="0"/>
              </a:spcBef>
              <a:spcAft>
                <a:spcPts val="0"/>
              </a:spcAft>
              <a:buNone/>
            </a:pPr>
            <a:r>
              <a:rPr lang="en"/>
              <a:t>UMassMed Biocore Bootcamp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a:t>
            </a:r>
            <a:r>
              <a:rPr lang="en" sz="2100" b="0" i="0" u="none" strike="noStrike" cap="none">
                <a:solidFill>
                  <a:srgbClr val="FF0000"/>
                </a:solidFill>
                <a:latin typeface="Consolas"/>
                <a:ea typeface="Consolas"/>
                <a:cs typeface="Consolas"/>
                <a:sym typeface="Consolas"/>
              </a:rPr>
              <a:t>GGT</a:t>
            </a:r>
            <a:r>
              <a:rPr lang="en" sz="2100" b="0" i="0" u="none" strike="noStrike" cap="none">
                <a:solidFill>
                  <a:srgbClr val="000000"/>
                </a:solidFill>
                <a:latin typeface="Consolas"/>
                <a:ea typeface="Consolas"/>
                <a:cs typeface="Consolas"/>
                <a:sym typeface="Consolas"/>
              </a:rPr>
              <a:t>CATTGGTTCC</a:t>
            </a:r>
            <a:endParaRPr sz="900">
              <a:latin typeface="Consolas"/>
              <a:ea typeface="Consolas"/>
              <a:cs typeface="Consolas"/>
              <a:sym typeface="Consolas"/>
            </a:endParaRPr>
          </a:p>
        </p:txBody>
      </p:sp>
      <p:sp>
        <p:nvSpPr>
          <p:cNvPr id="184" name="Google Shape;184;p25"/>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85" name="Google Shape;185;p25"/>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86" name="Google Shape;186;p25"/>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87" name="Google Shape;187;p25"/>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88" name="Google Shape;188;p25"/>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89" name="Google Shape;189;p25"/>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90" name="Google Shape;190;p25"/>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191" name="Google Shape;191;p25"/>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92" name="Google Shape;192;p25"/>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193" name="Google Shape;193;p25"/>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194" name="Google Shape;194;p25"/>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GGT</a:t>
            </a:r>
            <a:endParaRPr sz="2400">
              <a:solidFill>
                <a:srgbClr val="FF0000"/>
              </a:solidFill>
              <a:latin typeface="Consolas"/>
              <a:ea typeface="Consolas"/>
              <a:cs typeface="Consolas"/>
              <a:sym typeface="Consolas"/>
            </a:endParaRPr>
          </a:p>
        </p:txBody>
      </p:sp>
      <p:sp>
        <p:nvSpPr>
          <p:cNvPr id="195" name="Google Shape;195;p25"/>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196" name="Google Shape;196;p25"/>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a:t>
            </a:r>
            <a:r>
              <a:rPr lang="en" sz="2100" b="0" i="0" u="none" strike="noStrike" cap="none">
                <a:solidFill>
                  <a:srgbClr val="FF0000"/>
                </a:solidFill>
                <a:latin typeface="Consolas"/>
                <a:ea typeface="Consolas"/>
                <a:cs typeface="Consolas"/>
                <a:sym typeface="Consolas"/>
              </a:rPr>
              <a:t>GTC</a:t>
            </a:r>
            <a:r>
              <a:rPr lang="en" sz="2100" b="0" i="0" u="none" strike="noStrike" cap="none">
                <a:solidFill>
                  <a:srgbClr val="000000"/>
                </a:solidFill>
                <a:latin typeface="Consolas"/>
                <a:ea typeface="Consolas"/>
                <a:cs typeface="Consolas"/>
                <a:sym typeface="Consolas"/>
              </a:rPr>
              <a:t>ATTGGTTCC</a:t>
            </a:r>
            <a:endParaRPr sz="900">
              <a:latin typeface="Consolas"/>
              <a:ea typeface="Consolas"/>
              <a:cs typeface="Consolas"/>
              <a:sym typeface="Consolas"/>
            </a:endParaRPr>
          </a:p>
        </p:txBody>
      </p:sp>
      <p:sp>
        <p:nvSpPr>
          <p:cNvPr id="202" name="Google Shape;202;p26"/>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03" name="Google Shape;203;p26"/>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04" name="Google Shape;204;p26"/>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05" name="Google Shape;205;p26"/>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206" name="Google Shape;206;p26"/>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07" name="Google Shape;207;p26"/>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08" name="Google Shape;208;p26"/>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09" name="Google Shape;209;p26"/>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10" name="Google Shape;210;p26"/>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11" name="Google Shape;211;p26"/>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12" name="Google Shape;212;p26"/>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13" name="Google Shape;213;p26"/>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14" name="Google Shape;214;p26"/>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GTC</a:t>
            </a:r>
            <a:endParaRPr sz="2400">
              <a:solidFill>
                <a:srgbClr val="FF0000"/>
              </a:solidFill>
              <a:latin typeface="Consolas"/>
              <a:ea typeface="Consolas"/>
              <a:cs typeface="Consolas"/>
              <a:sym typeface="Consolas"/>
            </a:endParaRPr>
          </a:p>
        </p:txBody>
      </p:sp>
      <p:sp>
        <p:nvSpPr>
          <p:cNvPr id="215" name="Google Shape;215;p26"/>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16" name="Google Shape;216;p26"/>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a:t>
            </a:r>
            <a:r>
              <a:rPr lang="en" sz="2100" b="0" i="0" u="none" strike="noStrike" cap="none">
                <a:solidFill>
                  <a:srgbClr val="FF0000"/>
                </a:solidFill>
                <a:latin typeface="Consolas"/>
                <a:ea typeface="Consolas"/>
                <a:cs typeface="Consolas"/>
                <a:sym typeface="Consolas"/>
              </a:rPr>
              <a:t>TCA</a:t>
            </a:r>
            <a:r>
              <a:rPr lang="en" sz="2100" b="0" i="0" u="none" strike="noStrike" cap="none">
                <a:solidFill>
                  <a:srgbClr val="000000"/>
                </a:solidFill>
                <a:latin typeface="Consolas"/>
                <a:ea typeface="Consolas"/>
                <a:cs typeface="Consolas"/>
                <a:sym typeface="Consolas"/>
              </a:rPr>
              <a:t>TTGGTTCC</a:t>
            </a:r>
            <a:endParaRPr sz="900">
              <a:latin typeface="Consolas"/>
              <a:ea typeface="Consolas"/>
              <a:cs typeface="Consolas"/>
              <a:sym typeface="Consolas"/>
            </a:endParaRPr>
          </a:p>
        </p:txBody>
      </p:sp>
      <p:sp>
        <p:nvSpPr>
          <p:cNvPr id="222" name="Google Shape;222;p27"/>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23" name="Google Shape;223;p27"/>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24" name="Google Shape;224;p27"/>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25" name="Google Shape;225;p27"/>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226" name="Google Shape;226;p27"/>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27" name="Google Shape;227;p27"/>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28" name="Google Shape;228;p27"/>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29" name="Google Shape;229;p27"/>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30" name="Google Shape;230;p27"/>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31" name="Google Shape;231;p27"/>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32" name="Google Shape;232;p27"/>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33" name="Google Shape;233;p27"/>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34" name="Google Shape;234;p27"/>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35" name="Google Shape;235;p27"/>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36" name="Google Shape;236;p27"/>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TCA</a:t>
            </a:r>
            <a:endParaRPr sz="2400">
              <a:solidFill>
                <a:srgbClr val="FF0000"/>
              </a:solidFill>
              <a:latin typeface="Consolas"/>
              <a:ea typeface="Consolas"/>
              <a:cs typeface="Consolas"/>
              <a:sym typeface="Consolas"/>
            </a:endParaRPr>
          </a:p>
        </p:txBody>
      </p:sp>
      <p:sp>
        <p:nvSpPr>
          <p:cNvPr id="237" name="Google Shape;237;p27"/>
          <p:cNvSpPr/>
          <p:nvPr/>
        </p:nvSpPr>
        <p:spPr>
          <a:xfrm>
            <a:off x="5622603" y="3280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38" name="Google Shape;238;p27"/>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CATGGT</a:t>
            </a:r>
            <a:r>
              <a:rPr lang="en" sz="2100" b="0" i="0" u="none" strike="noStrike" cap="none">
                <a:solidFill>
                  <a:srgbClr val="FF0000"/>
                </a:solidFill>
                <a:latin typeface="Consolas"/>
                <a:ea typeface="Consolas"/>
                <a:cs typeface="Consolas"/>
                <a:sym typeface="Consolas"/>
              </a:rPr>
              <a:t>CAT</a:t>
            </a:r>
            <a:r>
              <a:rPr lang="en" sz="2100" b="0" i="0" u="none" strike="noStrike" cap="none">
                <a:solidFill>
                  <a:srgbClr val="000000"/>
                </a:solidFill>
                <a:latin typeface="Consolas"/>
                <a:ea typeface="Consolas"/>
                <a:cs typeface="Consolas"/>
                <a:sym typeface="Consolas"/>
              </a:rPr>
              <a:t>TGGTTCC</a:t>
            </a:r>
            <a:endParaRPr sz="900">
              <a:latin typeface="Consolas"/>
              <a:ea typeface="Consolas"/>
              <a:cs typeface="Consolas"/>
              <a:sym typeface="Consolas"/>
            </a:endParaRPr>
          </a:p>
        </p:txBody>
      </p:sp>
      <p:sp>
        <p:nvSpPr>
          <p:cNvPr id="244" name="Google Shape;244;p28"/>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45" name="Google Shape;245;p28"/>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46" name="Google Shape;246;p28"/>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47" name="Google Shape;247;p28"/>
          <p:cNvSpPr/>
          <p:nvPr/>
        </p:nvSpPr>
        <p:spPr>
          <a:xfrm>
            <a:off x="5632293" y="2137850"/>
            <a:ext cx="7086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1,7</a:t>
            </a:r>
            <a:endParaRPr sz="2400">
              <a:latin typeface="Consolas"/>
              <a:ea typeface="Consolas"/>
              <a:cs typeface="Consolas"/>
              <a:sym typeface="Consolas"/>
            </a:endParaRPr>
          </a:p>
        </p:txBody>
      </p:sp>
      <p:sp>
        <p:nvSpPr>
          <p:cNvPr id="248" name="Google Shape;248;p28"/>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49" name="Google Shape;249;p28"/>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50" name="Google Shape;250;p28"/>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51" name="Google Shape;251;p28"/>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52" name="Google Shape;252;p28"/>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53" name="Google Shape;253;p28"/>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254" name="Google Shape;254;p28"/>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55" name="Google Shape;255;p28"/>
          <p:cNvSpPr/>
          <p:nvPr/>
        </p:nvSpPr>
        <p:spPr>
          <a:xfrm>
            <a:off x="5622603" y="28236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a:t>
            </a:r>
            <a:endParaRPr sz="2400">
              <a:latin typeface="Consolas"/>
              <a:ea typeface="Consolas"/>
              <a:cs typeface="Consolas"/>
              <a:sym typeface="Consolas"/>
            </a:endParaRPr>
          </a:p>
        </p:txBody>
      </p:sp>
      <p:sp>
        <p:nvSpPr>
          <p:cNvPr id="256" name="Google Shape;256;p28"/>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57" name="Google Shape;257;p28"/>
          <p:cNvSpPr/>
          <p:nvPr/>
        </p:nvSpPr>
        <p:spPr>
          <a:xfrm>
            <a:off x="5622603" y="30522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58" name="Google Shape;258;p28"/>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TCA</a:t>
            </a:r>
            <a:endParaRPr sz="2400">
              <a:latin typeface="Consolas"/>
              <a:ea typeface="Consolas"/>
              <a:cs typeface="Consolas"/>
              <a:sym typeface="Consolas"/>
            </a:endParaRPr>
          </a:p>
        </p:txBody>
      </p:sp>
      <p:sp>
        <p:nvSpPr>
          <p:cNvPr id="259" name="Google Shape;259;p28"/>
          <p:cNvSpPr/>
          <p:nvPr/>
        </p:nvSpPr>
        <p:spPr>
          <a:xfrm>
            <a:off x="5622603" y="3280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60" name="Google Shape;260;p28"/>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CATGGTCATTGGTTCC</a:t>
            </a:r>
            <a:endParaRPr sz="900">
              <a:latin typeface="Consolas"/>
              <a:ea typeface="Consolas"/>
              <a:cs typeface="Consolas"/>
              <a:sym typeface="Consolas"/>
            </a:endParaRPr>
          </a:p>
        </p:txBody>
      </p:sp>
      <p:sp>
        <p:nvSpPr>
          <p:cNvPr id="266" name="Google Shape;266;p29"/>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267" name="Google Shape;267;p29"/>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268" name="Google Shape;268;p29"/>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269" name="Google Shape;269;p29"/>
          <p:cNvSpPr/>
          <p:nvPr/>
        </p:nvSpPr>
        <p:spPr>
          <a:xfrm>
            <a:off x="5546401" y="21378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1,7</a:t>
            </a:r>
            <a:endParaRPr sz="2400">
              <a:latin typeface="Consolas"/>
              <a:ea typeface="Consolas"/>
              <a:cs typeface="Consolas"/>
              <a:sym typeface="Consolas"/>
            </a:endParaRPr>
          </a:p>
        </p:txBody>
      </p:sp>
      <p:sp>
        <p:nvSpPr>
          <p:cNvPr id="270" name="Google Shape;270;p29"/>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271" name="Google Shape;271;p29"/>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272" name="Google Shape;272;p29"/>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273" name="Google Shape;273;p29"/>
          <p:cNvSpPr/>
          <p:nvPr/>
        </p:nvSpPr>
        <p:spPr>
          <a:xfrm>
            <a:off x="5546401" y="2366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274" name="Google Shape;274;p29"/>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TGG</a:t>
            </a:r>
            <a:endParaRPr sz="2400">
              <a:latin typeface="Consolas"/>
              <a:ea typeface="Consolas"/>
              <a:cs typeface="Consolas"/>
              <a:sym typeface="Consolas"/>
            </a:endParaRPr>
          </a:p>
        </p:txBody>
      </p:sp>
      <p:sp>
        <p:nvSpPr>
          <p:cNvPr id="275" name="Google Shape;275;p29"/>
          <p:cNvSpPr/>
          <p:nvPr/>
        </p:nvSpPr>
        <p:spPr>
          <a:xfrm>
            <a:off x="5546401" y="25950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3,10</a:t>
            </a:r>
            <a:endParaRPr sz="2400">
              <a:latin typeface="Consolas"/>
              <a:ea typeface="Consolas"/>
              <a:cs typeface="Consolas"/>
              <a:sym typeface="Consolas"/>
            </a:endParaRPr>
          </a:p>
        </p:txBody>
      </p:sp>
      <p:sp>
        <p:nvSpPr>
          <p:cNvPr id="276" name="Google Shape;276;p29"/>
          <p:cNvSpPr/>
          <p:nvPr/>
        </p:nvSpPr>
        <p:spPr>
          <a:xfrm>
            <a:off x="2821972" y="2820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GGT</a:t>
            </a:r>
            <a:endParaRPr sz="2400">
              <a:latin typeface="Consolas"/>
              <a:ea typeface="Consolas"/>
              <a:cs typeface="Consolas"/>
              <a:sym typeface="Consolas"/>
            </a:endParaRPr>
          </a:p>
        </p:txBody>
      </p:sp>
      <p:sp>
        <p:nvSpPr>
          <p:cNvPr id="277" name="Google Shape;277;p29"/>
          <p:cNvSpPr/>
          <p:nvPr/>
        </p:nvSpPr>
        <p:spPr>
          <a:xfrm>
            <a:off x="5546401" y="28236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4,11</a:t>
            </a:r>
            <a:endParaRPr sz="2400">
              <a:latin typeface="Consolas"/>
              <a:ea typeface="Consolas"/>
              <a:cs typeface="Consolas"/>
              <a:sym typeface="Consolas"/>
            </a:endParaRPr>
          </a:p>
        </p:txBody>
      </p:sp>
      <p:sp>
        <p:nvSpPr>
          <p:cNvPr id="278" name="Google Shape;278;p29"/>
          <p:cNvSpPr/>
          <p:nvPr/>
        </p:nvSpPr>
        <p:spPr>
          <a:xfrm>
            <a:off x="2821972" y="3048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GTC</a:t>
            </a:r>
            <a:endParaRPr sz="2400">
              <a:latin typeface="Consolas"/>
              <a:ea typeface="Consolas"/>
              <a:cs typeface="Consolas"/>
              <a:sym typeface="Consolas"/>
            </a:endParaRPr>
          </a:p>
        </p:txBody>
      </p:sp>
      <p:sp>
        <p:nvSpPr>
          <p:cNvPr id="279" name="Google Shape;279;p29"/>
          <p:cNvSpPr/>
          <p:nvPr/>
        </p:nvSpPr>
        <p:spPr>
          <a:xfrm>
            <a:off x="5546401" y="3052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5</a:t>
            </a:r>
            <a:endParaRPr sz="2400">
              <a:latin typeface="Consolas"/>
              <a:ea typeface="Consolas"/>
              <a:cs typeface="Consolas"/>
              <a:sym typeface="Consolas"/>
            </a:endParaRPr>
          </a:p>
        </p:txBody>
      </p:sp>
      <p:sp>
        <p:nvSpPr>
          <p:cNvPr id="280" name="Google Shape;280;p29"/>
          <p:cNvSpPr/>
          <p:nvPr/>
        </p:nvSpPr>
        <p:spPr>
          <a:xfrm>
            <a:off x="2821972" y="3277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TCA</a:t>
            </a:r>
            <a:endParaRPr sz="2400">
              <a:latin typeface="Consolas"/>
              <a:ea typeface="Consolas"/>
              <a:cs typeface="Consolas"/>
              <a:sym typeface="Consolas"/>
            </a:endParaRPr>
          </a:p>
        </p:txBody>
      </p:sp>
      <p:sp>
        <p:nvSpPr>
          <p:cNvPr id="281" name="Google Shape;281;p29"/>
          <p:cNvSpPr/>
          <p:nvPr/>
        </p:nvSpPr>
        <p:spPr>
          <a:xfrm>
            <a:off x="5546401" y="32808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6</a:t>
            </a:r>
            <a:endParaRPr sz="2400">
              <a:latin typeface="Consolas"/>
              <a:ea typeface="Consolas"/>
              <a:cs typeface="Consolas"/>
              <a:sym typeface="Consolas"/>
            </a:endParaRPr>
          </a:p>
        </p:txBody>
      </p:sp>
      <p:sp>
        <p:nvSpPr>
          <p:cNvPr id="282" name="Google Shape;282;p29"/>
          <p:cNvSpPr/>
          <p:nvPr/>
        </p:nvSpPr>
        <p:spPr>
          <a:xfrm>
            <a:off x="2821972" y="3506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ATT</a:t>
            </a:r>
            <a:endParaRPr sz="2400">
              <a:latin typeface="Consolas"/>
              <a:ea typeface="Consolas"/>
              <a:cs typeface="Consolas"/>
              <a:sym typeface="Consolas"/>
            </a:endParaRPr>
          </a:p>
        </p:txBody>
      </p:sp>
      <p:sp>
        <p:nvSpPr>
          <p:cNvPr id="283" name="Google Shape;283;p29"/>
          <p:cNvSpPr/>
          <p:nvPr/>
        </p:nvSpPr>
        <p:spPr>
          <a:xfrm>
            <a:off x="5546401" y="3509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8</a:t>
            </a:r>
            <a:endParaRPr sz="2400">
              <a:latin typeface="Consolas"/>
              <a:ea typeface="Consolas"/>
              <a:cs typeface="Consolas"/>
              <a:sym typeface="Consolas"/>
            </a:endParaRPr>
          </a:p>
        </p:txBody>
      </p:sp>
      <p:sp>
        <p:nvSpPr>
          <p:cNvPr id="284" name="Google Shape;284;p29"/>
          <p:cNvSpPr/>
          <p:nvPr/>
        </p:nvSpPr>
        <p:spPr>
          <a:xfrm>
            <a:off x="2821972" y="3734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TTG</a:t>
            </a:r>
            <a:endParaRPr sz="2400">
              <a:latin typeface="Consolas"/>
              <a:ea typeface="Consolas"/>
              <a:cs typeface="Consolas"/>
              <a:sym typeface="Consolas"/>
            </a:endParaRPr>
          </a:p>
        </p:txBody>
      </p:sp>
      <p:sp>
        <p:nvSpPr>
          <p:cNvPr id="285" name="Google Shape;285;p29"/>
          <p:cNvSpPr/>
          <p:nvPr/>
        </p:nvSpPr>
        <p:spPr>
          <a:xfrm>
            <a:off x="5546401" y="3738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9</a:t>
            </a:r>
            <a:endParaRPr sz="2400">
              <a:latin typeface="Consolas"/>
              <a:ea typeface="Consolas"/>
              <a:cs typeface="Consolas"/>
              <a:sym typeface="Consolas"/>
            </a:endParaRPr>
          </a:p>
        </p:txBody>
      </p:sp>
      <p:sp>
        <p:nvSpPr>
          <p:cNvPr id="286" name="Google Shape;286;p29"/>
          <p:cNvSpPr/>
          <p:nvPr/>
        </p:nvSpPr>
        <p:spPr>
          <a:xfrm>
            <a:off x="2821972" y="3963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GTT</a:t>
            </a:r>
            <a:endParaRPr sz="2400">
              <a:latin typeface="Consolas"/>
              <a:ea typeface="Consolas"/>
              <a:cs typeface="Consolas"/>
              <a:sym typeface="Consolas"/>
            </a:endParaRPr>
          </a:p>
        </p:txBody>
      </p:sp>
      <p:sp>
        <p:nvSpPr>
          <p:cNvPr id="287" name="Google Shape;287;p29"/>
          <p:cNvSpPr/>
          <p:nvPr/>
        </p:nvSpPr>
        <p:spPr>
          <a:xfrm>
            <a:off x="5546401" y="39666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12</a:t>
            </a:r>
            <a:endParaRPr sz="2400">
              <a:latin typeface="Consolas"/>
              <a:ea typeface="Consolas"/>
              <a:cs typeface="Consolas"/>
              <a:sym typeface="Consolas"/>
            </a:endParaRPr>
          </a:p>
        </p:txBody>
      </p:sp>
      <p:sp>
        <p:nvSpPr>
          <p:cNvPr id="288" name="Google Shape;288;p29"/>
          <p:cNvSpPr/>
          <p:nvPr/>
        </p:nvSpPr>
        <p:spPr>
          <a:xfrm>
            <a:off x="2821972" y="4191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TTC</a:t>
            </a:r>
            <a:endParaRPr sz="2400">
              <a:latin typeface="Consolas"/>
              <a:ea typeface="Consolas"/>
              <a:cs typeface="Consolas"/>
              <a:sym typeface="Consolas"/>
            </a:endParaRPr>
          </a:p>
        </p:txBody>
      </p:sp>
      <p:sp>
        <p:nvSpPr>
          <p:cNvPr id="289" name="Google Shape;289;p29"/>
          <p:cNvSpPr/>
          <p:nvPr/>
        </p:nvSpPr>
        <p:spPr>
          <a:xfrm>
            <a:off x="5546401" y="41952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13</a:t>
            </a:r>
            <a:endParaRPr sz="2400">
              <a:latin typeface="Consolas"/>
              <a:ea typeface="Consolas"/>
              <a:cs typeface="Consolas"/>
              <a:sym typeface="Consolas"/>
            </a:endParaRPr>
          </a:p>
        </p:txBody>
      </p:sp>
      <p:sp>
        <p:nvSpPr>
          <p:cNvPr id="290" name="Google Shape;290;p29"/>
          <p:cNvSpPr/>
          <p:nvPr/>
        </p:nvSpPr>
        <p:spPr>
          <a:xfrm>
            <a:off x="2821972" y="4420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TCC</a:t>
            </a:r>
            <a:endParaRPr sz="2400">
              <a:latin typeface="Consolas"/>
              <a:ea typeface="Consolas"/>
              <a:cs typeface="Consolas"/>
              <a:sym typeface="Consolas"/>
            </a:endParaRPr>
          </a:p>
        </p:txBody>
      </p:sp>
      <p:sp>
        <p:nvSpPr>
          <p:cNvPr id="291" name="Google Shape;291;p29"/>
          <p:cNvSpPr/>
          <p:nvPr/>
        </p:nvSpPr>
        <p:spPr>
          <a:xfrm>
            <a:off x="5546401" y="4423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14</a:t>
            </a:r>
            <a:endParaRPr sz="2400">
              <a:latin typeface="Consolas"/>
              <a:ea typeface="Consolas"/>
              <a:cs typeface="Consolas"/>
              <a:sym typeface="Consolas"/>
            </a:endParaRPr>
          </a:p>
        </p:txBody>
      </p:sp>
      <p:sp>
        <p:nvSpPr>
          <p:cNvPr id="292" name="Google Shape;292;p29"/>
          <p:cNvSpPr/>
          <p:nvPr/>
        </p:nvSpPr>
        <p:spPr>
          <a:xfrm>
            <a:off x="778548" y="4785345"/>
            <a:ext cx="7581300" cy="2814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1" u="none" strike="noStrike" cap="none">
                <a:solidFill>
                  <a:srgbClr val="38761D"/>
                </a:solidFill>
                <a:latin typeface="Economica"/>
                <a:ea typeface="Economica"/>
                <a:cs typeface="Economica"/>
                <a:sym typeface="Economica"/>
              </a:rPr>
              <a:t>Complete hash/kmer index of our toy genome (forward strand only)</a:t>
            </a:r>
            <a:endParaRPr sz="900">
              <a:solidFill>
                <a:srgbClr val="38761D"/>
              </a:solidFill>
              <a:latin typeface="Economica"/>
              <a:ea typeface="Economica"/>
              <a:cs typeface="Economica"/>
              <a:sym typeface="Economica"/>
            </a:endParaRPr>
          </a:p>
        </p:txBody>
      </p:sp>
      <p:sp>
        <p:nvSpPr>
          <p:cNvPr id="293" name="Google Shape;293;p29"/>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299" name="Google Shape;299;p30"/>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00" name="Google Shape;300;p30"/>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01" name="Google Shape;301;p30"/>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TGGTCA</a:t>
            </a:r>
            <a:endParaRPr sz="900">
              <a:latin typeface="Consolas"/>
              <a:ea typeface="Consolas"/>
              <a:cs typeface="Consolas"/>
              <a:sym typeface="Consolas"/>
            </a:endParaRPr>
          </a:p>
        </p:txBody>
      </p:sp>
      <p:pic>
        <p:nvPicPr>
          <p:cNvPr id="302" name="Google Shape;302;p30"/>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03" name="Google Shape;303;p30"/>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04" name="Google Shape;304;p30"/>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305" name="Google Shape;305;p30"/>
          <p:cNvSpPr/>
          <p:nvPr/>
        </p:nvSpPr>
        <p:spPr>
          <a:xfrm>
            <a:off x="421360" y="4718224"/>
            <a:ext cx="8286900" cy="2814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500" b="0" i="1" u="none" strike="noStrike" cap="none">
                <a:solidFill>
                  <a:srgbClr val="38761D"/>
                </a:solidFill>
                <a:latin typeface="Economica"/>
                <a:ea typeface="Economica"/>
                <a:cs typeface="Economica"/>
                <a:sym typeface="Economica"/>
              </a:rPr>
              <a:t>kmer index is used to quickly find candidate alignment locations in genome.</a:t>
            </a:r>
            <a:endParaRPr sz="2600">
              <a:solidFill>
                <a:srgbClr val="38761D"/>
              </a:solidFill>
              <a:latin typeface="Economica"/>
              <a:ea typeface="Economica"/>
              <a:cs typeface="Economica"/>
              <a:sym typeface="Economica"/>
            </a:endParaRPr>
          </a:p>
        </p:txBody>
      </p:sp>
      <p:sp>
        <p:nvSpPr>
          <p:cNvPr id="306" name="Google Shape;306;p30"/>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07" name="Google Shape;307;p30"/>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08" name="Google Shape;308;p30"/>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09" name="Google Shape;309;p30"/>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10" name="Google Shape;310;p30"/>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11" name="Google Shape;311;p30"/>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12" name="Google Shape;312;p30"/>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313" name="Google Shape;313;p30"/>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14" name="Google Shape;314;p30"/>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15" name="Google Shape;315;p30"/>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16" name="Google Shape;316;p30"/>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17" name="Google Shape;317;p30"/>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18" name="Google Shape;318;p30"/>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19" name="Google Shape;319;p30"/>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20" name="Google Shape;320;p30"/>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21" name="Google Shape;321;p30"/>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22" name="Google Shape;322;p30"/>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23" name="Google Shape;323;p30"/>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24" name="Google Shape;324;p30"/>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325" name="Google Shape;325;p30"/>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326" name="Google Shape;326;p30"/>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327" name="Google Shape;327;p30"/>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328" name="Google Shape;328;p30"/>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329" name="Google Shape;329;p30"/>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335" name="Google Shape;335;p31"/>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36" name="Google Shape;336;p31"/>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37" name="Google Shape;337;p31"/>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a:t>
            </a:r>
            <a:endParaRPr sz="900">
              <a:latin typeface="Consolas"/>
              <a:ea typeface="Consolas"/>
              <a:cs typeface="Consolas"/>
              <a:sym typeface="Consolas"/>
            </a:endParaRPr>
          </a:p>
        </p:txBody>
      </p:sp>
      <p:pic>
        <p:nvPicPr>
          <p:cNvPr id="338" name="Google Shape;338;p31"/>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39" name="Google Shape;339;p31"/>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40" name="Google Shape;340;p31"/>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341" name="Google Shape;341;p31"/>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42" name="Google Shape;342;p31"/>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43" name="Google Shape;343;p31"/>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44" name="Google Shape;344;p31"/>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45" name="Google Shape;345;p31"/>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46" name="Google Shape;346;p31"/>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47" name="Google Shape;347;p31"/>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348" name="Google Shape;348;p31"/>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49" name="Google Shape;349;p31"/>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50" name="Google Shape;350;p31"/>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51" name="Google Shape;351;p31"/>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52" name="Google Shape;352;p31"/>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53" name="Google Shape;353;p31"/>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54" name="Google Shape;354;p31"/>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55" name="Google Shape;355;p31"/>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56" name="Google Shape;356;p31"/>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57" name="Google Shape;357;p31"/>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58" name="Google Shape;358;p31"/>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59" name="Google Shape;359;p31"/>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360" name="Google Shape;360;p31"/>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361" name="Google Shape;361;p31"/>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362" name="Google Shape;362;p31"/>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363" name="Google Shape;363;p31"/>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364" name="Google Shape;364;p31"/>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365" name="Google Shape;365;p31"/>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371" name="Google Shape;371;p32"/>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372" name="Google Shape;372;p32"/>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373" name="Google Shape;373;p32"/>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a:t>
            </a:r>
            <a:endParaRPr sz="900">
              <a:latin typeface="Consolas"/>
              <a:ea typeface="Consolas"/>
              <a:cs typeface="Consolas"/>
              <a:sym typeface="Consolas"/>
            </a:endParaRPr>
          </a:p>
        </p:txBody>
      </p:sp>
      <p:pic>
        <p:nvPicPr>
          <p:cNvPr id="374" name="Google Shape;374;p32"/>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375" name="Google Shape;375;p32"/>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376" name="Google Shape;376;p32"/>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cxnSp>
        <p:nvCxnSpPr>
          <p:cNvPr id="377" name="Google Shape;377;p32"/>
          <p:cNvCxnSpPr/>
          <p:nvPr/>
        </p:nvCxnSpPr>
        <p:spPr>
          <a:xfrm rot="10800000" flipH="1">
            <a:off x="3238100" y="2445475"/>
            <a:ext cx="2629200" cy="1227600"/>
          </a:xfrm>
          <a:prstGeom prst="straightConnector1">
            <a:avLst/>
          </a:prstGeom>
          <a:noFill/>
          <a:ln w="9525" cap="flat" cmpd="sng">
            <a:solidFill>
              <a:schemeClr val="dk2"/>
            </a:solidFill>
            <a:prstDash val="solid"/>
            <a:round/>
            <a:headEnd type="none" w="med" len="med"/>
            <a:tailEnd type="triangle" w="med" len="med"/>
          </a:ln>
        </p:spPr>
      </p:cxnSp>
      <p:sp>
        <p:nvSpPr>
          <p:cNvPr id="378" name="Google Shape;378;p32"/>
          <p:cNvSpPr/>
          <p:nvPr/>
        </p:nvSpPr>
        <p:spPr>
          <a:xfrm rot="-1590046">
            <a:off x="3998741" y="2792266"/>
            <a:ext cx="956725" cy="207552"/>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match</a:t>
            </a:r>
            <a:endParaRPr sz="2000">
              <a:solidFill>
                <a:srgbClr val="38761D"/>
              </a:solidFill>
              <a:latin typeface="Economica"/>
              <a:ea typeface="Economica"/>
              <a:cs typeface="Economica"/>
              <a:sym typeface="Economica"/>
            </a:endParaRPr>
          </a:p>
        </p:txBody>
      </p:sp>
      <p:sp>
        <p:nvSpPr>
          <p:cNvPr id="379" name="Google Shape;379;p32"/>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3,10</a:t>
            </a:r>
            <a:endParaRPr sz="2000">
              <a:latin typeface="Consolas"/>
              <a:ea typeface="Consolas"/>
              <a:cs typeface="Consolas"/>
              <a:sym typeface="Consolas"/>
            </a:endParaRPr>
          </a:p>
        </p:txBody>
      </p:sp>
      <p:sp>
        <p:nvSpPr>
          <p:cNvPr id="380" name="Google Shape;380;p32"/>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sp>
        <p:nvSpPr>
          <p:cNvPr id="381" name="Google Shape;381;p32"/>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382" name="Google Shape;382;p32"/>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383" name="Google Shape;383;p32"/>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384" name="Google Shape;384;p32"/>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385" name="Google Shape;385;p32"/>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386" name="Google Shape;386;p32"/>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387" name="Google Shape;387;p32"/>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TGG</a:t>
            </a:r>
            <a:endParaRPr sz="1900">
              <a:solidFill>
                <a:srgbClr val="FF0000"/>
              </a:solidFill>
              <a:latin typeface="Consolas"/>
              <a:ea typeface="Consolas"/>
              <a:cs typeface="Consolas"/>
              <a:sym typeface="Consolas"/>
            </a:endParaRPr>
          </a:p>
        </p:txBody>
      </p:sp>
      <p:sp>
        <p:nvSpPr>
          <p:cNvPr id="388" name="Google Shape;388;p32"/>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389" name="Google Shape;389;p32"/>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390" name="Google Shape;390;p32"/>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391" name="Google Shape;391;p32"/>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392" name="Google Shape;392;p32"/>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393" name="Google Shape;393;p32"/>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394" name="Google Shape;394;p32"/>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395" name="Google Shape;395;p32"/>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396" name="Google Shape;396;p32"/>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397" name="Google Shape;397;p32"/>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398" name="Google Shape;398;p32"/>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399" name="Google Shape;399;p32"/>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00" name="Google Shape;400;p32"/>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01" name="Google Shape;401;p32"/>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02" name="Google Shape;402;p32"/>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03" name="Google Shape;403;p32"/>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04" name="Google Shape;404;p32"/>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05" name="Google Shape;405;p3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3"/>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411" name="Google Shape;411;p33"/>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412" name="Google Shape;412;p33"/>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413" name="Google Shape;413;p33"/>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latin typeface="Consolas"/>
                <a:ea typeface="Consolas"/>
                <a:cs typeface="Consolas"/>
                <a:sym typeface="Consolas"/>
              </a:rPr>
              <a:t>TGG</a:t>
            </a:r>
            <a:r>
              <a:rPr lang="en" sz="2100" b="0" i="0" u="none" strike="noStrike" cap="none">
                <a:solidFill>
                  <a:srgbClr val="FF0000"/>
                </a:solidFill>
                <a:latin typeface="Consolas"/>
                <a:ea typeface="Consolas"/>
                <a:cs typeface="Consolas"/>
                <a:sym typeface="Consolas"/>
              </a:rPr>
              <a:t>TCA</a:t>
            </a:r>
            <a:endParaRPr sz="900">
              <a:solidFill>
                <a:srgbClr val="FF0000"/>
              </a:solidFill>
              <a:latin typeface="Consolas"/>
              <a:ea typeface="Consolas"/>
              <a:cs typeface="Consolas"/>
              <a:sym typeface="Consolas"/>
            </a:endParaRPr>
          </a:p>
        </p:txBody>
      </p:sp>
      <p:pic>
        <p:nvPicPr>
          <p:cNvPr id="414" name="Google Shape;414;p33"/>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415" name="Google Shape;415;p33"/>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416" name="Google Shape;416;p33"/>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cxnSp>
        <p:nvCxnSpPr>
          <p:cNvPr id="417" name="Google Shape;417;p33"/>
          <p:cNvCxnSpPr/>
          <p:nvPr/>
        </p:nvCxnSpPr>
        <p:spPr>
          <a:xfrm rot="10800000" flipH="1">
            <a:off x="3695300" y="3121975"/>
            <a:ext cx="2181600" cy="551100"/>
          </a:xfrm>
          <a:prstGeom prst="straightConnector1">
            <a:avLst/>
          </a:prstGeom>
          <a:noFill/>
          <a:ln w="9525" cap="flat" cmpd="sng">
            <a:solidFill>
              <a:schemeClr val="dk2"/>
            </a:solidFill>
            <a:prstDash val="solid"/>
            <a:round/>
            <a:headEnd type="none" w="med" len="med"/>
            <a:tailEnd type="triangle" w="med" len="med"/>
          </a:ln>
        </p:spPr>
      </p:cxnSp>
      <p:sp>
        <p:nvSpPr>
          <p:cNvPr id="418" name="Google Shape;418;p33"/>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3,10,6</a:t>
            </a:r>
            <a:endParaRPr sz="2000">
              <a:latin typeface="Consolas"/>
              <a:ea typeface="Consolas"/>
              <a:cs typeface="Consolas"/>
              <a:sym typeface="Consolas"/>
            </a:endParaRPr>
          </a:p>
        </p:txBody>
      </p:sp>
      <p:sp>
        <p:nvSpPr>
          <p:cNvPr id="419" name="Google Shape;419;p33"/>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sp>
        <p:nvSpPr>
          <p:cNvPr id="420" name="Google Shape;420;p33"/>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421" name="Google Shape;421;p33"/>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422" name="Google Shape;422;p33"/>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423" name="Google Shape;423;p33"/>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424" name="Google Shape;424;p33"/>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425" name="Google Shape;425;p33"/>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426" name="Google Shape;426;p33"/>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TGG</a:t>
            </a:r>
            <a:endParaRPr sz="1900">
              <a:latin typeface="Consolas"/>
              <a:ea typeface="Consolas"/>
              <a:cs typeface="Consolas"/>
              <a:sym typeface="Consolas"/>
            </a:endParaRPr>
          </a:p>
        </p:txBody>
      </p:sp>
      <p:sp>
        <p:nvSpPr>
          <p:cNvPr id="427" name="Google Shape;427;p33"/>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428" name="Google Shape;428;p33"/>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429" name="Google Shape;429;p33"/>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430" name="Google Shape;430;p33"/>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431" name="Google Shape;431;p33"/>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432" name="Google Shape;432;p33"/>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TCA</a:t>
            </a:r>
            <a:endParaRPr sz="1900">
              <a:solidFill>
                <a:srgbClr val="FF0000"/>
              </a:solidFill>
              <a:latin typeface="Consolas"/>
              <a:ea typeface="Consolas"/>
              <a:cs typeface="Consolas"/>
              <a:sym typeface="Consolas"/>
            </a:endParaRPr>
          </a:p>
        </p:txBody>
      </p:sp>
      <p:sp>
        <p:nvSpPr>
          <p:cNvPr id="433" name="Google Shape;433;p33"/>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434" name="Google Shape;434;p33"/>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435" name="Google Shape;435;p33"/>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436" name="Google Shape;436;p33"/>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437" name="Google Shape;437;p33"/>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438" name="Google Shape;438;p33"/>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39" name="Google Shape;439;p33"/>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40" name="Google Shape;440;p33"/>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41" name="Google Shape;441;p33"/>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42" name="Google Shape;442;p33"/>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43" name="Google Shape;443;p33"/>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44" name="Google Shape;444;p33"/>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4"/>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a:t>
            </a:r>
            <a:r>
              <a:rPr lang="en" sz="2100">
                <a:solidFill>
                  <a:srgbClr val="38761D"/>
                </a:solidFill>
                <a:latin typeface="Economica"/>
                <a:ea typeface="Economica"/>
                <a:cs typeface="Economica"/>
                <a:sym typeface="Economica"/>
              </a:rPr>
              <a:t>2</a:t>
            </a:r>
            <a:r>
              <a:rPr lang="en" sz="2100" b="0" i="0" u="none" strike="noStrike" cap="none">
                <a:solidFill>
                  <a:srgbClr val="38761D"/>
                </a:solidFill>
                <a:latin typeface="Economica"/>
                <a:ea typeface="Economica"/>
                <a:cs typeface="Economica"/>
                <a:sym typeface="Economica"/>
              </a:rPr>
              <a:t>: </a:t>
            </a:r>
            <a:r>
              <a:rPr lang="en" sz="2100">
                <a:solidFill>
                  <a:srgbClr val="38761D"/>
                </a:solidFill>
                <a:latin typeface="Economica"/>
                <a:ea typeface="Economica"/>
                <a:cs typeface="Economica"/>
                <a:sym typeface="Economica"/>
              </a:rPr>
              <a:t>use the index to map (i.e., find alignment locations)  reads</a:t>
            </a:r>
            <a:endParaRPr sz="900">
              <a:solidFill>
                <a:srgbClr val="38761D"/>
              </a:solidFill>
              <a:latin typeface="Economica"/>
              <a:ea typeface="Economica"/>
              <a:cs typeface="Economica"/>
              <a:sym typeface="Economica"/>
            </a:endParaRPr>
          </a:p>
        </p:txBody>
      </p:sp>
      <p:sp>
        <p:nvSpPr>
          <p:cNvPr id="450" name="Google Shape;450;p34"/>
          <p:cNvSpPr/>
          <p:nvPr/>
        </p:nvSpPr>
        <p:spPr>
          <a:xfrm>
            <a:off x="2102575" y="1514939"/>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451" name="Google Shape;451;p34"/>
          <p:cNvSpPr/>
          <p:nvPr/>
        </p:nvSpPr>
        <p:spPr>
          <a:xfrm>
            <a:off x="1026883" y="1572959"/>
            <a:ext cx="957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Toy genome</a:t>
            </a:r>
            <a:endParaRPr sz="2000">
              <a:solidFill>
                <a:srgbClr val="38761D"/>
              </a:solidFill>
              <a:latin typeface="Economica"/>
              <a:ea typeface="Economica"/>
              <a:cs typeface="Economica"/>
              <a:sym typeface="Economica"/>
            </a:endParaRPr>
          </a:p>
        </p:txBody>
      </p:sp>
      <p:sp>
        <p:nvSpPr>
          <p:cNvPr id="452" name="Google Shape;452;p34"/>
          <p:cNvSpPr/>
          <p:nvPr/>
        </p:nvSpPr>
        <p:spPr>
          <a:xfrm>
            <a:off x="3045063" y="3628804"/>
            <a:ext cx="11094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latin typeface="Consolas"/>
                <a:ea typeface="Consolas"/>
                <a:cs typeface="Consolas"/>
                <a:sym typeface="Consolas"/>
              </a:rPr>
              <a:t>TGGTCA</a:t>
            </a:r>
            <a:endParaRPr sz="900">
              <a:latin typeface="Consolas"/>
              <a:ea typeface="Consolas"/>
              <a:cs typeface="Consolas"/>
              <a:sym typeface="Consolas"/>
            </a:endParaRPr>
          </a:p>
        </p:txBody>
      </p:sp>
      <p:pic>
        <p:nvPicPr>
          <p:cNvPr id="453" name="Google Shape;453;p34"/>
          <p:cNvPicPr preferRelativeResize="0"/>
          <p:nvPr/>
        </p:nvPicPr>
        <p:blipFill rotWithShape="1">
          <a:blip r:embed="rId3">
            <a:alphaModFix/>
          </a:blip>
          <a:srcRect/>
          <a:stretch/>
        </p:blipFill>
        <p:spPr>
          <a:xfrm>
            <a:off x="232172" y="3459263"/>
            <a:ext cx="955500" cy="539100"/>
          </a:xfrm>
          <a:prstGeom prst="rect">
            <a:avLst/>
          </a:prstGeom>
          <a:noFill/>
          <a:ln>
            <a:noFill/>
          </a:ln>
          <a:effectLst>
            <a:reflection stA="50000" endPos="40000" fadeDir="5400012" sy="-100000" algn="bl" rotWithShape="0"/>
          </a:effectLst>
        </p:spPr>
      </p:pic>
      <p:sp>
        <p:nvSpPr>
          <p:cNvPr id="454" name="Google Shape;454;p34"/>
          <p:cNvSpPr/>
          <p:nvPr/>
        </p:nvSpPr>
        <p:spPr>
          <a:xfrm>
            <a:off x="2436802" y="3683477"/>
            <a:ext cx="4410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38761D"/>
                </a:solidFill>
                <a:latin typeface="Economica"/>
                <a:ea typeface="Economica"/>
                <a:cs typeface="Economica"/>
                <a:sym typeface="Economica"/>
              </a:rPr>
              <a:t>Read</a:t>
            </a:r>
            <a:endParaRPr sz="2000">
              <a:solidFill>
                <a:srgbClr val="38761D"/>
              </a:solidFill>
              <a:latin typeface="Economica"/>
              <a:ea typeface="Economica"/>
              <a:cs typeface="Economica"/>
              <a:sym typeface="Economica"/>
            </a:endParaRPr>
          </a:p>
        </p:txBody>
      </p:sp>
      <p:cxnSp>
        <p:nvCxnSpPr>
          <p:cNvPr id="455" name="Google Shape;455;p34"/>
          <p:cNvCxnSpPr/>
          <p:nvPr/>
        </p:nvCxnSpPr>
        <p:spPr>
          <a:xfrm rot="10800000">
            <a:off x="1548492" y="3787658"/>
            <a:ext cx="313800" cy="0"/>
          </a:xfrm>
          <a:prstGeom prst="straightConnector1">
            <a:avLst/>
          </a:prstGeom>
          <a:noFill/>
          <a:ln w="38100" cap="flat" cmpd="sng">
            <a:solidFill>
              <a:srgbClr val="000000"/>
            </a:solidFill>
            <a:prstDash val="solid"/>
            <a:miter lim="8000"/>
            <a:headEnd type="stealth" w="sm" len="sm"/>
            <a:tailEnd type="none" w="sm" len="sm"/>
          </a:ln>
        </p:spPr>
      </p:cxnSp>
      <p:sp>
        <p:nvSpPr>
          <p:cNvPr id="456" name="Google Shape;456;p34"/>
          <p:cNvSpPr/>
          <p:nvPr/>
        </p:nvSpPr>
        <p:spPr>
          <a:xfrm>
            <a:off x="3181838" y="4150700"/>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38761D"/>
                </a:solidFill>
                <a:latin typeface="Consolas"/>
                <a:ea typeface="Consolas"/>
                <a:cs typeface="Consolas"/>
                <a:sym typeface="Consolas"/>
              </a:rPr>
              <a:t>3</a:t>
            </a:r>
            <a:r>
              <a:rPr lang="en" sz="2000" b="0" i="0" u="none" strike="noStrike" cap="none">
                <a:solidFill>
                  <a:srgbClr val="000000"/>
                </a:solidFill>
                <a:latin typeface="Consolas"/>
                <a:ea typeface="Consolas"/>
                <a:cs typeface="Consolas"/>
                <a:sym typeface="Consolas"/>
              </a:rPr>
              <a:t>,10,</a:t>
            </a:r>
            <a:r>
              <a:rPr lang="en" sz="2000" b="0" i="0" u="none" strike="noStrike" cap="none">
                <a:solidFill>
                  <a:srgbClr val="38761D"/>
                </a:solidFill>
                <a:latin typeface="Consolas"/>
                <a:ea typeface="Consolas"/>
                <a:cs typeface="Consolas"/>
                <a:sym typeface="Consolas"/>
              </a:rPr>
              <a:t>6</a:t>
            </a:r>
            <a:endParaRPr sz="2000">
              <a:solidFill>
                <a:srgbClr val="38761D"/>
              </a:solidFill>
              <a:latin typeface="Consolas"/>
              <a:ea typeface="Consolas"/>
              <a:cs typeface="Consolas"/>
              <a:sym typeface="Consolas"/>
            </a:endParaRPr>
          </a:p>
        </p:txBody>
      </p:sp>
      <p:sp>
        <p:nvSpPr>
          <p:cNvPr id="457" name="Google Shape;457;p34"/>
          <p:cNvSpPr/>
          <p:nvPr/>
        </p:nvSpPr>
        <p:spPr>
          <a:xfrm>
            <a:off x="1996997" y="4293075"/>
            <a:ext cx="11094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Hash </a:t>
            </a:r>
            <a:endParaRPr sz="1900">
              <a:solidFill>
                <a:srgbClr val="38761D"/>
              </a:solidFill>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a:solidFill>
                  <a:srgbClr val="38761D"/>
                </a:solidFill>
                <a:latin typeface="Economica"/>
                <a:ea typeface="Economica"/>
                <a:cs typeface="Economica"/>
                <a:sym typeface="Economica"/>
              </a:rPr>
              <a:t>matches</a:t>
            </a:r>
            <a:endParaRPr sz="1900">
              <a:solidFill>
                <a:srgbClr val="38761D"/>
              </a:solidFill>
              <a:latin typeface="Economica"/>
              <a:ea typeface="Economica"/>
              <a:cs typeface="Economica"/>
              <a:sym typeface="Economica"/>
            </a:endParaRPr>
          </a:p>
        </p:txBody>
      </p:sp>
      <p:cxnSp>
        <p:nvCxnSpPr>
          <p:cNvPr id="458" name="Google Shape;458;p34"/>
          <p:cNvCxnSpPr/>
          <p:nvPr/>
        </p:nvCxnSpPr>
        <p:spPr>
          <a:xfrm rot="10800000">
            <a:off x="3122100" y="1801225"/>
            <a:ext cx="483300" cy="185250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4"/>
          <p:cNvCxnSpPr/>
          <p:nvPr/>
        </p:nvCxnSpPr>
        <p:spPr>
          <a:xfrm rot="10800000">
            <a:off x="2664925" y="1801300"/>
            <a:ext cx="505500" cy="186210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34"/>
          <p:cNvCxnSpPr/>
          <p:nvPr/>
        </p:nvCxnSpPr>
        <p:spPr>
          <a:xfrm rot="10800000">
            <a:off x="3579475" y="1801125"/>
            <a:ext cx="489900" cy="1881600"/>
          </a:xfrm>
          <a:prstGeom prst="straightConnector1">
            <a:avLst/>
          </a:prstGeom>
          <a:noFill/>
          <a:ln w="9525" cap="flat" cmpd="sng">
            <a:solidFill>
              <a:schemeClr val="dk2"/>
            </a:solidFill>
            <a:prstDash val="solid"/>
            <a:round/>
            <a:headEnd type="none" w="med" len="med"/>
            <a:tailEnd type="none" w="med" len="med"/>
          </a:ln>
        </p:spPr>
      </p:cxnSp>
      <p:sp>
        <p:nvSpPr>
          <p:cNvPr id="461" name="Google Shape;461;p34"/>
          <p:cNvSpPr/>
          <p:nvPr/>
        </p:nvSpPr>
        <p:spPr>
          <a:xfrm>
            <a:off x="2959813" y="2736425"/>
            <a:ext cx="1109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38761D"/>
                </a:solidFill>
                <a:latin typeface="Consolas"/>
                <a:ea typeface="Consolas"/>
                <a:cs typeface="Consolas"/>
                <a:sym typeface="Consolas"/>
              </a:rPr>
              <a:t>3</a:t>
            </a:r>
            <a:r>
              <a:rPr lang="en" sz="2000">
                <a:latin typeface="Consolas"/>
                <a:ea typeface="Consolas"/>
                <a:cs typeface="Consolas"/>
                <a:sym typeface="Consolas"/>
              </a:rPr>
              <a:t>   </a:t>
            </a:r>
            <a:r>
              <a:rPr lang="en" sz="2000" b="0" i="0" u="none" strike="noStrike" cap="none">
                <a:solidFill>
                  <a:srgbClr val="38761D"/>
                </a:solidFill>
                <a:latin typeface="Consolas"/>
                <a:ea typeface="Consolas"/>
                <a:cs typeface="Consolas"/>
                <a:sym typeface="Consolas"/>
              </a:rPr>
              <a:t>6</a:t>
            </a:r>
            <a:endParaRPr sz="2000">
              <a:solidFill>
                <a:srgbClr val="38761D"/>
              </a:solidFill>
              <a:latin typeface="Consolas"/>
              <a:ea typeface="Consolas"/>
              <a:cs typeface="Consolas"/>
              <a:sym typeface="Consolas"/>
            </a:endParaRPr>
          </a:p>
        </p:txBody>
      </p:sp>
      <p:sp>
        <p:nvSpPr>
          <p:cNvPr id="462" name="Google Shape;462;p34"/>
          <p:cNvSpPr/>
          <p:nvPr/>
        </p:nvSpPr>
        <p:spPr>
          <a:xfrm>
            <a:off x="5717572" y="1829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b="0" i="0" u="none" strike="noStrike" cap="none">
                <a:latin typeface="Consolas"/>
                <a:ea typeface="Consolas"/>
                <a:cs typeface="Consolas"/>
                <a:sym typeface="Consolas"/>
              </a:rPr>
              <a:t>CAT</a:t>
            </a:r>
            <a:endParaRPr sz="1900">
              <a:latin typeface="Consolas"/>
              <a:ea typeface="Consolas"/>
              <a:cs typeface="Consolas"/>
              <a:sym typeface="Consolas"/>
            </a:endParaRPr>
          </a:p>
        </p:txBody>
      </p:sp>
      <p:sp>
        <p:nvSpPr>
          <p:cNvPr id="463" name="Google Shape;463;p34"/>
          <p:cNvSpPr/>
          <p:nvPr/>
        </p:nvSpPr>
        <p:spPr>
          <a:xfrm>
            <a:off x="5576677" y="15202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b="0" i="0" u="sng" strike="noStrike" cap="none">
                <a:solidFill>
                  <a:srgbClr val="000000"/>
                </a:solidFill>
                <a:latin typeface="Economica"/>
                <a:ea typeface="Economica"/>
                <a:cs typeface="Economica"/>
                <a:sym typeface="Economica"/>
              </a:rPr>
              <a:t>Kmer/Hash</a:t>
            </a:r>
            <a:endParaRPr sz="1900">
              <a:latin typeface="Economica"/>
              <a:ea typeface="Economica"/>
              <a:cs typeface="Economica"/>
              <a:sym typeface="Economica"/>
            </a:endParaRPr>
          </a:p>
        </p:txBody>
      </p:sp>
      <p:sp>
        <p:nvSpPr>
          <p:cNvPr id="464" name="Google Shape;464;p34"/>
          <p:cNvSpPr/>
          <p:nvPr/>
        </p:nvSpPr>
        <p:spPr>
          <a:xfrm>
            <a:off x="6879601" y="15202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000" u="sng">
                <a:latin typeface="Economica"/>
                <a:ea typeface="Economica"/>
                <a:cs typeface="Economica"/>
                <a:sym typeface="Economica"/>
              </a:rPr>
              <a:t>Genome </a:t>
            </a:r>
            <a:r>
              <a:rPr lang="en" sz="2000" b="0" i="0" u="sng" strike="noStrike" cap="none">
                <a:solidFill>
                  <a:srgbClr val="000000"/>
                </a:solidFill>
                <a:latin typeface="Economica"/>
                <a:ea typeface="Economica"/>
                <a:cs typeface="Economica"/>
                <a:sym typeface="Economica"/>
              </a:rPr>
              <a:t>Positions</a:t>
            </a:r>
            <a:endParaRPr sz="1900">
              <a:latin typeface="Economica"/>
              <a:ea typeface="Economica"/>
              <a:cs typeface="Economica"/>
              <a:sym typeface="Economica"/>
            </a:endParaRPr>
          </a:p>
        </p:txBody>
      </p:sp>
      <p:sp>
        <p:nvSpPr>
          <p:cNvPr id="465" name="Google Shape;465;p34"/>
          <p:cNvSpPr/>
          <p:nvPr/>
        </p:nvSpPr>
        <p:spPr>
          <a:xfrm>
            <a:off x="7680001" y="1833050"/>
            <a:ext cx="5541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b="0" i="0" u="none" strike="noStrike" cap="none">
                <a:solidFill>
                  <a:srgbClr val="000000"/>
                </a:solidFill>
                <a:latin typeface="Consolas"/>
                <a:ea typeface="Consolas"/>
                <a:cs typeface="Consolas"/>
                <a:sym typeface="Consolas"/>
              </a:rPr>
              <a:t>1,7</a:t>
            </a:r>
            <a:endParaRPr sz="1900">
              <a:latin typeface="Consolas"/>
              <a:ea typeface="Consolas"/>
              <a:cs typeface="Consolas"/>
              <a:sym typeface="Consolas"/>
            </a:endParaRPr>
          </a:p>
        </p:txBody>
      </p:sp>
      <p:sp>
        <p:nvSpPr>
          <p:cNvPr id="466" name="Google Shape;466;p34"/>
          <p:cNvSpPr/>
          <p:nvPr/>
        </p:nvSpPr>
        <p:spPr>
          <a:xfrm>
            <a:off x="5717572" y="2058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ATG</a:t>
            </a:r>
            <a:endParaRPr sz="1900">
              <a:latin typeface="Consolas"/>
              <a:ea typeface="Consolas"/>
              <a:cs typeface="Consolas"/>
              <a:sym typeface="Consolas"/>
            </a:endParaRPr>
          </a:p>
        </p:txBody>
      </p:sp>
      <p:sp>
        <p:nvSpPr>
          <p:cNvPr id="467" name="Google Shape;467;p34"/>
          <p:cNvSpPr/>
          <p:nvPr/>
        </p:nvSpPr>
        <p:spPr>
          <a:xfrm>
            <a:off x="7680001" y="2061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2</a:t>
            </a:r>
            <a:endParaRPr sz="1900">
              <a:latin typeface="Consolas"/>
              <a:ea typeface="Consolas"/>
              <a:cs typeface="Consolas"/>
              <a:sym typeface="Consolas"/>
            </a:endParaRPr>
          </a:p>
        </p:txBody>
      </p:sp>
      <p:sp>
        <p:nvSpPr>
          <p:cNvPr id="468" name="Google Shape;468;p34"/>
          <p:cNvSpPr/>
          <p:nvPr/>
        </p:nvSpPr>
        <p:spPr>
          <a:xfrm>
            <a:off x="5717572" y="2286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solidFill>
                  <a:srgbClr val="FF0000"/>
                </a:solidFill>
                <a:latin typeface="Consolas"/>
                <a:ea typeface="Consolas"/>
                <a:cs typeface="Consolas"/>
                <a:sym typeface="Consolas"/>
              </a:rPr>
              <a:t>TGG</a:t>
            </a:r>
            <a:endParaRPr sz="1900">
              <a:solidFill>
                <a:srgbClr val="FF0000"/>
              </a:solidFill>
              <a:latin typeface="Consolas"/>
              <a:ea typeface="Consolas"/>
              <a:cs typeface="Consolas"/>
              <a:sym typeface="Consolas"/>
            </a:endParaRPr>
          </a:p>
        </p:txBody>
      </p:sp>
      <p:sp>
        <p:nvSpPr>
          <p:cNvPr id="469" name="Google Shape;469;p34"/>
          <p:cNvSpPr/>
          <p:nvPr/>
        </p:nvSpPr>
        <p:spPr>
          <a:xfrm>
            <a:off x="7680001" y="2290250"/>
            <a:ext cx="9114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3,10</a:t>
            </a:r>
            <a:endParaRPr sz="1900">
              <a:latin typeface="Consolas"/>
              <a:ea typeface="Consolas"/>
              <a:cs typeface="Consolas"/>
              <a:sym typeface="Consolas"/>
            </a:endParaRPr>
          </a:p>
        </p:txBody>
      </p:sp>
      <p:sp>
        <p:nvSpPr>
          <p:cNvPr id="470" name="Google Shape;470;p34"/>
          <p:cNvSpPr/>
          <p:nvPr/>
        </p:nvSpPr>
        <p:spPr>
          <a:xfrm>
            <a:off x="5717572" y="2515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GGT</a:t>
            </a:r>
            <a:endParaRPr sz="1900">
              <a:latin typeface="Consolas"/>
              <a:ea typeface="Consolas"/>
              <a:cs typeface="Consolas"/>
              <a:sym typeface="Consolas"/>
            </a:endParaRPr>
          </a:p>
        </p:txBody>
      </p:sp>
      <p:sp>
        <p:nvSpPr>
          <p:cNvPr id="471" name="Google Shape;471;p34"/>
          <p:cNvSpPr/>
          <p:nvPr/>
        </p:nvSpPr>
        <p:spPr>
          <a:xfrm>
            <a:off x="7680001" y="2518850"/>
            <a:ext cx="7728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4,11</a:t>
            </a:r>
            <a:endParaRPr sz="1900">
              <a:latin typeface="Consolas"/>
              <a:ea typeface="Consolas"/>
              <a:cs typeface="Consolas"/>
              <a:sym typeface="Consolas"/>
            </a:endParaRPr>
          </a:p>
        </p:txBody>
      </p:sp>
      <p:sp>
        <p:nvSpPr>
          <p:cNvPr id="472" name="Google Shape;472;p34"/>
          <p:cNvSpPr/>
          <p:nvPr/>
        </p:nvSpPr>
        <p:spPr>
          <a:xfrm>
            <a:off x="5717572" y="2744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GTC</a:t>
            </a:r>
            <a:endParaRPr sz="1900">
              <a:latin typeface="Consolas"/>
              <a:ea typeface="Consolas"/>
              <a:cs typeface="Consolas"/>
              <a:sym typeface="Consolas"/>
            </a:endParaRPr>
          </a:p>
        </p:txBody>
      </p:sp>
      <p:sp>
        <p:nvSpPr>
          <p:cNvPr id="473" name="Google Shape;473;p34"/>
          <p:cNvSpPr/>
          <p:nvPr/>
        </p:nvSpPr>
        <p:spPr>
          <a:xfrm>
            <a:off x="7680001" y="27474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5</a:t>
            </a:r>
            <a:endParaRPr sz="1900">
              <a:latin typeface="Consolas"/>
              <a:ea typeface="Consolas"/>
              <a:cs typeface="Consolas"/>
              <a:sym typeface="Consolas"/>
            </a:endParaRPr>
          </a:p>
        </p:txBody>
      </p:sp>
      <p:sp>
        <p:nvSpPr>
          <p:cNvPr id="474" name="Google Shape;474;p34"/>
          <p:cNvSpPr/>
          <p:nvPr/>
        </p:nvSpPr>
        <p:spPr>
          <a:xfrm>
            <a:off x="5717572" y="2972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TCA</a:t>
            </a:r>
            <a:endParaRPr sz="1900">
              <a:latin typeface="Consolas"/>
              <a:ea typeface="Consolas"/>
              <a:cs typeface="Consolas"/>
              <a:sym typeface="Consolas"/>
            </a:endParaRPr>
          </a:p>
        </p:txBody>
      </p:sp>
      <p:sp>
        <p:nvSpPr>
          <p:cNvPr id="475" name="Google Shape;475;p34"/>
          <p:cNvSpPr/>
          <p:nvPr/>
        </p:nvSpPr>
        <p:spPr>
          <a:xfrm>
            <a:off x="7680001" y="29760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6</a:t>
            </a:r>
            <a:endParaRPr sz="1900">
              <a:latin typeface="Consolas"/>
              <a:ea typeface="Consolas"/>
              <a:cs typeface="Consolas"/>
              <a:sym typeface="Consolas"/>
            </a:endParaRPr>
          </a:p>
        </p:txBody>
      </p:sp>
      <p:sp>
        <p:nvSpPr>
          <p:cNvPr id="476" name="Google Shape;476;p34"/>
          <p:cNvSpPr/>
          <p:nvPr/>
        </p:nvSpPr>
        <p:spPr>
          <a:xfrm>
            <a:off x="5717572" y="32013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ATT</a:t>
            </a:r>
            <a:endParaRPr sz="1900">
              <a:latin typeface="Consolas"/>
              <a:ea typeface="Consolas"/>
              <a:cs typeface="Consolas"/>
              <a:sym typeface="Consolas"/>
            </a:endParaRPr>
          </a:p>
        </p:txBody>
      </p:sp>
      <p:sp>
        <p:nvSpPr>
          <p:cNvPr id="477" name="Google Shape;477;p34"/>
          <p:cNvSpPr/>
          <p:nvPr/>
        </p:nvSpPr>
        <p:spPr>
          <a:xfrm>
            <a:off x="7680001" y="32046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8</a:t>
            </a:r>
            <a:endParaRPr sz="1900">
              <a:latin typeface="Consolas"/>
              <a:ea typeface="Consolas"/>
              <a:cs typeface="Consolas"/>
              <a:sym typeface="Consolas"/>
            </a:endParaRPr>
          </a:p>
        </p:txBody>
      </p:sp>
      <p:sp>
        <p:nvSpPr>
          <p:cNvPr id="478" name="Google Shape;478;p34"/>
          <p:cNvSpPr/>
          <p:nvPr/>
        </p:nvSpPr>
        <p:spPr>
          <a:xfrm>
            <a:off x="5717572" y="34299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TTG</a:t>
            </a:r>
            <a:endParaRPr sz="1900">
              <a:latin typeface="Consolas"/>
              <a:ea typeface="Consolas"/>
              <a:cs typeface="Consolas"/>
              <a:sym typeface="Consolas"/>
            </a:endParaRPr>
          </a:p>
        </p:txBody>
      </p:sp>
      <p:sp>
        <p:nvSpPr>
          <p:cNvPr id="479" name="Google Shape;479;p34"/>
          <p:cNvSpPr/>
          <p:nvPr/>
        </p:nvSpPr>
        <p:spPr>
          <a:xfrm>
            <a:off x="7680001" y="3433252"/>
            <a:ext cx="1875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9</a:t>
            </a:r>
            <a:endParaRPr sz="1900">
              <a:latin typeface="Consolas"/>
              <a:ea typeface="Consolas"/>
              <a:cs typeface="Consolas"/>
              <a:sym typeface="Consolas"/>
            </a:endParaRPr>
          </a:p>
        </p:txBody>
      </p:sp>
      <p:sp>
        <p:nvSpPr>
          <p:cNvPr id="480" name="Google Shape;480;p34"/>
          <p:cNvSpPr/>
          <p:nvPr/>
        </p:nvSpPr>
        <p:spPr>
          <a:xfrm>
            <a:off x="5717572" y="3658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GTT</a:t>
            </a:r>
            <a:endParaRPr sz="1900">
              <a:latin typeface="Consolas"/>
              <a:ea typeface="Consolas"/>
              <a:cs typeface="Consolas"/>
              <a:sym typeface="Consolas"/>
            </a:endParaRPr>
          </a:p>
        </p:txBody>
      </p:sp>
      <p:sp>
        <p:nvSpPr>
          <p:cNvPr id="481" name="Google Shape;481;p34"/>
          <p:cNvSpPr/>
          <p:nvPr/>
        </p:nvSpPr>
        <p:spPr>
          <a:xfrm>
            <a:off x="7680001" y="36618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12</a:t>
            </a:r>
            <a:endParaRPr sz="1900">
              <a:latin typeface="Consolas"/>
              <a:ea typeface="Consolas"/>
              <a:cs typeface="Consolas"/>
              <a:sym typeface="Consolas"/>
            </a:endParaRPr>
          </a:p>
        </p:txBody>
      </p:sp>
      <p:sp>
        <p:nvSpPr>
          <p:cNvPr id="482" name="Google Shape;482;p34"/>
          <p:cNvSpPr/>
          <p:nvPr/>
        </p:nvSpPr>
        <p:spPr>
          <a:xfrm>
            <a:off x="5717572" y="3887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TTC</a:t>
            </a:r>
            <a:endParaRPr sz="1900">
              <a:latin typeface="Consolas"/>
              <a:ea typeface="Consolas"/>
              <a:cs typeface="Consolas"/>
              <a:sym typeface="Consolas"/>
            </a:endParaRPr>
          </a:p>
        </p:txBody>
      </p:sp>
      <p:sp>
        <p:nvSpPr>
          <p:cNvPr id="483" name="Google Shape;483;p34"/>
          <p:cNvSpPr/>
          <p:nvPr/>
        </p:nvSpPr>
        <p:spPr>
          <a:xfrm>
            <a:off x="7680001" y="3890450"/>
            <a:ext cx="389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13</a:t>
            </a:r>
            <a:endParaRPr sz="1900">
              <a:latin typeface="Consolas"/>
              <a:ea typeface="Consolas"/>
              <a:cs typeface="Consolas"/>
              <a:sym typeface="Consolas"/>
            </a:endParaRPr>
          </a:p>
        </p:txBody>
      </p:sp>
      <p:sp>
        <p:nvSpPr>
          <p:cNvPr id="484" name="Google Shape;484;p34"/>
          <p:cNvSpPr/>
          <p:nvPr/>
        </p:nvSpPr>
        <p:spPr>
          <a:xfrm>
            <a:off x="5717572" y="4115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000">
                <a:latin typeface="Consolas"/>
                <a:ea typeface="Consolas"/>
                <a:cs typeface="Consolas"/>
                <a:sym typeface="Consolas"/>
              </a:rPr>
              <a:t>TCC</a:t>
            </a:r>
            <a:endParaRPr sz="1900">
              <a:latin typeface="Consolas"/>
              <a:ea typeface="Consolas"/>
              <a:cs typeface="Consolas"/>
              <a:sym typeface="Consolas"/>
            </a:endParaRPr>
          </a:p>
        </p:txBody>
      </p:sp>
      <p:sp>
        <p:nvSpPr>
          <p:cNvPr id="485" name="Google Shape;485;p34"/>
          <p:cNvSpPr/>
          <p:nvPr/>
        </p:nvSpPr>
        <p:spPr>
          <a:xfrm>
            <a:off x="7680001" y="4119050"/>
            <a:ext cx="476700" cy="22320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000000"/>
              </a:buClr>
              <a:buFont typeface="Arial"/>
              <a:buNone/>
            </a:pPr>
            <a:r>
              <a:rPr lang="en" sz="2000">
                <a:latin typeface="Consolas"/>
                <a:ea typeface="Consolas"/>
                <a:cs typeface="Consolas"/>
                <a:sym typeface="Consolas"/>
              </a:rPr>
              <a:t>14</a:t>
            </a:r>
            <a:endParaRPr sz="1900">
              <a:latin typeface="Consolas"/>
              <a:ea typeface="Consolas"/>
              <a:cs typeface="Consolas"/>
              <a:sym typeface="Consolas"/>
            </a:endParaRPr>
          </a:p>
        </p:txBody>
      </p:sp>
      <p:sp>
        <p:nvSpPr>
          <p:cNvPr id="486" name="Google Shape;486;p34"/>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0" y="-24200"/>
            <a:ext cx="9144000" cy="226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366483" y="76944"/>
            <a:ext cx="5793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cells</a:t>
            </a:r>
            <a:endParaRPr/>
          </a:p>
        </p:txBody>
      </p:sp>
      <p:sp>
        <p:nvSpPr>
          <p:cNvPr id="103" name="Google Shape;103;p17"/>
          <p:cNvSpPr/>
          <p:nvPr/>
        </p:nvSpPr>
        <p:spPr>
          <a:xfrm>
            <a:off x="4110932" y="76950"/>
            <a:ext cx="1049700" cy="6372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en" sz="2400">
                <a:solidFill>
                  <a:srgbClr val="666666"/>
                </a:solidFill>
                <a:latin typeface="Calibri"/>
                <a:ea typeface="Calibri"/>
                <a:cs typeface="Calibri"/>
                <a:sym typeface="Calibri"/>
              </a:rPr>
              <a:t>DNA or cDNA</a:t>
            </a:r>
            <a:endParaRPr/>
          </a:p>
        </p:txBody>
      </p:sp>
      <p:sp>
        <p:nvSpPr>
          <p:cNvPr id="104" name="Google Shape;104;p17"/>
          <p:cNvSpPr/>
          <p:nvPr/>
        </p:nvSpPr>
        <p:spPr>
          <a:xfrm>
            <a:off x="6305932" y="76950"/>
            <a:ext cx="14295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sequencing</a:t>
            </a:r>
            <a:endParaRPr/>
          </a:p>
        </p:txBody>
      </p:sp>
      <p:sp>
        <p:nvSpPr>
          <p:cNvPr id="105" name="Google Shape;105;p17"/>
          <p:cNvSpPr/>
          <p:nvPr/>
        </p:nvSpPr>
        <p:spPr>
          <a:xfrm>
            <a:off x="7020262" y="4255475"/>
            <a:ext cx="2068500" cy="263100"/>
          </a:xfrm>
          <a:prstGeom prst="rect">
            <a:avLst/>
          </a:prstGeom>
          <a:noFill/>
          <a:ln>
            <a:noFill/>
          </a:ln>
        </p:spPr>
        <p:txBody>
          <a:bodyPr spcFirstLastPara="1" wrap="square" lIns="0" tIns="0" rIns="0" bIns="0" anchor="ctr" anchorCtr="0">
            <a:noAutofit/>
          </a:bodyPr>
          <a:lstStyle/>
          <a:p>
            <a:pPr marL="0" marR="0" lvl="0" indent="0" algn="l" rtl="0">
              <a:lnSpc>
                <a:spcPct val="60000"/>
              </a:lnSpc>
              <a:spcBef>
                <a:spcPts val="0"/>
              </a:spcBef>
              <a:spcAft>
                <a:spcPts val="0"/>
              </a:spcAft>
              <a:buNone/>
            </a:pPr>
            <a:r>
              <a:rPr lang="en" sz="2400">
                <a:solidFill>
                  <a:srgbClr val="666666"/>
                </a:solidFill>
                <a:latin typeface="Calibri"/>
                <a:ea typeface="Calibri"/>
                <a:cs typeface="Calibri"/>
                <a:sym typeface="Calibri"/>
              </a:rPr>
              <a:t>Read coverage</a:t>
            </a:r>
            <a:endParaRPr/>
          </a:p>
        </p:txBody>
      </p:sp>
      <p:pic>
        <p:nvPicPr>
          <p:cNvPr id="106" name="Google Shape;106;p17"/>
          <p:cNvPicPr preferRelativeResize="0"/>
          <p:nvPr/>
        </p:nvPicPr>
        <p:blipFill rotWithShape="1">
          <a:blip r:embed="rId3">
            <a:alphaModFix/>
          </a:blip>
          <a:srcRect b="5482"/>
          <a:stretch/>
        </p:blipFill>
        <p:spPr>
          <a:xfrm>
            <a:off x="719475" y="178750"/>
            <a:ext cx="7347848" cy="4861400"/>
          </a:xfrm>
          <a:prstGeom prst="rect">
            <a:avLst/>
          </a:prstGeom>
          <a:noFill/>
          <a:ln>
            <a:noFill/>
          </a:ln>
        </p:spPr>
      </p:pic>
      <p:sp>
        <p:nvSpPr>
          <p:cNvPr id="107" name="Google Shape;107;p17"/>
          <p:cNvSpPr txBox="1"/>
          <p:nvPr/>
        </p:nvSpPr>
        <p:spPr>
          <a:xfrm>
            <a:off x="8067323" y="2752375"/>
            <a:ext cx="1021527" cy="713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Lato"/>
                <a:ea typeface="Lato"/>
                <a:cs typeface="Lato"/>
                <a:sym typeface="Lato"/>
              </a:rPr>
              <a:t>FASTQ</a:t>
            </a:r>
            <a:endParaRPr sz="1800" dirty="0">
              <a:latin typeface="Lato"/>
              <a:ea typeface="Lato"/>
              <a:cs typeface="Lato"/>
              <a:sym typeface="Lato"/>
            </a:endParaRPr>
          </a:p>
          <a:p>
            <a:pPr marL="0" lvl="0" indent="0" algn="ctr" rtl="0">
              <a:spcBef>
                <a:spcPts val="0"/>
              </a:spcBef>
              <a:spcAft>
                <a:spcPts val="0"/>
              </a:spcAft>
              <a:buNone/>
            </a:pPr>
            <a:r>
              <a:rPr lang="en" sz="1800" dirty="0">
                <a:latin typeface="Lato"/>
                <a:ea typeface="Lato"/>
                <a:cs typeface="Lato"/>
                <a:sym typeface="Lato"/>
              </a:rPr>
              <a:t>files</a:t>
            </a:r>
            <a:endParaRPr sz="1800" dirty="0">
              <a:latin typeface="Lato"/>
              <a:ea typeface="Lato"/>
              <a:cs typeface="Lato"/>
              <a:sym typeface="Lato"/>
            </a:endParaRPr>
          </a:p>
        </p:txBody>
      </p:sp>
      <p:sp>
        <p:nvSpPr>
          <p:cNvPr id="108" name="Google Shape;108;p17"/>
          <p:cNvSpPr txBox="1"/>
          <p:nvPr/>
        </p:nvSpPr>
        <p:spPr>
          <a:xfrm>
            <a:off x="968850" y="2855800"/>
            <a:ext cx="891900" cy="713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Lato"/>
                <a:ea typeface="Lato"/>
                <a:cs typeface="Lato"/>
                <a:sym typeface="Lato"/>
              </a:rPr>
              <a:t>FASTA</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files</a:t>
            </a:r>
            <a:endParaRPr sz="1800">
              <a:latin typeface="Lato"/>
              <a:ea typeface="Lato"/>
              <a:cs typeface="Lato"/>
              <a:sym typeface="Lato"/>
            </a:endParaRPr>
          </a:p>
        </p:txBody>
      </p:sp>
      <p:sp>
        <p:nvSpPr>
          <p:cNvPr id="109" name="Google Shape;109;p17"/>
          <p:cNvSpPr txBox="1"/>
          <p:nvPr/>
        </p:nvSpPr>
        <p:spPr>
          <a:xfrm>
            <a:off x="2979600" y="2482675"/>
            <a:ext cx="759600" cy="12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FF0000"/>
                </a:solidFill>
                <a:latin typeface="Lato"/>
                <a:ea typeface="Lato"/>
                <a:cs typeface="Lato"/>
                <a:sym typeface="Lato"/>
              </a:rPr>
              <a:t>?</a:t>
            </a:r>
            <a:endParaRPr sz="7200">
              <a:solidFill>
                <a:srgbClr val="FF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5"/>
          <p:cNvSpPr txBox="1"/>
          <p:nvPr/>
        </p:nvSpPr>
        <p:spPr>
          <a:xfrm>
            <a:off x="248100" y="1291400"/>
            <a:ext cx="8647800" cy="37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dk1"/>
                </a:solidFill>
                <a:latin typeface="Economica"/>
                <a:ea typeface="Economica"/>
                <a:cs typeface="Economica"/>
                <a:sym typeface="Economica"/>
              </a:rPr>
              <a:t>k=10?</a:t>
            </a:r>
            <a:endParaRPr sz="6000" b="1">
              <a:solidFill>
                <a:schemeClr val="dk1"/>
              </a:solidFill>
              <a:latin typeface="Economica"/>
              <a:ea typeface="Economica"/>
              <a:cs typeface="Economica"/>
              <a:sym typeface="Economica"/>
            </a:endParaRPr>
          </a:p>
          <a:p>
            <a:pPr marL="0" lvl="0" indent="0" algn="ctr" rtl="0">
              <a:spcBef>
                <a:spcPts val="0"/>
              </a:spcBef>
              <a:spcAft>
                <a:spcPts val="0"/>
              </a:spcAft>
              <a:buNone/>
            </a:pPr>
            <a:r>
              <a:rPr lang="en" sz="4800">
                <a:solidFill>
                  <a:schemeClr val="accent1"/>
                </a:solidFill>
                <a:latin typeface="Economica"/>
                <a:ea typeface="Economica"/>
                <a:cs typeface="Economica"/>
                <a:sym typeface="Economica"/>
              </a:rPr>
              <a:t>4</a:t>
            </a:r>
            <a:r>
              <a:rPr lang="en" sz="4800" baseline="30000">
                <a:solidFill>
                  <a:schemeClr val="accent1"/>
                </a:solidFill>
                <a:latin typeface="Economica"/>
                <a:ea typeface="Economica"/>
                <a:cs typeface="Economica"/>
                <a:sym typeface="Economica"/>
              </a:rPr>
              <a:t>10</a:t>
            </a:r>
            <a:r>
              <a:rPr lang="en" sz="4800">
                <a:solidFill>
                  <a:schemeClr val="accent1"/>
                </a:solidFill>
                <a:latin typeface="Economica"/>
                <a:ea typeface="Economica"/>
                <a:cs typeface="Economica"/>
                <a:sym typeface="Economica"/>
              </a:rPr>
              <a:t> (1,048,576) </a:t>
            </a:r>
            <a:endParaRPr sz="4800">
              <a:solidFill>
                <a:schemeClr val="accent1"/>
              </a:solidFill>
              <a:latin typeface="Economica"/>
              <a:ea typeface="Economica"/>
              <a:cs typeface="Economica"/>
              <a:sym typeface="Economica"/>
            </a:endParaRPr>
          </a:p>
          <a:p>
            <a:pPr marL="0" lvl="0" indent="0" algn="ctr" rtl="0">
              <a:spcBef>
                <a:spcPts val="0"/>
              </a:spcBef>
              <a:spcAft>
                <a:spcPts val="0"/>
              </a:spcAft>
              <a:buNone/>
            </a:pPr>
            <a:r>
              <a:rPr lang="en" sz="4800">
                <a:solidFill>
                  <a:schemeClr val="accent1"/>
                </a:solidFill>
                <a:latin typeface="Economica"/>
                <a:ea typeface="Economica"/>
                <a:cs typeface="Economica"/>
                <a:sym typeface="Economica"/>
              </a:rPr>
              <a:t>Every one of these is present in the human genome at least once</a:t>
            </a:r>
            <a:endParaRPr sz="4800">
              <a:solidFill>
                <a:schemeClr val="accent1"/>
              </a:solidFill>
              <a:latin typeface="Economica"/>
              <a:ea typeface="Economica"/>
              <a:cs typeface="Economica"/>
              <a:sym typeface="Economica"/>
            </a:endParaRPr>
          </a:p>
          <a:p>
            <a:pPr marL="0" lvl="0" indent="0" algn="ctr" rtl="0">
              <a:spcBef>
                <a:spcPts val="0"/>
              </a:spcBef>
              <a:spcAft>
                <a:spcPts val="0"/>
              </a:spcAft>
              <a:buNone/>
            </a:pPr>
            <a:endParaRPr sz="1800">
              <a:solidFill>
                <a:schemeClr val="accent1"/>
              </a:solidFill>
              <a:latin typeface="Economica"/>
              <a:ea typeface="Economica"/>
              <a:cs typeface="Economica"/>
              <a:sym typeface="Economica"/>
            </a:endParaRPr>
          </a:p>
          <a:p>
            <a:pPr marL="0" lvl="0" indent="0" algn="ctr" rtl="0">
              <a:spcBef>
                <a:spcPts val="0"/>
              </a:spcBef>
              <a:spcAft>
                <a:spcPts val="0"/>
              </a:spcAft>
              <a:buNone/>
            </a:pPr>
            <a:r>
              <a:rPr lang="en" sz="1200">
                <a:solidFill>
                  <a:schemeClr val="accent1"/>
                </a:solidFill>
                <a:latin typeface="Economica"/>
                <a:ea typeface="Economica"/>
                <a:cs typeface="Economica"/>
                <a:sym typeface="Economica"/>
              </a:rPr>
              <a:t>http://bmcbioinformatics.biomedcentral.com/articles/10.1186/1471-2105-9-167</a:t>
            </a:r>
            <a:endParaRPr sz="1200">
              <a:solidFill>
                <a:schemeClr val="accent1"/>
              </a:solidFill>
              <a:latin typeface="Economica"/>
              <a:ea typeface="Economica"/>
              <a:cs typeface="Economica"/>
              <a:sym typeface="Economica"/>
            </a:endParaRPr>
          </a:p>
        </p:txBody>
      </p:sp>
      <p:sp>
        <p:nvSpPr>
          <p:cNvPr id="492" name="Google Shape;492;p35"/>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What is a good choice of hash size?</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36"/>
          <p:cNvPicPr preferRelativeResize="0"/>
          <p:nvPr/>
        </p:nvPicPr>
        <p:blipFill>
          <a:blip r:embed="rId3">
            <a:alphaModFix/>
          </a:blip>
          <a:stretch>
            <a:fillRect/>
          </a:stretch>
        </p:blipFill>
        <p:spPr>
          <a:xfrm>
            <a:off x="3959550" y="228600"/>
            <a:ext cx="4865654" cy="4447501"/>
          </a:xfrm>
          <a:prstGeom prst="rect">
            <a:avLst/>
          </a:prstGeom>
          <a:noFill/>
          <a:ln>
            <a:noFill/>
          </a:ln>
        </p:spPr>
      </p:pic>
      <p:sp>
        <p:nvSpPr>
          <p:cNvPr id="498" name="Google Shape;498;p36"/>
          <p:cNvSpPr txBox="1"/>
          <p:nvPr/>
        </p:nvSpPr>
        <p:spPr>
          <a:xfrm>
            <a:off x="263700" y="228600"/>
            <a:ext cx="3470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b="1">
                <a:solidFill>
                  <a:schemeClr val="dk1"/>
                </a:solidFill>
                <a:latin typeface="Economica"/>
                <a:ea typeface="Economica"/>
                <a:cs typeface="Economica"/>
                <a:sym typeface="Economica"/>
              </a:rPr>
              <a:t>It takes a very long k-mer</a:t>
            </a:r>
            <a:endParaRPr sz="4800" b="1">
              <a:solidFill>
                <a:schemeClr val="dk1"/>
              </a:solidFill>
              <a:latin typeface="Economica"/>
              <a:ea typeface="Economica"/>
              <a:cs typeface="Economica"/>
              <a:sym typeface="Economica"/>
            </a:endParaRPr>
          </a:p>
          <a:p>
            <a:pPr marL="0" lvl="0" indent="0" algn="l" rtl="0">
              <a:spcBef>
                <a:spcPts val="0"/>
              </a:spcBef>
              <a:spcAft>
                <a:spcPts val="0"/>
              </a:spcAft>
              <a:buNone/>
            </a:pPr>
            <a:r>
              <a:rPr lang="en" sz="4800" b="1">
                <a:solidFill>
                  <a:schemeClr val="dk1"/>
                </a:solidFill>
                <a:latin typeface="Economica"/>
                <a:ea typeface="Economica"/>
                <a:cs typeface="Economica"/>
                <a:sym typeface="Economica"/>
              </a:rPr>
              <a:t>to be unique in most genomes!</a:t>
            </a:r>
            <a:endParaRPr sz="4800" b="1">
              <a:solidFill>
                <a:schemeClr val="dk1"/>
              </a:solidFill>
              <a:latin typeface="Economica"/>
              <a:ea typeface="Economica"/>
              <a:cs typeface="Economica"/>
              <a:sym typeface="Economica"/>
            </a:endParaRPr>
          </a:p>
        </p:txBody>
      </p:sp>
      <p:sp>
        <p:nvSpPr>
          <p:cNvPr id="499" name="Google Shape;499;p36"/>
          <p:cNvSpPr txBox="1"/>
          <p:nvPr/>
        </p:nvSpPr>
        <p:spPr>
          <a:xfrm>
            <a:off x="0" y="4676100"/>
            <a:ext cx="41370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Economica"/>
                <a:ea typeface="Economica"/>
                <a:cs typeface="Economica"/>
                <a:sym typeface="Economica"/>
              </a:rPr>
              <a:t>http://genome.cshlp.org/content/20/9/1165</a:t>
            </a:r>
            <a:endParaRPr>
              <a:latin typeface="Economica"/>
              <a:ea typeface="Economica"/>
              <a:cs typeface="Economica"/>
              <a:sym typeface="Economica"/>
            </a:endParaRPr>
          </a:p>
        </p:txBody>
      </p:sp>
      <p:sp>
        <p:nvSpPr>
          <p:cNvPr id="500" name="Google Shape;500;p36"/>
          <p:cNvSpPr txBox="1"/>
          <p:nvPr/>
        </p:nvSpPr>
        <p:spPr>
          <a:xfrm>
            <a:off x="744570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37"/>
          <p:cNvPicPr preferRelativeResize="0"/>
          <p:nvPr/>
        </p:nvPicPr>
        <p:blipFill rotWithShape="1">
          <a:blip r:embed="rId3">
            <a:alphaModFix/>
          </a:blip>
          <a:srcRect/>
          <a:stretch/>
        </p:blipFill>
        <p:spPr>
          <a:xfrm>
            <a:off x="578850" y="100000"/>
            <a:ext cx="4852490" cy="4943476"/>
          </a:xfrm>
          <a:prstGeom prst="rect">
            <a:avLst/>
          </a:prstGeom>
          <a:noFill/>
          <a:ln>
            <a:noFill/>
          </a:ln>
        </p:spPr>
      </p:pic>
      <p:sp>
        <p:nvSpPr>
          <p:cNvPr id="506" name="Google Shape;506;p37"/>
          <p:cNvSpPr txBox="1"/>
          <p:nvPr/>
        </p:nvSpPr>
        <p:spPr>
          <a:xfrm>
            <a:off x="5570001" y="4628019"/>
            <a:ext cx="37866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Trapnell, Salzberg, Nature Biotechnology 2009</a:t>
            </a:r>
            <a:endParaRPr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8"/>
          <p:cNvSpPr txBox="1"/>
          <p:nvPr/>
        </p:nvSpPr>
        <p:spPr>
          <a:xfrm>
            <a:off x="49075" y="1217175"/>
            <a:ext cx="8978700" cy="15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accent1"/>
                </a:solidFill>
                <a:latin typeface="Economica"/>
                <a:ea typeface="Economica"/>
                <a:cs typeface="Economica"/>
                <a:sym typeface="Economica"/>
              </a:rPr>
              <a:t>What is the probability that the sequence should be mapped here and only here?</a:t>
            </a:r>
            <a:endParaRPr sz="2800">
              <a:solidFill>
                <a:schemeClr val="accent1"/>
              </a:solidFill>
              <a:latin typeface="Economica"/>
              <a:ea typeface="Economica"/>
              <a:cs typeface="Economica"/>
              <a:sym typeface="Economica"/>
            </a:endParaRPr>
          </a:p>
          <a:p>
            <a:pPr marL="0" lvl="0" indent="0" algn="l" rtl="0">
              <a:spcBef>
                <a:spcPts val="2000"/>
              </a:spcBef>
              <a:spcAft>
                <a:spcPts val="0"/>
              </a:spcAft>
              <a:buNone/>
            </a:pPr>
            <a:r>
              <a:rPr lang="en" sz="2800">
                <a:solidFill>
                  <a:schemeClr val="accent1"/>
                </a:solidFill>
                <a:latin typeface="Economica"/>
                <a:ea typeface="Economica"/>
                <a:cs typeface="Economica"/>
                <a:sym typeface="Economica"/>
              </a:rPr>
              <a:t>MAPQ uses the Phred (log) scale:</a:t>
            </a:r>
            <a:endParaRPr sz="2800">
              <a:solidFill>
                <a:schemeClr val="accent1"/>
              </a:solidFill>
              <a:latin typeface="Economica"/>
              <a:ea typeface="Economica"/>
              <a:cs typeface="Economica"/>
              <a:sym typeface="Economica"/>
            </a:endParaRPr>
          </a:p>
        </p:txBody>
      </p:sp>
      <p:sp>
        <p:nvSpPr>
          <p:cNvPr id="512" name="Google Shape;512;p38"/>
          <p:cNvSpPr/>
          <p:nvPr/>
        </p:nvSpPr>
        <p:spPr>
          <a:xfrm>
            <a:off x="3915500" y="2127087"/>
            <a:ext cx="4387200" cy="470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Helvetica Neue"/>
              <a:buNone/>
            </a:pPr>
            <a:r>
              <a:rPr lang="en" sz="2500">
                <a:latin typeface="Helvetica Neue"/>
                <a:ea typeface="Helvetica Neue"/>
                <a:cs typeface="Helvetica Neue"/>
                <a:sym typeface="Helvetica Neue"/>
              </a:rPr>
              <a:t>MAP</a:t>
            </a:r>
            <a:r>
              <a:rPr lang="en" sz="2500" b="0" i="0" u="none" strike="noStrike" cap="none">
                <a:solidFill>
                  <a:srgbClr val="000000"/>
                </a:solidFill>
                <a:latin typeface="Helvetica Neue"/>
                <a:ea typeface="Helvetica Neue"/>
                <a:cs typeface="Helvetica Neue"/>
                <a:sym typeface="Helvetica Neue"/>
              </a:rPr>
              <a:t>Q = -10*log</a:t>
            </a:r>
            <a:r>
              <a:rPr lang="en" sz="1300" b="0" i="0" u="none" strike="noStrike" cap="none">
                <a:solidFill>
                  <a:srgbClr val="000000"/>
                </a:solidFill>
                <a:latin typeface="Helvetica Neue"/>
                <a:ea typeface="Helvetica Neue"/>
                <a:cs typeface="Helvetica Neue"/>
                <a:sym typeface="Helvetica Neue"/>
              </a:rPr>
              <a:t>10</a:t>
            </a:r>
            <a:r>
              <a:rPr lang="en" sz="2500" b="0" i="0" u="none" strike="noStrike" cap="none">
                <a:solidFill>
                  <a:srgbClr val="000000"/>
                </a:solidFill>
                <a:latin typeface="Helvetica Neue"/>
                <a:ea typeface="Helvetica Neue"/>
                <a:cs typeface="Helvetica Neue"/>
                <a:sym typeface="Helvetica Neue"/>
              </a:rPr>
              <a:t>(P</a:t>
            </a:r>
            <a:r>
              <a:rPr lang="en" sz="1500">
                <a:latin typeface="Helvetica Neue"/>
                <a:ea typeface="Helvetica Neue"/>
                <a:cs typeface="Helvetica Neue"/>
                <a:sym typeface="Helvetica Neue"/>
              </a:rPr>
              <a:t>map_loc_wrong</a:t>
            </a:r>
            <a:r>
              <a:rPr lang="en" sz="2500" b="0" i="0" u="none" strike="noStrike" cap="none">
                <a:solidFill>
                  <a:srgbClr val="000000"/>
                </a:solidFill>
                <a:latin typeface="Helvetica Neue"/>
                <a:ea typeface="Helvetica Neue"/>
                <a:cs typeface="Helvetica Neue"/>
                <a:sym typeface="Helvetica Neue"/>
              </a:rPr>
              <a:t>)</a:t>
            </a:r>
            <a:endParaRPr sz="2400"/>
          </a:p>
        </p:txBody>
      </p:sp>
      <p:sp>
        <p:nvSpPr>
          <p:cNvPr id="513" name="Google Shape;513;p38"/>
          <p:cNvSpPr txBox="1"/>
          <p:nvPr/>
        </p:nvSpPr>
        <p:spPr>
          <a:xfrm>
            <a:off x="2226450" y="3017791"/>
            <a:ext cx="1905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Economica"/>
                <a:ea typeface="Economica"/>
                <a:cs typeface="Economica"/>
                <a:sym typeface="Economica"/>
              </a:rPr>
              <a:t>(P</a:t>
            </a:r>
            <a:r>
              <a:rPr lang="en" sz="2500" baseline="-25000">
                <a:solidFill>
                  <a:schemeClr val="dk1"/>
                </a:solidFill>
                <a:latin typeface="Economica"/>
                <a:ea typeface="Economica"/>
                <a:cs typeface="Economica"/>
                <a:sym typeface="Economica"/>
              </a:rPr>
              <a:t>map_loc_wrong</a:t>
            </a:r>
            <a:r>
              <a:rPr lang="en" sz="2500">
                <a:solidFill>
                  <a:schemeClr val="dk1"/>
                </a:solidFill>
                <a:latin typeface="Economica"/>
                <a:ea typeface="Economica"/>
                <a:cs typeface="Economica"/>
                <a:sym typeface="Economica"/>
              </a:rPr>
              <a:t>)</a:t>
            </a:r>
            <a:endParaRPr sz="2500">
              <a:solidFill>
                <a:schemeClr val="dk1"/>
              </a:solidFill>
              <a:latin typeface="Economica"/>
              <a:ea typeface="Economica"/>
              <a:cs typeface="Economica"/>
              <a:sym typeface="Economica"/>
            </a:endParaRPr>
          </a:p>
        </p:txBody>
      </p:sp>
      <p:sp>
        <p:nvSpPr>
          <p:cNvPr id="514" name="Google Shape;514;p38"/>
          <p:cNvSpPr txBox="1"/>
          <p:nvPr/>
        </p:nvSpPr>
        <p:spPr>
          <a:xfrm>
            <a:off x="5768925" y="3017791"/>
            <a:ext cx="1657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Economica"/>
                <a:ea typeface="Economica"/>
                <a:cs typeface="Economica"/>
                <a:sym typeface="Economica"/>
              </a:rPr>
              <a:t>MAPQ</a:t>
            </a:r>
            <a:endParaRPr sz="2500">
              <a:solidFill>
                <a:schemeClr val="dk1"/>
              </a:solidFill>
              <a:latin typeface="Economica"/>
              <a:ea typeface="Economica"/>
              <a:cs typeface="Economica"/>
              <a:sym typeface="Economica"/>
            </a:endParaRPr>
          </a:p>
        </p:txBody>
      </p:sp>
      <p:cxnSp>
        <p:nvCxnSpPr>
          <p:cNvPr id="515" name="Google Shape;515;p38"/>
          <p:cNvCxnSpPr/>
          <p:nvPr/>
        </p:nvCxnSpPr>
        <p:spPr>
          <a:xfrm rot="10800000" flipH="1">
            <a:off x="2182575" y="3602494"/>
            <a:ext cx="4415100" cy="4500"/>
          </a:xfrm>
          <a:prstGeom prst="straightConnector1">
            <a:avLst/>
          </a:prstGeom>
          <a:noFill/>
          <a:ln w="9525" cap="flat" cmpd="sng">
            <a:solidFill>
              <a:srgbClr val="53585F"/>
            </a:solidFill>
            <a:prstDash val="solid"/>
            <a:round/>
            <a:headEnd type="none" w="med" len="med"/>
            <a:tailEnd type="none" w="med" len="med"/>
          </a:ln>
        </p:spPr>
      </p:cxnSp>
      <p:sp>
        <p:nvSpPr>
          <p:cNvPr id="516" name="Google Shape;516;p38"/>
          <p:cNvSpPr txBox="1"/>
          <p:nvPr/>
        </p:nvSpPr>
        <p:spPr>
          <a:xfrm>
            <a:off x="2319352" y="3554117"/>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a:t>
            </a:r>
            <a:endParaRPr sz="2300">
              <a:latin typeface="Consolas"/>
              <a:ea typeface="Consolas"/>
              <a:cs typeface="Consolas"/>
              <a:sym typeface="Consolas"/>
            </a:endParaRPr>
          </a:p>
        </p:txBody>
      </p:sp>
      <p:sp>
        <p:nvSpPr>
          <p:cNvPr id="517" name="Google Shape;517;p38"/>
          <p:cNvSpPr txBox="1"/>
          <p:nvPr/>
        </p:nvSpPr>
        <p:spPr>
          <a:xfrm>
            <a:off x="5825925" y="3554117"/>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a:t>
            </a:r>
            <a:endParaRPr sz="2300">
              <a:latin typeface="Consolas"/>
              <a:ea typeface="Consolas"/>
              <a:cs typeface="Consolas"/>
              <a:sym typeface="Consolas"/>
            </a:endParaRPr>
          </a:p>
        </p:txBody>
      </p:sp>
      <p:sp>
        <p:nvSpPr>
          <p:cNvPr id="518" name="Google Shape;518;p38"/>
          <p:cNvSpPr txBox="1"/>
          <p:nvPr/>
        </p:nvSpPr>
        <p:spPr>
          <a:xfrm>
            <a:off x="3826650" y="3017791"/>
            <a:ext cx="20004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latin typeface="Economica"/>
                <a:ea typeface="Economica"/>
                <a:cs typeface="Economica"/>
                <a:sym typeface="Economica"/>
              </a:rPr>
              <a:t>log</a:t>
            </a:r>
            <a:r>
              <a:rPr lang="en" sz="2300" baseline="-25000">
                <a:solidFill>
                  <a:schemeClr val="dk1"/>
                </a:solidFill>
                <a:latin typeface="Economica"/>
                <a:ea typeface="Economica"/>
                <a:cs typeface="Economica"/>
                <a:sym typeface="Economica"/>
              </a:rPr>
              <a:t>10</a:t>
            </a:r>
            <a:r>
              <a:rPr lang="en" sz="2300">
                <a:solidFill>
                  <a:schemeClr val="dk1"/>
                </a:solidFill>
                <a:latin typeface="Economica"/>
                <a:ea typeface="Economica"/>
                <a:cs typeface="Economica"/>
                <a:sym typeface="Economica"/>
              </a:rPr>
              <a:t>(P</a:t>
            </a:r>
            <a:r>
              <a:rPr lang="en" sz="2300" baseline="-25000">
                <a:solidFill>
                  <a:schemeClr val="dk1"/>
                </a:solidFill>
                <a:latin typeface="Economica"/>
                <a:ea typeface="Economica"/>
                <a:cs typeface="Economica"/>
                <a:sym typeface="Economica"/>
              </a:rPr>
              <a:t>map_loc_wrong</a:t>
            </a:r>
            <a:r>
              <a:rPr lang="en" sz="2300">
                <a:solidFill>
                  <a:schemeClr val="dk1"/>
                </a:solidFill>
                <a:latin typeface="Economica"/>
                <a:ea typeface="Economica"/>
                <a:cs typeface="Economica"/>
                <a:sym typeface="Economica"/>
              </a:rPr>
              <a:t>)</a:t>
            </a:r>
            <a:endParaRPr sz="2300">
              <a:solidFill>
                <a:schemeClr val="dk1"/>
              </a:solidFill>
              <a:latin typeface="Economica"/>
              <a:ea typeface="Economica"/>
              <a:cs typeface="Economica"/>
              <a:sym typeface="Economica"/>
            </a:endParaRPr>
          </a:p>
        </p:txBody>
      </p:sp>
      <p:sp>
        <p:nvSpPr>
          <p:cNvPr id="519" name="Google Shape;519;p38"/>
          <p:cNvSpPr txBox="1"/>
          <p:nvPr/>
        </p:nvSpPr>
        <p:spPr>
          <a:xfrm>
            <a:off x="4388138" y="3571724"/>
            <a:ext cx="3048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a:t>
            </a:r>
            <a:endParaRPr sz="2300">
              <a:latin typeface="Consolas"/>
              <a:ea typeface="Consolas"/>
              <a:cs typeface="Consolas"/>
              <a:sym typeface="Consolas"/>
            </a:endParaRPr>
          </a:p>
        </p:txBody>
      </p:sp>
      <p:sp>
        <p:nvSpPr>
          <p:cNvPr id="520" name="Google Shape;520;p38"/>
          <p:cNvSpPr txBox="1"/>
          <p:nvPr/>
        </p:nvSpPr>
        <p:spPr>
          <a:xfrm>
            <a:off x="2319352" y="3839859"/>
            <a:ext cx="9525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0.1</a:t>
            </a:r>
            <a:endParaRPr sz="2300">
              <a:latin typeface="Consolas"/>
              <a:ea typeface="Consolas"/>
              <a:cs typeface="Consolas"/>
              <a:sym typeface="Consolas"/>
            </a:endParaRPr>
          </a:p>
        </p:txBody>
      </p:sp>
      <p:sp>
        <p:nvSpPr>
          <p:cNvPr id="521" name="Google Shape;521;p38"/>
          <p:cNvSpPr txBox="1"/>
          <p:nvPr/>
        </p:nvSpPr>
        <p:spPr>
          <a:xfrm>
            <a:off x="5825925" y="383986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10</a:t>
            </a:r>
            <a:endParaRPr sz="2300">
              <a:latin typeface="Consolas"/>
              <a:ea typeface="Consolas"/>
              <a:cs typeface="Consolas"/>
              <a:sym typeface="Consolas"/>
            </a:endParaRPr>
          </a:p>
        </p:txBody>
      </p:sp>
      <p:sp>
        <p:nvSpPr>
          <p:cNvPr id="522" name="Google Shape;522;p38"/>
          <p:cNvSpPr txBox="1"/>
          <p:nvPr/>
        </p:nvSpPr>
        <p:spPr>
          <a:xfrm>
            <a:off x="4235764" y="385747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-1</a:t>
            </a:r>
            <a:endParaRPr sz="2300">
              <a:latin typeface="Consolas"/>
              <a:ea typeface="Consolas"/>
              <a:cs typeface="Consolas"/>
              <a:sym typeface="Consolas"/>
            </a:endParaRPr>
          </a:p>
        </p:txBody>
      </p:sp>
      <p:sp>
        <p:nvSpPr>
          <p:cNvPr id="523" name="Google Shape;523;p38"/>
          <p:cNvSpPr txBox="1"/>
          <p:nvPr/>
        </p:nvSpPr>
        <p:spPr>
          <a:xfrm>
            <a:off x="2319352" y="412561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0.01</a:t>
            </a:r>
            <a:endParaRPr sz="2300">
              <a:latin typeface="Consolas"/>
              <a:ea typeface="Consolas"/>
              <a:cs typeface="Consolas"/>
              <a:sym typeface="Consolas"/>
            </a:endParaRPr>
          </a:p>
        </p:txBody>
      </p:sp>
      <p:sp>
        <p:nvSpPr>
          <p:cNvPr id="524" name="Google Shape;524;p38"/>
          <p:cNvSpPr txBox="1"/>
          <p:nvPr/>
        </p:nvSpPr>
        <p:spPr>
          <a:xfrm>
            <a:off x="5825925" y="412561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20</a:t>
            </a:r>
            <a:endParaRPr sz="2300">
              <a:latin typeface="Consolas"/>
              <a:ea typeface="Consolas"/>
              <a:cs typeface="Consolas"/>
              <a:sym typeface="Consolas"/>
            </a:endParaRPr>
          </a:p>
        </p:txBody>
      </p:sp>
      <p:sp>
        <p:nvSpPr>
          <p:cNvPr id="525" name="Google Shape;525;p38"/>
          <p:cNvSpPr txBox="1"/>
          <p:nvPr/>
        </p:nvSpPr>
        <p:spPr>
          <a:xfrm>
            <a:off x="4235764" y="414322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-2</a:t>
            </a:r>
            <a:endParaRPr sz="2300">
              <a:latin typeface="Consolas"/>
              <a:ea typeface="Consolas"/>
              <a:cs typeface="Consolas"/>
              <a:sym typeface="Consolas"/>
            </a:endParaRPr>
          </a:p>
        </p:txBody>
      </p:sp>
      <p:sp>
        <p:nvSpPr>
          <p:cNvPr id="526" name="Google Shape;526;p38"/>
          <p:cNvSpPr txBox="1"/>
          <p:nvPr/>
        </p:nvSpPr>
        <p:spPr>
          <a:xfrm>
            <a:off x="2319352" y="441136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0.001</a:t>
            </a:r>
            <a:endParaRPr sz="2300">
              <a:latin typeface="Consolas"/>
              <a:ea typeface="Consolas"/>
              <a:cs typeface="Consolas"/>
              <a:sym typeface="Consolas"/>
            </a:endParaRPr>
          </a:p>
        </p:txBody>
      </p:sp>
      <p:sp>
        <p:nvSpPr>
          <p:cNvPr id="527" name="Google Shape;527;p38"/>
          <p:cNvSpPr txBox="1"/>
          <p:nvPr/>
        </p:nvSpPr>
        <p:spPr>
          <a:xfrm>
            <a:off x="5825925" y="441136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30</a:t>
            </a:r>
            <a:endParaRPr sz="2300">
              <a:latin typeface="Consolas"/>
              <a:ea typeface="Consolas"/>
              <a:cs typeface="Consolas"/>
              <a:sym typeface="Consolas"/>
            </a:endParaRPr>
          </a:p>
        </p:txBody>
      </p:sp>
      <p:sp>
        <p:nvSpPr>
          <p:cNvPr id="528" name="Google Shape;528;p38"/>
          <p:cNvSpPr txBox="1"/>
          <p:nvPr/>
        </p:nvSpPr>
        <p:spPr>
          <a:xfrm>
            <a:off x="4235764" y="442897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-3</a:t>
            </a:r>
            <a:endParaRPr sz="2300">
              <a:latin typeface="Consolas"/>
              <a:ea typeface="Consolas"/>
              <a:cs typeface="Consolas"/>
              <a:sym typeface="Consolas"/>
            </a:endParaRPr>
          </a:p>
        </p:txBody>
      </p:sp>
      <p:sp>
        <p:nvSpPr>
          <p:cNvPr id="529" name="Google Shape;529;p38"/>
          <p:cNvSpPr txBox="1"/>
          <p:nvPr/>
        </p:nvSpPr>
        <p:spPr>
          <a:xfrm>
            <a:off x="2319352" y="4697117"/>
            <a:ext cx="12000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0.0001</a:t>
            </a:r>
            <a:endParaRPr sz="2300">
              <a:latin typeface="Consolas"/>
              <a:ea typeface="Consolas"/>
              <a:cs typeface="Consolas"/>
              <a:sym typeface="Consolas"/>
            </a:endParaRPr>
          </a:p>
        </p:txBody>
      </p:sp>
      <p:sp>
        <p:nvSpPr>
          <p:cNvPr id="530" name="Google Shape;530;p38"/>
          <p:cNvSpPr txBox="1"/>
          <p:nvPr/>
        </p:nvSpPr>
        <p:spPr>
          <a:xfrm>
            <a:off x="5825925" y="4697117"/>
            <a:ext cx="648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40</a:t>
            </a:r>
            <a:endParaRPr sz="2300">
              <a:latin typeface="Consolas"/>
              <a:ea typeface="Consolas"/>
              <a:cs typeface="Consolas"/>
              <a:sym typeface="Consolas"/>
            </a:endParaRPr>
          </a:p>
        </p:txBody>
      </p:sp>
      <p:sp>
        <p:nvSpPr>
          <p:cNvPr id="531" name="Google Shape;531;p38"/>
          <p:cNvSpPr txBox="1"/>
          <p:nvPr/>
        </p:nvSpPr>
        <p:spPr>
          <a:xfrm>
            <a:off x="4235764" y="4714724"/>
            <a:ext cx="6096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nsolas"/>
                <a:ea typeface="Consolas"/>
                <a:cs typeface="Consolas"/>
                <a:sym typeface="Consolas"/>
              </a:rPr>
              <a:t>-4</a:t>
            </a:r>
            <a:endParaRPr sz="2300">
              <a:latin typeface="Consolas"/>
              <a:ea typeface="Consolas"/>
              <a:cs typeface="Consolas"/>
              <a:sym typeface="Consolas"/>
            </a:endParaRPr>
          </a:p>
        </p:txBody>
      </p:sp>
      <p:sp>
        <p:nvSpPr>
          <p:cNvPr id="532" name="Google Shape;532;p38"/>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
        <p:nvSpPr>
          <p:cNvPr id="533" name="Google Shape;533;p38"/>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quality (MAPQ)</a:t>
            </a:r>
            <a:endParaRPr sz="2600" b="1">
              <a:solidFill>
                <a:srgbClr val="1A1A1A"/>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9"/>
          <p:cNvSpPr txBox="1">
            <a:spLocks noGrp="1"/>
          </p:cNvSpPr>
          <p:nvPr>
            <p:ph type="body" idx="1"/>
          </p:nvPr>
        </p:nvSpPr>
        <p:spPr>
          <a:xfrm>
            <a:off x="147250" y="1303550"/>
            <a:ext cx="8785200" cy="368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Once loaded onto memory, they can process thousands of reads/second</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Different aligners offer different advantages:</a:t>
            </a:r>
            <a:endParaRPr/>
          </a:p>
          <a:p>
            <a:pPr marL="593725" marR="0" lvl="1" indent="-298450" algn="l" rtl="0">
              <a:lnSpc>
                <a:spcPct val="120000"/>
              </a:lnSpc>
              <a:spcBef>
                <a:spcPts val="0"/>
              </a:spcBef>
              <a:spcAft>
                <a:spcPts val="0"/>
              </a:spcAft>
              <a:buClr>
                <a:schemeClr val="accent1"/>
              </a:buClr>
              <a:buSzPts val="1800"/>
              <a:buFont typeface="Arial"/>
              <a:buChar char="•"/>
            </a:pPr>
            <a:r>
              <a:rPr lang="en" sz="1600" b="0" i="0" u="none" strike="noStrike" cap="none">
                <a:latin typeface="Tahoma"/>
                <a:ea typeface="Tahoma"/>
                <a:cs typeface="Tahoma"/>
                <a:sym typeface="Tahoma"/>
              </a:rPr>
              <a:t>Sensitivity to variability (aligning to highly variable organisms)</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Speed</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Memory</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Specificity (at some cost of sensitivity)</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It is NOT a solved problem</a:t>
            </a:r>
            <a:endParaRPr/>
          </a:p>
          <a:p>
            <a:pPr marL="342900" marR="0" lvl="0" indent="-342900" algn="l" rtl="0">
              <a:lnSpc>
                <a:spcPct val="120000"/>
              </a:lnSpc>
              <a:spcBef>
                <a:spcPts val="0"/>
              </a:spcBef>
              <a:spcAft>
                <a:spcPts val="0"/>
              </a:spcAft>
              <a:buClr>
                <a:schemeClr val="accent1"/>
              </a:buClr>
              <a:buSzPts val="1800"/>
              <a:buFont typeface="Arial"/>
              <a:buChar char="•"/>
            </a:pPr>
            <a:r>
              <a:rPr lang="en" sz="1800" b="0" i="0" u="none" strike="noStrike" cap="none">
                <a:latin typeface="Tahoma"/>
                <a:ea typeface="Tahoma"/>
                <a:cs typeface="Tahoma"/>
                <a:sym typeface="Tahoma"/>
              </a:rPr>
              <a:t>You really do not know </a:t>
            </a:r>
            <a:r>
              <a:rPr lang="en" sz="1800" b="1" i="0" u="none" strike="noStrike" cap="none">
                <a:latin typeface="Tahoma"/>
                <a:ea typeface="Tahoma"/>
                <a:cs typeface="Tahoma"/>
                <a:sym typeface="Tahoma"/>
              </a:rPr>
              <a:t>which region was sequenced </a:t>
            </a:r>
            <a:r>
              <a:rPr lang="en" sz="1800" b="0" i="0" u="none" strike="noStrike" cap="none">
                <a:latin typeface="Tahoma"/>
                <a:ea typeface="Tahoma"/>
                <a:cs typeface="Tahoma"/>
                <a:sym typeface="Tahoma"/>
              </a:rPr>
              <a:t>you only know what is </a:t>
            </a:r>
            <a:r>
              <a:rPr lang="en" sz="1800" b="1" i="0" u="none" strike="noStrike" cap="none">
                <a:latin typeface="Tahoma"/>
                <a:ea typeface="Tahoma"/>
                <a:cs typeface="Tahoma"/>
                <a:sym typeface="Tahoma"/>
              </a:rPr>
              <a:t>the best match</a:t>
            </a:r>
            <a:r>
              <a:rPr lang="en" sz="1800" b="0" i="0" u="none" strike="noStrike" cap="none">
                <a:latin typeface="Tahoma"/>
                <a:ea typeface="Tahoma"/>
                <a:cs typeface="Tahoma"/>
                <a:sym typeface="Tahoma"/>
              </a:rPr>
              <a:t> to the reference. </a:t>
            </a:r>
            <a:endParaRPr sz="1800" b="0" i="0" u="none" strike="noStrike" cap="none">
              <a:latin typeface="Tahoma"/>
              <a:ea typeface="Tahoma"/>
              <a:cs typeface="Tahoma"/>
              <a:sym typeface="Tahoma"/>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There could be sequencing errors</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Variability</a:t>
            </a:r>
            <a:endParaRPr/>
          </a:p>
          <a:p>
            <a:pPr marL="593725" marR="0" lvl="1" indent="-285750" algn="l" rtl="0">
              <a:lnSpc>
                <a:spcPct val="120000"/>
              </a:lnSpc>
              <a:spcBef>
                <a:spcPts val="0"/>
              </a:spcBef>
              <a:spcAft>
                <a:spcPts val="0"/>
              </a:spcAft>
              <a:buClr>
                <a:schemeClr val="accent1"/>
              </a:buClr>
              <a:buSzPts val="1600"/>
              <a:buFont typeface="Arial"/>
              <a:buChar char="•"/>
            </a:pPr>
            <a:r>
              <a:rPr lang="en" sz="1600" b="0" i="0" u="none" strike="noStrike" cap="none">
                <a:latin typeface="Tahoma"/>
                <a:ea typeface="Tahoma"/>
                <a:cs typeface="Tahoma"/>
                <a:sym typeface="Tahoma"/>
              </a:rPr>
              <a:t>Non unique alignments</a:t>
            </a:r>
            <a:endParaRPr sz="1600" b="0" i="0" u="none" strike="noStrike" cap="none">
              <a:latin typeface="Tahoma"/>
              <a:ea typeface="Tahoma"/>
              <a:cs typeface="Tahoma"/>
              <a:sym typeface="Tahoma"/>
            </a:endParaRPr>
          </a:p>
        </p:txBody>
      </p:sp>
      <p:sp>
        <p:nvSpPr>
          <p:cNvPr id="539" name="Google Shape;539;p39"/>
          <p:cNvSpPr txBox="1"/>
          <p:nvPr/>
        </p:nvSpPr>
        <p:spPr>
          <a:xfrm>
            <a:off x="651450" y="587150"/>
            <a:ext cx="75741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Read alignment relies on a dictionary</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40"/>
          <p:cNvPicPr preferRelativeResize="0"/>
          <p:nvPr/>
        </p:nvPicPr>
        <p:blipFill rotWithShape="1">
          <a:blip r:embed="rId3">
            <a:alphaModFix/>
          </a:blip>
          <a:srcRect/>
          <a:stretch/>
        </p:blipFill>
        <p:spPr>
          <a:xfrm>
            <a:off x="1455189" y="613550"/>
            <a:ext cx="6233602" cy="4187830"/>
          </a:xfrm>
          <a:prstGeom prst="rect">
            <a:avLst/>
          </a:prstGeom>
          <a:noFill/>
          <a:ln>
            <a:noFill/>
          </a:ln>
        </p:spPr>
      </p:pic>
      <p:sp>
        <p:nvSpPr>
          <p:cNvPr id="545" name="Google Shape;545;p40"/>
          <p:cNvSpPr txBox="1">
            <a:spLocks noGrp="1"/>
          </p:cNvSpPr>
          <p:nvPr>
            <p:ph type="title" idx="4294967295"/>
          </p:nvPr>
        </p:nvSpPr>
        <p:spPr>
          <a:xfrm>
            <a:off x="0" y="0"/>
            <a:ext cx="9144000" cy="535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a:solidFill>
                  <a:srgbClr val="1A1A1A"/>
                </a:solidFill>
              </a:rPr>
              <a:t>Short</a:t>
            </a:r>
            <a:r>
              <a:rPr lang="en" sz="2400" b="0" i="0" u="none" strike="noStrike" cap="none">
                <a:solidFill>
                  <a:schemeClr val="dk2"/>
                </a:solidFill>
                <a:latin typeface="Tahoma"/>
                <a:ea typeface="Tahoma"/>
                <a:cs typeface="Tahoma"/>
                <a:sym typeface="Tahoma"/>
              </a:rPr>
              <a:t> </a:t>
            </a:r>
            <a:r>
              <a:rPr lang="en" sz="2600">
                <a:solidFill>
                  <a:srgbClr val="1A1A1A"/>
                </a:solidFill>
              </a:rPr>
              <a:t>read</a:t>
            </a:r>
            <a:r>
              <a:rPr lang="en" sz="2400" b="0" i="0" u="none" strike="noStrike" cap="none">
                <a:solidFill>
                  <a:schemeClr val="dk2"/>
                </a:solidFill>
                <a:latin typeface="Tahoma"/>
                <a:ea typeface="Tahoma"/>
                <a:cs typeface="Tahoma"/>
                <a:sym typeface="Tahoma"/>
              </a:rPr>
              <a:t> </a:t>
            </a:r>
            <a:r>
              <a:rPr lang="en" sz="2600">
                <a:solidFill>
                  <a:srgbClr val="1A1A1A"/>
                </a:solidFill>
              </a:rPr>
              <a:t>aligners</a:t>
            </a:r>
            <a:endParaRPr sz="2400" b="0" i="0" u="none" strike="noStrike" cap="none">
              <a:solidFill>
                <a:schemeClr val="dk2"/>
              </a:solidFill>
              <a:latin typeface="Tahoma"/>
              <a:ea typeface="Tahoma"/>
              <a:cs typeface="Tahoma"/>
              <a:sym typeface="Tahoma"/>
            </a:endParaRPr>
          </a:p>
        </p:txBody>
      </p:sp>
      <p:sp>
        <p:nvSpPr>
          <p:cNvPr id="546" name="Google Shape;546;p40"/>
          <p:cNvSpPr txBox="1"/>
          <p:nvPr/>
        </p:nvSpPr>
        <p:spPr>
          <a:xfrm>
            <a:off x="39401" y="4801375"/>
            <a:ext cx="6920100" cy="3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a:solidFill>
                  <a:schemeClr val="dk1"/>
                </a:solidFill>
                <a:latin typeface="Verdana"/>
                <a:ea typeface="Verdana"/>
                <a:cs typeface="Verdana"/>
                <a:sym typeface="Verdana"/>
              </a:rPr>
              <a:t>Pharmaceutics 2015, 7, 523-541; doi:10.3390/pharmaceutics7040523 </a:t>
            </a:r>
            <a:endParaRPr sz="1000">
              <a:latin typeface="Verdana"/>
              <a:ea typeface="Verdana"/>
              <a:cs typeface="Verdana"/>
              <a:sym typeface="Verdana"/>
            </a:endParaRPr>
          </a:p>
          <a:p>
            <a:pPr marL="0" marR="0" lvl="0" indent="0" algn="l" rtl="0">
              <a:spcBef>
                <a:spcPts val="0"/>
              </a:spcBef>
              <a:spcAft>
                <a:spcPts val="0"/>
              </a:spcAft>
              <a:buNone/>
            </a:pPr>
            <a:endParaRPr sz="10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p41"/>
          <p:cNvPicPr preferRelativeResize="0"/>
          <p:nvPr/>
        </p:nvPicPr>
        <p:blipFill rotWithShape="1">
          <a:blip r:embed="rId3">
            <a:alphaModFix/>
          </a:blip>
          <a:srcRect l="2676" t="46980"/>
          <a:stretch/>
        </p:blipFill>
        <p:spPr>
          <a:xfrm>
            <a:off x="4672350" y="1796200"/>
            <a:ext cx="4402951" cy="3298224"/>
          </a:xfrm>
          <a:prstGeom prst="rect">
            <a:avLst/>
          </a:prstGeom>
          <a:noFill/>
          <a:ln>
            <a:noFill/>
          </a:ln>
        </p:spPr>
      </p:pic>
      <p:sp>
        <p:nvSpPr>
          <p:cNvPr id="552" name="Google Shape;552;p41"/>
          <p:cNvSpPr txBox="1">
            <a:spLocks noGrp="1"/>
          </p:cNvSpPr>
          <p:nvPr>
            <p:ph type="title"/>
          </p:nvPr>
        </p:nvSpPr>
        <p:spPr>
          <a:xfrm>
            <a:off x="0" y="0"/>
            <a:ext cx="9144000" cy="535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Short read aligners</a:t>
            </a:r>
            <a:endParaRPr sz="2600" b="1">
              <a:solidFill>
                <a:srgbClr val="1A1A1A"/>
              </a:solidFill>
              <a:latin typeface="Raleway"/>
              <a:ea typeface="Raleway"/>
              <a:cs typeface="Raleway"/>
              <a:sym typeface="Raleway"/>
            </a:endParaRPr>
          </a:p>
        </p:txBody>
      </p:sp>
      <p:pic>
        <p:nvPicPr>
          <p:cNvPr id="553" name="Google Shape;553;p41"/>
          <p:cNvPicPr preferRelativeResize="0"/>
          <p:nvPr/>
        </p:nvPicPr>
        <p:blipFill rotWithShape="1">
          <a:blip r:embed="rId3">
            <a:alphaModFix/>
          </a:blip>
          <a:srcRect l="2505" b="53227"/>
          <a:stretch/>
        </p:blipFill>
        <p:spPr>
          <a:xfrm>
            <a:off x="76200" y="623550"/>
            <a:ext cx="4581950" cy="3022525"/>
          </a:xfrm>
          <a:prstGeom prst="rect">
            <a:avLst/>
          </a:prstGeom>
          <a:noFill/>
          <a:ln>
            <a:noFill/>
          </a:ln>
        </p:spPr>
      </p:pic>
      <p:sp>
        <p:nvSpPr>
          <p:cNvPr id="554" name="Google Shape;554;p41"/>
          <p:cNvSpPr txBox="1"/>
          <p:nvPr/>
        </p:nvSpPr>
        <p:spPr>
          <a:xfrm>
            <a:off x="39401" y="4801375"/>
            <a:ext cx="6920100" cy="3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a:solidFill>
                  <a:schemeClr val="dk1"/>
                </a:solidFill>
                <a:latin typeface="Verdana"/>
                <a:ea typeface="Verdana"/>
                <a:cs typeface="Verdana"/>
                <a:sym typeface="Verdana"/>
              </a:rPr>
              <a:t>Pharmaceutics 2015, 7, 523-541; doi:10.3390/pharmaceutics7040523 </a:t>
            </a:r>
            <a:endParaRPr sz="1000">
              <a:latin typeface="Verdana"/>
              <a:ea typeface="Verdana"/>
              <a:cs typeface="Verdana"/>
              <a:sym typeface="Verdana"/>
            </a:endParaRPr>
          </a:p>
          <a:p>
            <a:pPr marL="0" marR="0" lvl="0" indent="0" algn="l" rtl="0">
              <a:spcBef>
                <a:spcPts val="0"/>
              </a:spcBef>
              <a:spcAft>
                <a:spcPts val="0"/>
              </a:spcAft>
              <a:buNone/>
            </a:pPr>
            <a:endParaRPr sz="100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2"/>
          <p:cNvSpPr txBox="1">
            <a:spLocks noGrp="1"/>
          </p:cNvSpPr>
          <p:nvPr>
            <p:ph type="title"/>
          </p:nvPr>
        </p:nvSpPr>
        <p:spPr>
          <a:xfrm>
            <a:off x="729450" y="988988"/>
            <a:ext cx="7688700" cy="4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Sequence alignment software</a:t>
            </a:r>
            <a:endParaRPr sz="4000"/>
          </a:p>
        </p:txBody>
      </p:sp>
      <p:graphicFrame>
        <p:nvGraphicFramePr>
          <p:cNvPr id="560" name="Google Shape;560;p42"/>
          <p:cNvGraphicFramePr/>
          <p:nvPr/>
        </p:nvGraphicFramePr>
        <p:xfrm>
          <a:off x="97256" y="620141"/>
          <a:ext cx="3000000" cy="3000000"/>
        </p:xfrm>
        <a:graphic>
          <a:graphicData uri="http://schemas.openxmlformats.org/drawingml/2006/table">
            <a:tbl>
              <a:tblPr>
                <a:noFill/>
                <a:tableStyleId>{5C82EA3D-889A-49F0-BD29-A323881EB2D7}</a:tableStyleId>
              </a:tblPr>
              <a:tblGrid>
                <a:gridCol w="1156625">
                  <a:extLst>
                    <a:ext uri="{9D8B030D-6E8A-4147-A177-3AD203B41FA5}">
                      <a16:colId xmlns:a16="http://schemas.microsoft.com/office/drawing/2014/main" val="20000"/>
                    </a:ext>
                  </a:extLst>
                </a:gridCol>
                <a:gridCol w="2837575">
                  <a:extLst>
                    <a:ext uri="{9D8B030D-6E8A-4147-A177-3AD203B41FA5}">
                      <a16:colId xmlns:a16="http://schemas.microsoft.com/office/drawing/2014/main" val="20001"/>
                    </a:ext>
                  </a:extLst>
                </a:gridCol>
                <a:gridCol w="2412425">
                  <a:extLst>
                    <a:ext uri="{9D8B030D-6E8A-4147-A177-3AD203B41FA5}">
                      <a16:colId xmlns:a16="http://schemas.microsoft.com/office/drawing/2014/main" val="20002"/>
                    </a:ext>
                  </a:extLst>
                </a:gridCol>
                <a:gridCol w="2539800">
                  <a:extLst>
                    <a:ext uri="{9D8B030D-6E8A-4147-A177-3AD203B41FA5}">
                      <a16:colId xmlns:a16="http://schemas.microsoft.com/office/drawing/2014/main" val="20003"/>
                    </a:ext>
                  </a:extLst>
                </a:gridCol>
              </a:tblGrid>
              <a:tr h="514500">
                <a:tc>
                  <a:txBody>
                    <a:bodyPr/>
                    <a:lstStyle/>
                    <a:p>
                      <a:pPr marL="0" marR="0" lvl="0" indent="0" algn="l" rtl="0">
                        <a:lnSpc>
                          <a:spcPct val="100000"/>
                        </a:lnSpc>
                        <a:spcBef>
                          <a:spcPts val="0"/>
                        </a:spcBef>
                        <a:spcAft>
                          <a:spcPts val="0"/>
                        </a:spcAft>
                        <a:buNone/>
                      </a:pPr>
                      <a:r>
                        <a:rPr lang="en" sz="3000" b="1" u="sng">
                          <a:latin typeface="Economica"/>
                          <a:ea typeface="Economica"/>
                          <a:cs typeface="Economica"/>
                          <a:sym typeface="Economica"/>
                        </a:rPr>
                        <a:t>Aligner</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Approach</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Applications</a:t>
                      </a:r>
                      <a:endParaRPr sz="3000" b="1" u="sng">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3000" b="1" u="sng">
                          <a:latin typeface="Economica"/>
                          <a:ea typeface="Economica"/>
                          <a:cs typeface="Economica"/>
                          <a:sym typeface="Economica"/>
                        </a:rPr>
                        <a:t>Availability</a:t>
                      </a:r>
                      <a:endParaRPr sz="3000" b="1" u="sng" strike="noStrike" cap="none">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BWA-mem</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a:solidFill>
                            <a:schemeClr val="dk2"/>
                          </a:solidFill>
                          <a:latin typeface="Economica"/>
                          <a:ea typeface="Economica"/>
                          <a:cs typeface="Economica"/>
                          <a:sym typeface="Economica"/>
                        </a:rPr>
                        <a:t>Burrows-Wheeler</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DNA, SE, PE, SV</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u="none" strike="noStrike" cap="none">
                          <a:solidFill>
                            <a:schemeClr val="dk1"/>
                          </a:solidFill>
                          <a:latin typeface="Economica"/>
                          <a:ea typeface="Economica"/>
                          <a:cs typeface="Economica"/>
                          <a:sym typeface="Economica"/>
                        </a:rPr>
                        <a:t>Bowtie2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2400">
                          <a:solidFill>
                            <a:schemeClr val="dk2"/>
                          </a:solidFill>
                          <a:latin typeface="Economica"/>
                          <a:ea typeface="Economica"/>
                          <a:cs typeface="Economica"/>
                          <a:sym typeface="Economica"/>
                        </a:rPr>
                        <a:t>DNA, SE, PE, SV</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u="none" strike="noStrike" cap="none">
                          <a:solidFill>
                            <a:schemeClr val="dk1"/>
                          </a:solidFill>
                          <a:latin typeface="Economica"/>
                          <a:ea typeface="Economica"/>
                          <a:cs typeface="Economica"/>
                          <a:sym typeface="Economica"/>
                        </a:rPr>
                        <a:t>Novoalign</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hash-based </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2400">
                          <a:solidFill>
                            <a:schemeClr val="dk2"/>
                          </a:solidFill>
                          <a:latin typeface="Economica"/>
                          <a:ea typeface="Economica"/>
                          <a:cs typeface="Economica"/>
                          <a:sym typeface="Economica"/>
                        </a:rPr>
                        <a:t>DNA, SE, PE</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free for academic use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STAR</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hash-based</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GSNAP</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hash-based</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TopHat2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91950">
                <a:tc>
                  <a:txBody>
                    <a:bodyPr/>
                    <a:lstStyle/>
                    <a:p>
                      <a:pPr marL="0" marR="0" lvl="0" indent="0" algn="l" rtl="0">
                        <a:lnSpc>
                          <a:spcPct val="100000"/>
                        </a:lnSpc>
                        <a:spcBef>
                          <a:spcPts val="0"/>
                        </a:spcBef>
                        <a:spcAft>
                          <a:spcPts val="0"/>
                        </a:spcAft>
                        <a:buClr>
                          <a:srgbClr val="669C35"/>
                        </a:buClr>
                        <a:buFont typeface="Arial"/>
                        <a:buNone/>
                      </a:pPr>
                      <a:r>
                        <a:rPr lang="en" sz="2400">
                          <a:solidFill>
                            <a:schemeClr val="dk1"/>
                          </a:solidFill>
                          <a:latin typeface="Economica"/>
                          <a:ea typeface="Economica"/>
                          <a:cs typeface="Economica"/>
                          <a:sym typeface="Economica"/>
                        </a:rPr>
                        <a:t>HISAT2</a:t>
                      </a:r>
                      <a:endParaRPr sz="2400">
                        <a:solidFill>
                          <a:schemeClr val="dk1"/>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2400">
                          <a:solidFill>
                            <a:schemeClr val="dk2"/>
                          </a:solidFill>
                          <a:latin typeface="Economica"/>
                          <a:ea typeface="Economica"/>
                          <a:cs typeface="Economica"/>
                          <a:sym typeface="Economica"/>
                        </a:rPr>
                        <a:t>Burrows-Wheeler</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2400">
                          <a:solidFill>
                            <a:schemeClr val="dk2"/>
                          </a:solidFill>
                          <a:latin typeface="Economica"/>
                          <a:ea typeface="Economica"/>
                          <a:cs typeface="Economica"/>
                          <a:sym typeface="Economica"/>
                        </a:rPr>
                        <a:t>RNA-seq</a:t>
                      </a:r>
                      <a:endParaRPr sz="2400" u="none" strike="noStrike" cap="none">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solidFill>
                            <a:schemeClr val="dk2"/>
                          </a:solidFill>
                          <a:latin typeface="Economica"/>
                          <a:ea typeface="Economica"/>
                          <a:cs typeface="Economica"/>
                          <a:sym typeface="Economica"/>
                        </a:rPr>
                        <a:t>open-source</a:t>
                      </a:r>
                      <a:endParaRPr sz="2400">
                        <a:solidFill>
                          <a:schemeClr val="dk2"/>
                        </a:solidFill>
                        <a:latin typeface="Economica"/>
                        <a:ea typeface="Economica"/>
                        <a:cs typeface="Economica"/>
                        <a:sym typeface="Economica"/>
                      </a:endParaRPr>
                    </a:p>
                  </a:txBody>
                  <a:tcPr marL="35725" marR="35725" marT="26800" marB="268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61" name="Google Shape;561;p4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
        <p:nvSpPr>
          <p:cNvPr id="562" name="Google Shape;562;p42"/>
          <p:cNvSpPr/>
          <p:nvPr/>
        </p:nvSpPr>
        <p:spPr>
          <a:xfrm>
            <a:off x="35800" y="1671225"/>
            <a:ext cx="8439600" cy="417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35800" y="2656099"/>
            <a:ext cx="8439600" cy="417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3"/>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RNA-Seq mapping</a:t>
            </a:r>
            <a:endParaRPr sz="2600" b="1">
              <a:solidFill>
                <a:srgbClr val="1A1A1A"/>
              </a:solidFill>
              <a:latin typeface="Raleway"/>
              <a:ea typeface="Raleway"/>
              <a:cs typeface="Raleway"/>
              <a:sym typeface="Raleway"/>
            </a:endParaRPr>
          </a:p>
        </p:txBody>
      </p:sp>
      <p:pic>
        <p:nvPicPr>
          <p:cNvPr id="569" name="Google Shape;569;p43"/>
          <p:cNvPicPr preferRelativeResize="0"/>
          <p:nvPr/>
        </p:nvPicPr>
        <p:blipFill rotWithShape="1">
          <a:blip r:embed="rId3">
            <a:alphaModFix/>
          </a:blip>
          <a:srcRect l="7848" t="22635" r="7848" b="55639"/>
          <a:stretch/>
        </p:blipFill>
        <p:spPr>
          <a:xfrm>
            <a:off x="709475" y="1531275"/>
            <a:ext cx="7725053" cy="139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RNA-Seq mapping</a:t>
            </a:r>
            <a:endParaRPr sz="2600" b="1">
              <a:solidFill>
                <a:srgbClr val="1A1A1A"/>
              </a:solidFill>
              <a:latin typeface="Raleway"/>
              <a:ea typeface="Raleway"/>
              <a:cs typeface="Raleway"/>
              <a:sym typeface="Raleway"/>
            </a:endParaRPr>
          </a:p>
        </p:txBody>
      </p:sp>
      <p:pic>
        <p:nvPicPr>
          <p:cNvPr id="575" name="Google Shape;575;p44"/>
          <p:cNvPicPr preferRelativeResize="0"/>
          <p:nvPr/>
        </p:nvPicPr>
        <p:blipFill rotWithShape="1">
          <a:blip r:embed="rId3">
            <a:alphaModFix/>
          </a:blip>
          <a:srcRect l="7781" t="22541" r="7916" b="22732"/>
          <a:stretch/>
        </p:blipFill>
        <p:spPr>
          <a:xfrm>
            <a:off x="709475" y="1531275"/>
            <a:ext cx="7725053" cy="351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1"/>
          </p:nvPr>
        </p:nvSpPr>
        <p:spPr>
          <a:xfrm>
            <a:off x="729450" y="1857000"/>
            <a:ext cx="7688700" cy="2740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b="1"/>
              <a:t>Mapping:</a:t>
            </a:r>
            <a:r>
              <a:rPr lang="en" sz="2000"/>
              <a:t> Finding the region (or regions) in a reference sequence where a read sequence can be aligned</a:t>
            </a:r>
            <a:endParaRPr sz="2000"/>
          </a:p>
          <a:p>
            <a:pPr marL="0" lvl="0" indent="0" algn="l" rtl="0">
              <a:lnSpc>
                <a:spcPct val="150000"/>
              </a:lnSpc>
              <a:spcBef>
                <a:spcPts val="1600"/>
              </a:spcBef>
              <a:spcAft>
                <a:spcPts val="1600"/>
              </a:spcAft>
              <a:buNone/>
            </a:pPr>
            <a:r>
              <a:rPr lang="en" sz="2000" b="1"/>
              <a:t>Alignment: </a:t>
            </a:r>
            <a:r>
              <a:rPr lang="en" sz="2000"/>
              <a:t>Detailed placement of each base, or the optimal base by base alignment of the read sequence to the reference sequence</a:t>
            </a:r>
            <a:endParaRPr sz="2000"/>
          </a:p>
        </p:txBody>
      </p:sp>
      <p:sp>
        <p:nvSpPr>
          <p:cNvPr id="115" name="Google Shape;115;p18"/>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vs Alignment</a:t>
            </a:r>
            <a:endParaRPr sz="2600" b="1">
              <a:solidFill>
                <a:srgbClr val="1A1A1A"/>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pic>
        <p:nvPicPr>
          <p:cNvPr id="580" name="Google Shape;580;p45" descr="spliced_read_alignment.png"/>
          <p:cNvPicPr preferRelativeResize="0"/>
          <p:nvPr/>
        </p:nvPicPr>
        <p:blipFill rotWithShape="1">
          <a:blip r:embed="rId3">
            <a:alphaModFix/>
          </a:blip>
          <a:srcRect t="31935" r="52572" b="23505"/>
          <a:stretch/>
        </p:blipFill>
        <p:spPr>
          <a:xfrm>
            <a:off x="2307352" y="879600"/>
            <a:ext cx="4249698" cy="4263899"/>
          </a:xfrm>
          <a:prstGeom prst="rect">
            <a:avLst/>
          </a:prstGeom>
          <a:noFill/>
          <a:ln>
            <a:noFill/>
          </a:ln>
        </p:spPr>
      </p:pic>
      <p:sp>
        <p:nvSpPr>
          <p:cNvPr id="581" name="Google Shape;581;p45"/>
          <p:cNvSpPr txBox="1"/>
          <p:nvPr/>
        </p:nvSpPr>
        <p:spPr>
          <a:xfrm>
            <a:off x="1683125" y="1848775"/>
            <a:ext cx="5697000" cy="1524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45"/>
          <p:cNvSpPr txBox="1"/>
          <p:nvPr/>
        </p:nvSpPr>
        <p:spPr>
          <a:xfrm>
            <a:off x="1937850" y="3307599"/>
            <a:ext cx="4876800" cy="1836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45"/>
          <p:cNvSpPr txBox="1"/>
          <p:nvPr/>
        </p:nvSpPr>
        <p:spPr>
          <a:xfrm>
            <a:off x="0" y="0"/>
            <a:ext cx="9144000" cy="8796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Mapping</a:t>
            </a:r>
            <a:r>
              <a:rPr lang="en" sz="2200">
                <a:solidFill>
                  <a:schemeClr val="dk2"/>
                </a:solidFill>
                <a:latin typeface="Tahoma"/>
                <a:ea typeface="Tahoma"/>
                <a:cs typeface="Tahoma"/>
                <a:sym typeface="Tahoma"/>
              </a:rPr>
              <a:t> </a:t>
            </a:r>
            <a:r>
              <a:rPr lang="en" sz="2600" b="1">
                <a:solidFill>
                  <a:srgbClr val="1A1A1A"/>
                </a:solidFill>
                <a:latin typeface="Raleway"/>
                <a:ea typeface="Raleway"/>
                <a:cs typeface="Raleway"/>
                <a:sym typeface="Raleway"/>
              </a:rPr>
              <a:t>RNA-Seq reads to the genome: </a:t>
            </a:r>
            <a:endParaRPr sz="2600" b="1">
              <a:solidFill>
                <a:srgbClr val="1A1A1A"/>
              </a:solidFill>
              <a:latin typeface="Raleway"/>
              <a:ea typeface="Raleway"/>
              <a:cs typeface="Raleway"/>
              <a:sym typeface="Raleway"/>
            </a:endParaRPr>
          </a:p>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Exon-first spliced alignment (TopHat)</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5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5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6"/>
          <p:cNvSpPr txBox="1"/>
          <p:nvPr/>
        </p:nvSpPr>
        <p:spPr>
          <a:xfrm>
            <a:off x="729450" y="506200"/>
            <a:ext cx="28056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References</a:t>
            </a:r>
            <a:endParaRPr sz="3600" b="1">
              <a:solidFill>
                <a:srgbClr val="FFFFFF"/>
              </a:solidFill>
              <a:latin typeface="Raleway"/>
              <a:ea typeface="Raleway"/>
              <a:cs typeface="Raleway"/>
              <a:sym typeface="Raleway"/>
            </a:endParaRPr>
          </a:p>
        </p:txBody>
      </p:sp>
      <p:sp>
        <p:nvSpPr>
          <p:cNvPr id="589" name="Google Shape;589;p46"/>
          <p:cNvSpPr txBox="1"/>
          <p:nvPr/>
        </p:nvSpPr>
        <p:spPr>
          <a:xfrm>
            <a:off x="582925" y="1453575"/>
            <a:ext cx="8359500" cy="1919100"/>
          </a:xfrm>
          <a:prstGeom prst="rect">
            <a:avLst/>
          </a:prstGeom>
          <a:noFill/>
          <a:ln>
            <a:noFill/>
          </a:ln>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More from Quinlan lab: </a:t>
            </a:r>
            <a:r>
              <a:rPr lang="en" sz="1500" b="1" u="sng">
                <a:solidFill>
                  <a:schemeClr val="hlink"/>
                </a:solidFill>
                <a:latin typeface="Lato"/>
                <a:ea typeface="Lato"/>
                <a:cs typeface="Lato"/>
                <a:sym typeface="Lato"/>
                <a:hlinkClick r:id="rId3"/>
              </a:rPr>
              <a:t>https://github.com/quinlan-lab/applied-computational-genomics</a:t>
            </a:r>
            <a:endParaRPr sz="1500" b="1">
              <a:solidFill>
                <a:srgbClr val="FFFFFF"/>
              </a:solidFill>
              <a:latin typeface="Lato"/>
              <a:ea typeface="Lato"/>
              <a:cs typeface="Lato"/>
              <a:sym typeface="Lato"/>
            </a:endParaRPr>
          </a:p>
          <a:p>
            <a:pPr marL="457200" lvl="0" indent="-323850" algn="l" rtl="0">
              <a:lnSpc>
                <a:spcPct val="1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Trapnell, C., Salzberg, S. How to map billions of short reads onto genomes. Nat Biotechnol 27, 455–457 (2009). </a:t>
            </a:r>
            <a:r>
              <a:rPr lang="en" sz="1500" b="1" u="sng">
                <a:solidFill>
                  <a:schemeClr val="hlink"/>
                </a:solidFill>
                <a:latin typeface="Lato"/>
                <a:ea typeface="Lato"/>
                <a:cs typeface="Lato"/>
                <a:sym typeface="Lato"/>
                <a:hlinkClick r:id="rId4"/>
              </a:rPr>
              <a:t>https://doi.org/10.1038/nbt0509-455</a:t>
            </a:r>
            <a:endParaRPr sz="1500" b="1">
              <a:solidFill>
                <a:srgbClr val="FFFFFF"/>
              </a:solidFill>
              <a:latin typeface="Lato"/>
              <a:ea typeface="Lato"/>
              <a:cs typeface="Lato"/>
              <a:sym typeface="Lato"/>
            </a:endParaRPr>
          </a:p>
          <a:p>
            <a:pPr marL="457200" lvl="0" indent="-323850" algn="l" rtl="0">
              <a:lnSpc>
                <a:spcPct val="2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RepeatMasker: </a:t>
            </a:r>
            <a:r>
              <a:rPr lang="en" sz="1500" b="1" u="sng">
                <a:solidFill>
                  <a:schemeClr val="hlink"/>
                </a:solidFill>
                <a:latin typeface="Lato"/>
                <a:ea typeface="Lato"/>
                <a:cs typeface="Lato"/>
                <a:sym typeface="Lato"/>
                <a:hlinkClick r:id="rId5"/>
              </a:rPr>
              <a:t>http://www.repeatmasker.org/genomicDatasets/RMGenomicDatasets.html</a:t>
            </a:r>
            <a:endParaRPr sz="1500" b="1">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challenges</a:t>
            </a:r>
            <a:endParaRPr sz="2600" b="1">
              <a:solidFill>
                <a:srgbClr val="1A1A1A"/>
              </a:solidFill>
              <a:latin typeface="Raleway"/>
              <a:ea typeface="Raleway"/>
              <a:cs typeface="Raleway"/>
              <a:sym typeface="Raleway"/>
            </a:endParaRPr>
          </a:p>
        </p:txBody>
      </p:sp>
      <p:pic>
        <p:nvPicPr>
          <p:cNvPr id="121" name="Google Shape;121;p19"/>
          <p:cNvPicPr preferRelativeResize="0"/>
          <p:nvPr/>
        </p:nvPicPr>
        <p:blipFill>
          <a:blip r:embed="rId3">
            <a:alphaModFix/>
          </a:blip>
          <a:stretch>
            <a:fillRect/>
          </a:stretch>
        </p:blipFill>
        <p:spPr>
          <a:xfrm>
            <a:off x="0" y="1465766"/>
            <a:ext cx="9144003" cy="3677735"/>
          </a:xfrm>
          <a:prstGeom prst="rect">
            <a:avLst/>
          </a:prstGeom>
          <a:noFill/>
          <a:ln>
            <a:noFill/>
          </a:ln>
        </p:spPr>
      </p:pic>
      <p:sp>
        <p:nvSpPr>
          <p:cNvPr id="122" name="Google Shape;122;p19"/>
          <p:cNvSpPr txBox="1"/>
          <p:nvPr/>
        </p:nvSpPr>
        <p:spPr>
          <a:xfrm>
            <a:off x="6804275" y="4819800"/>
            <a:ext cx="23397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RepeatMasker for the human genome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Mapping challenges</a:t>
            </a:r>
            <a:endParaRPr sz="2600" b="1">
              <a:solidFill>
                <a:srgbClr val="1A1A1A"/>
              </a:solidFill>
              <a:latin typeface="Raleway"/>
              <a:ea typeface="Raleway"/>
              <a:cs typeface="Raleway"/>
              <a:sym typeface="Raleway"/>
            </a:endParaRPr>
          </a:p>
        </p:txBody>
      </p:sp>
      <p:pic>
        <p:nvPicPr>
          <p:cNvPr id="128" name="Google Shape;128;p20"/>
          <p:cNvPicPr preferRelativeResize="0"/>
          <p:nvPr/>
        </p:nvPicPr>
        <p:blipFill>
          <a:blip r:embed="rId3">
            <a:alphaModFix/>
          </a:blip>
          <a:stretch>
            <a:fillRect/>
          </a:stretch>
        </p:blipFill>
        <p:spPr>
          <a:xfrm>
            <a:off x="776975" y="1271325"/>
            <a:ext cx="6926024" cy="373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34" name="Google Shape;134;p21"/>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100" b="0" i="0" u="none" strike="noStrike" cap="none">
                <a:solidFill>
                  <a:srgbClr val="000000"/>
                </a:solidFill>
                <a:latin typeface="Consolas"/>
                <a:ea typeface="Consolas"/>
                <a:cs typeface="Consolas"/>
                <a:sym typeface="Consolas"/>
              </a:rPr>
              <a:t>CATGGTCATTGGTTCC</a:t>
            </a:r>
            <a:endParaRPr sz="900">
              <a:latin typeface="Consolas"/>
              <a:ea typeface="Consolas"/>
              <a:cs typeface="Consolas"/>
              <a:sym typeface="Consolas"/>
            </a:endParaRPr>
          </a:p>
        </p:txBody>
      </p:sp>
      <p:sp>
        <p:nvSpPr>
          <p:cNvPr id="135" name="Google Shape;135;p21"/>
          <p:cNvSpPr/>
          <p:nvPr/>
        </p:nvSpPr>
        <p:spPr>
          <a:xfrm>
            <a:off x="1903972" y="1034728"/>
            <a:ext cx="1006800" cy="3618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000000"/>
                </a:solidFill>
                <a:latin typeface="Economica"/>
                <a:ea typeface="Economica"/>
                <a:cs typeface="Economica"/>
                <a:sym typeface="Economica"/>
              </a:rPr>
              <a:t>Toy genome</a:t>
            </a:r>
            <a:endParaRPr sz="20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1900" b="0" i="0" u="none" strike="noStrike" cap="none">
                <a:solidFill>
                  <a:srgbClr val="000000"/>
                </a:solidFill>
                <a:latin typeface="Economica"/>
                <a:ea typeface="Economica"/>
                <a:cs typeface="Economica"/>
                <a:sym typeface="Economica"/>
              </a:rPr>
              <a:t>(16 bp)</a:t>
            </a:r>
            <a:endParaRPr sz="2000">
              <a:latin typeface="Economica"/>
              <a:ea typeface="Economica"/>
              <a:cs typeface="Economica"/>
              <a:sym typeface="Economica"/>
            </a:endParaRPr>
          </a:p>
        </p:txBody>
      </p:sp>
      <p:sp>
        <p:nvSpPr>
          <p:cNvPr id="136" name="Google Shape;136;p21"/>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solidFill>
                  <a:srgbClr val="FF0000"/>
                </a:solidFill>
                <a:latin typeface="Consolas"/>
                <a:ea typeface="Consolas"/>
                <a:cs typeface="Consolas"/>
                <a:sym typeface="Consolas"/>
              </a:rPr>
              <a:t>CAT</a:t>
            </a:r>
            <a:r>
              <a:rPr lang="en" sz="2100" b="0" i="0" u="none" strike="noStrike" cap="none">
                <a:solidFill>
                  <a:srgbClr val="000000"/>
                </a:solidFill>
                <a:latin typeface="Consolas"/>
                <a:ea typeface="Consolas"/>
                <a:cs typeface="Consolas"/>
                <a:sym typeface="Consolas"/>
              </a:rPr>
              <a:t>GGTCATTGGTTCC</a:t>
            </a:r>
            <a:endParaRPr sz="900">
              <a:latin typeface="Consolas"/>
              <a:ea typeface="Consolas"/>
              <a:cs typeface="Consolas"/>
              <a:sym typeface="Consolas"/>
            </a:endParaRPr>
          </a:p>
        </p:txBody>
      </p:sp>
      <p:sp>
        <p:nvSpPr>
          <p:cNvPr id="142" name="Google Shape;142;p22"/>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solidFill>
                  <a:srgbClr val="FF0000"/>
                </a:solidFill>
                <a:latin typeface="Consolas"/>
                <a:ea typeface="Consolas"/>
                <a:cs typeface="Consolas"/>
                <a:sym typeface="Consolas"/>
              </a:rPr>
              <a:t>CAT</a:t>
            </a:r>
            <a:endParaRPr sz="2400">
              <a:solidFill>
                <a:srgbClr val="FF0000"/>
              </a:solidFill>
              <a:latin typeface="Consolas"/>
              <a:ea typeface="Consolas"/>
              <a:cs typeface="Consolas"/>
              <a:sym typeface="Consolas"/>
            </a:endParaRPr>
          </a:p>
        </p:txBody>
      </p:sp>
      <p:sp>
        <p:nvSpPr>
          <p:cNvPr id="143" name="Google Shape;143;p22"/>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44" name="Google Shape;144;p22"/>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45" name="Google Shape;145;p22"/>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46" name="Google Shape;146;p22"/>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47" name="Google Shape;147;p22"/>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48" name="Google Shape;148;p22"/>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t>
            </a:r>
            <a:r>
              <a:rPr lang="en" sz="2100" b="0" i="0" u="none" strike="noStrike" cap="none">
                <a:solidFill>
                  <a:srgbClr val="FF0000"/>
                </a:solidFill>
                <a:latin typeface="Consolas"/>
                <a:ea typeface="Consolas"/>
                <a:cs typeface="Consolas"/>
                <a:sym typeface="Consolas"/>
              </a:rPr>
              <a:t>ATG</a:t>
            </a:r>
            <a:r>
              <a:rPr lang="en" sz="2100" b="0" i="0" u="none" strike="noStrike" cap="none">
                <a:solidFill>
                  <a:srgbClr val="000000"/>
                </a:solidFill>
                <a:latin typeface="Consolas"/>
                <a:ea typeface="Consolas"/>
                <a:cs typeface="Consolas"/>
                <a:sym typeface="Consolas"/>
              </a:rPr>
              <a:t>GTCATTGGTTCC</a:t>
            </a:r>
            <a:endParaRPr sz="900">
              <a:latin typeface="Consolas"/>
              <a:ea typeface="Consolas"/>
              <a:cs typeface="Consolas"/>
              <a:sym typeface="Consolas"/>
            </a:endParaRPr>
          </a:p>
        </p:txBody>
      </p:sp>
      <p:sp>
        <p:nvSpPr>
          <p:cNvPr id="154" name="Google Shape;154;p23"/>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55" name="Google Shape;155;p23"/>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56" name="Google Shape;156;p23"/>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57" name="Google Shape;157;p23"/>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58" name="Google Shape;158;p23"/>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59" name="Google Shape;159;p23"/>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60" name="Google Shape;160;p23"/>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ATG</a:t>
            </a:r>
            <a:endParaRPr sz="2400">
              <a:solidFill>
                <a:srgbClr val="FF0000"/>
              </a:solidFill>
              <a:latin typeface="Consolas"/>
              <a:ea typeface="Consolas"/>
              <a:cs typeface="Consolas"/>
              <a:sym typeface="Consolas"/>
            </a:endParaRPr>
          </a:p>
        </p:txBody>
      </p:sp>
      <p:sp>
        <p:nvSpPr>
          <p:cNvPr id="161" name="Google Shape;161;p23"/>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62" name="Google Shape;162;p23"/>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p:nvPr/>
        </p:nvSpPr>
        <p:spPr>
          <a:xfrm>
            <a:off x="3138457" y="1053720"/>
            <a:ext cx="2823900" cy="323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100" b="0" i="0" u="none" strike="noStrike" cap="none">
                <a:latin typeface="Consolas"/>
                <a:ea typeface="Consolas"/>
                <a:cs typeface="Consolas"/>
                <a:sym typeface="Consolas"/>
              </a:rPr>
              <a:t>CA</a:t>
            </a:r>
            <a:r>
              <a:rPr lang="en" sz="2100" b="0" i="0" u="none" strike="noStrike" cap="none">
                <a:solidFill>
                  <a:srgbClr val="FF0000"/>
                </a:solidFill>
                <a:latin typeface="Consolas"/>
                <a:ea typeface="Consolas"/>
                <a:cs typeface="Consolas"/>
                <a:sym typeface="Consolas"/>
              </a:rPr>
              <a:t>TGG</a:t>
            </a:r>
            <a:r>
              <a:rPr lang="en" sz="2100" b="0" i="0" u="none" strike="noStrike" cap="none">
                <a:solidFill>
                  <a:srgbClr val="000000"/>
                </a:solidFill>
                <a:latin typeface="Consolas"/>
                <a:ea typeface="Consolas"/>
                <a:cs typeface="Consolas"/>
                <a:sym typeface="Consolas"/>
              </a:rPr>
              <a:t>TCATTGGTTCC</a:t>
            </a:r>
            <a:endParaRPr sz="900">
              <a:latin typeface="Consolas"/>
              <a:ea typeface="Consolas"/>
              <a:cs typeface="Consolas"/>
              <a:sym typeface="Consolas"/>
            </a:endParaRPr>
          </a:p>
        </p:txBody>
      </p:sp>
      <p:sp>
        <p:nvSpPr>
          <p:cNvPr id="168" name="Google Shape;168;p24"/>
          <p:cNvSpPr/>
          <p:nvPr/>
        </p:nvSpPr>
        <p:spPr>
          <a:xfrm>
            <a:off x="2821972" y="21345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b="0" i="0" u="none" strike="noStrike" cap="none">
                <a:latin typeface="Consolas"/>
                <a:ea typeface="Consolas"/>
                <a:cs typeface="Consolas"/>
                <a:sym typeface="Consolas"/>
              </a:rPr>
              <a:t>CAT</a:t>
            </a:r>
            <a:endParaRPr sz="2400">
              <a:latin typeface="Consolas"/>
              <a:ea typeface="Consolas"/>
              <a:cs typeface="Consolas"/>
              <a:sym typeface="Consolas"/>
            </a:endParaRPr>
          </a:p>
        </p:txBody>
      </p:sp>
      <p:sp>
        <p:nvSpPr>
          <p:cNvPr id="169" name="Google Shape;169;p24"/>
          <p:cNvSpPr/>
          <p:nvPr/>
        </p:nvSpPr>
        <p:spPr>
          <a:xfrm>
            <a:off x="2681077" y="1825005"/>
            <a:ext cx="11493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sng" strike="noStrike" cap="none">
                <a:solidFill>
                  <a:srgbClr val="000000"/>
                </a:solidFill>
                <a:latin typeface="Economica"/>
                <a:ea typeface="Economica"/>
                <a:cs typeface="Economica"/>
                <a:sym typeface="Economica"/>
              </a:rPr>
              <a:t>Kmer/Hash</a:t>
            </a:r>
            <a:endParaRPr sz="2400">
              <a:latin typeface="Economica"/>
              <a:ea typeface="Economica"/>
              <a:cs typeface="Economica"/>
              <a:sym typeface="Economica"/>
            </a:endParaRPr>
          </a:p>
        </p:txBody>
      </p:sp>
      <p:sp>
        <p:nvSpPr>
          <p:cNvPr id="170" name="Google Shape;170;p24"/>
          <p:cNvSpPr/>
          <p:nvPr/>
        </p:nvSpPr>
        <p:spPr>
          <a:xfrm>
            <a:off x="4746001" y="1825000"/>
            <a:ext cx="2027700" cy="214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u="sng">
                <a:latin typeface="Economica"/>
                <a:ea typeface="Economica"/>
                <a:cs typeface="Economica"/>
                <a:sym typeface="Economica"/>
              </a:rPr>
              <a:t>Genome </a:t>
            </a:r>
            <a:r>
              <a:rPr lang="en" sz="2300" b="0" i="0" u="sng" strike="noStrike" cap="none">
                <a:solidFill>
                  <a:srgbClr val="000000"/>
                </a:solidFill>
                <a:latin typeface="Economica"/>
                <a:ea typeface="Economica"/>
                <a:cs typeface="Economica"/>
                <a:sym typeface="Economica"/>
              </a:rPr>
              <a:t>Positions</a:t>
            </a:r>
            <a:endParaRPr sz="2400">
              <a:latin typeface="Economica"/>
              <a:ea typeface="Economica"/>
              <a:cs typeface="Economica"/>
              <a:sym typeface="Economica"/>
            </a:endParaRPr>
          </a:p>
        </p:txBody>
      </p:sp>
      <p:sp>
        <p:nvSpPr>
          <p:cNvPr id="171" name="Google Shape;171;p24"/>
          <p:cNvSpPr/>
          <p:nvPr/>
        </p:nvSpPr>
        <p:spPr>
          <a:xfrm>
            <a:off x="5632269" y="21378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b="0" i="0" u="none" strike="noStrike" cap="none">
                <a:solidFill>
                  <a:srgbClr val="000000"/>
                </a:solidFill>
                <a:latin typeface="Consolas"/>
                <a:ea typeface="Consolas"/>
                <a:cs typeface="Consolas"/>
                <a:sym typeface="Consolas"/>
              </a:rPr>
              <a:t>1</a:t>
            </a:r>
            <a:endParaRPr sz="2400">
              <a:latin typeface="Consolas"/>
              <a:ea typeface="Consolas"/>
              <a:cs typeface="Consolas"/>
              <a:sym typeface="Consolas"/>
            </a:endParaRPr>
          </a:p>
        </p:txBody>
      </p:sp>
      <p:sp>
        <p:nvSpPr>
          <p:cNvPr id="172" name="Google Shape;172;p24"/>
          <p:cNvSpPr/>
          <p:nvPr/>
        </p:nvSpPr>
        <p:spPr>
          <a:xfrm>
            <a:off x="1372907" y="1825000"/>
            <a:ext cx="772800" cy="2076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2300" b="0" i="0" u="none" strike="noStrike" cap="none">
                <a:solidFill>
                  <a:srgbClr val="000000"/>
                </a:solidFill>
                <a:latin typeface="Economica"/>
                <a:ea typeface="Economica"/>
                <a:cs typeface="Economica"/>
                <a:sym typeface="Economica"/>
              </a:rPr>
              <a:t>k = 3</a:t>
            </a:r>
            <a:endParaRPr sz="2400">
              <a:latin typeface="Economica"/>
              <a:ea typeface="Economica"/>
              <a:cs typeface="Economica"/>
              <a:sym typeface="Economica"/>
            </a:endParaRPr>
          </a:p>
        </p:txBody>
      </p:sp>
      <p:sp>
        <p:nvSpPr>
          <p:cNvPr id="173" name="Google Shape;173;p24"/>
          <p:cNvSpPr/>
          <p:nvPr/>
        </p:nvSpPr>
        <p:spPr>
          <a:xfrm>
            <a:off x="375047" y="0"/>
            <a:ext cx="8358300" cy="8103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Gill Sans"/>
              <a:buNone/>
            </a:pPr>
            <a:r>
              <a:rPr lang="en" sz="4200" b="0" i="0" u="none" strike="noStrike" cap="none">
                <a:solidFill>
                  <a:srgbClr val="000000"/>
                </a:solidFill>
                <a:latin typeface="Economica"/>
                <a:ea typeface="Economica"/>
                <a:cs typeface="Economica"/>
                <a:sym typeface="Economica"/>
              </a:rPr>
              <a:t>Hash-based </a:t>
            </a:r>
            <a:r>
              <a:rPr lang="en" sz="4200">
                <a:latin typeface="Economica"/>
                <a:ea typeface="Economica"/>
                <a:cs typeface="Economica"/>
                <a:sym typeface="Economica"/>
              </a:rPr>
              <a:t>mapping</a:t>
            </a:r>
            <a:r>
              <a:rPr lang="en" sz="4200" b="0" i="0" u="none" strike="noStrike" cap="none">
                <a:solidFill>
                  <a:srgbClr val="000000"/>
                </a:solidFill>
                <a:latin typeface="Economica"/>
                <a:ea typeface="Economica"/>
                <a:cs typeface="Economica"/>
                <a:sym typeface="Economica"/>
              </a:rPr>
              <a:t>:</a:t>
            </a:r>
            <a:endParaRPr sz="900">
              <a:latin typeface="Economica"/>
              <a:ea typeface="Economica"/>
              <a:cs typeface="Economica"/>
              <a:sym typeface="Economica"/>
            </a:endParaRPr>
          </a:p>
          <a:p>
            <a:pPr marL="0" marR="0" lvl="0" indent="0" algn="ctr" rtl="0">
              <a:lnSpc>
                <a:spcPct val="100000"/>
              </a:lnSpc>
              <a:spcBef>
                <a:spcPts val="0"/>
              </a:spcBef>
              <a:spcAft>
                <a:spcPts val="0"/>
              </a:spcAft>
              <a:buClr>
                <a:srgbClr val="000000"/>
              </a:buClr>
              <a:buFont typeface="Gill Sans"/>
              <a:buNone/>
            </a:pPr>
            <a:r>
              <a:rPr lang="en" sz="2100" b="0" i="0" u="none" strike="noStrike" cap="none">
                <a:solidFill>
                  <a:srgbClr val="38761D"/>
                </a:solidFill>
                <a:latin typeface="Economica"/>
                <a:ea typeface="Economica"/>
                <a:cs typeface="Economica"/>
                <a:sym typeface="Economica"/>
              </a:rPr>
              <a:t>Step1: hash/index the genome</a:t>
            </a:r>
            <a:endParaRPr sz="900">
              <a:solidFill>
                <a:srgbClr val="38761D"/>
              </a:solidFill>
              <a:latin typeface="Economica"/>
              <a:ea typeface="Economica"/>
              <a:cs typeface="Economica"/>
              <a:sym typeface="Economica"/>
            </a:endParaRPr>
          </a:p>
        </p:txBody>
      </p:sp>
      <p:sp>
        <p:nvSpPr>
          <p:cNvPr id="174" name="Google Shape;174;p24"/>
          <p:cNvSpPr/>
          <p:nvPr/>
        </p:nvSpPr>
        <p:spPr>
          <a:xfrm>
            <a:off x="2821972" y="23631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latin typeface="Consolas"/>
                <a:ea typeface="Consolas"/>
                <a:cs typeface="Consolas"/>
                <a:sym typeface="Consolas"/>
              </a:rPr>
              <a:t>ATG</a:t>
            </a:r>
            <a:endParaRPr sz="2400">
              <a:latin typeface="Consolas"/>
              <a:ea typeface="Consolas"/>
              <a:cs typeface="Consolas"/>
              <a:sym typeface="Consolas"/>
            </a:endParaRPr>
          </a:p>
        </p:txBody>
      </p:sp>
      <p:sp>
        <p:nvSpPr>
          <p:cNvPr id="175" name="Google Shape;175;p24"/>
          <p:cNvSpPr/>
          <p:nvPr/>
        </p:nvSpPr>
        <p:spPr>
          <a:xfrm>
            <a:off x="5632269" y="23664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2</a:t>
            </a:r>
            <a:endParaRPr sz="2400">
              <a:latin typeface="Consolas"/>
              <a:ea typeface="Consolas"/>
              <a:cs typeface="Consolas"/>
              <a:sym typeface="Consolas"/>
            </a:endParaRPr>
          </a:p>
        </p:txBody>
      </p:sp>
      <p:sp>
        <p:nvSpPr>
          <p:cNvPr id="176" name="Google Shape;176;p24"/>
          <p:cNvSpPr/>
          <p:nvPr/>
        </p:nvSpPr>
        <p:spPr>
          <a:xfrm>
            <a:off x="2821972" y="2591700"/>
            <a:ext cx="7728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E32400"/>
              </a:buClr>
              <a:buFont typeface="Arial"/>
              <a:buNone/>
            </a:pPr>
            <a:r>
              <a:rPr lang="en" sz="2300">
                <a:solidFill>
                  <a:srgbClr val="FF0000"/>
                </a:solidFill>
                <a:latin typeface="Consolas"/>
                <a:ea typeface="Consolas"/>
                <a:cs typeface="Consolas"/>
                <a:sym typeface="Consolas"/>
              </a:rPr>
              <a:t>TGG</a:t>
            </a:r>
            <a:endParaRPr sz="2400">
              <a:solidFill>
                <a:srgbClr val="FF0000"/>
              </a:solidFill>
              <a:latin typeface="Consolas"/>
              <a:ea typeface="Consolas"/>
              <a:cs typeface="Consolas"/>
              <a:sym typeface="Consolas"/>
            </a:endParaRPr>
          </a:p>
        </p:txBody>
      </p:sp>
      <p:sp>
        <p:nvSpPr>
          <p:cNvPr id="177" name="Google Shape;177;p24"/>
          <p:cNvSpPr/>
          <p:nvPr/>
        </p:nvSpPr>
        <p:spPr>
          <a:xfrm>
            <a:off x="5632269" y="2595052"/>
            <a:ext cx="187500" cy="2232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Arial"/>
              <a:buNone/>
            </a:pPr>
            <a:r>
              <a:rPr lang="en" sz="2300">
                <a:latin typeface="Consolas"/>
                <a:ea typeface="Consolas"/>
                <a:cs typeface="Consolas"/>
                <a:sym typeface="Consolas"/>
              </a:rPr>
              <a:t>3</a:t>
            </a:r>
            <a:endParaRPr sz="2400">
              <a:latin typeface="Consolas"/>
              <a:ea typeface="Consolas"/>
              <a:cs typeface="Consolas"/>
              <a:sym typeface="Consolas"/>
            </a:endParaRPr>
          </a:p>
        </p:txBody>
      </p:sp>
      <p:sp>
        <p:nvSpPr>
          <p:cNvPr id="178" name="Google Shape;178;p24"/>
          <p:cNvSpPr txBox="1"/>
          <p:nvPr/>
        </p:nvSpPr>
        <p:spPr>
          <a:xfrm>
            <a:off x="0" y="4819800"/>
            <a:ext cx="16983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 from Aaron Quinlan</a:t>
            </a:r>
            <a:endParaRPr sz="10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1529</Words>
  <Application>Microsoft Macintosh PowerPoint</Application>
  <PresentationFormat>On-screen Show (16:9)</PresentationFormat>
  <Paragraphs>434</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Raleway</vt:lpstr>
      <vt:lpstr>Calibri</vt:lpstr>
      <vt:lpstr>Arial</vt:lpstr>
      <vt:lpstr>Gill Sans</vt:lpstr>
      <vt:lpstr>Consolas</vt:lpstr>
      <vt:lpstr>Verdana</vt:lpstr>
      <vt:lpstr>Tahoma</vt:lpstr>
      <vt:lpstr>Lato</vt:lpstr>
      <vt:lpstr>Economica</vt:lpstr>
      <vt:lpstr>Helvetica Neue</vt:lpstr>
      <vt:lpstr>Streamline</vt:lpstr>
      <vt:lpstr>Genomic alignments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read aligners</vt:lpstr>
      <vt:lpstr>Short read aligners</vt:lpstr>
      <vt:lpstr>Sequence alignment software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alignments</dc:title>
  <cp:lastModifiedBy>Kucukural, Alper</cp:lastModifiedBy>
  <cp:revision>1</cp:revision>
  <dcterms:modified xsi:type="dcterms:W3CDTF">2021-04-25T07:57:38Z</dcterms:modified>
</cp:coreProperties>
</file>