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Merriweather Sans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Sans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MerriweatherSans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MerriweatherSans-italic.fntdata"/><Relationship Id="rId18" Type="http://schemas.openxmlformats.org/officeDocument/2006/relationships/font" Target="fonts/Merriweather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c1f54ed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74c1f54ed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g74c1f54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of data is a key need in this field, IGV currently has all the necessary features to allow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Desktop app – you run on your computer – not through a Web browser (like UCSC genome browser)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Viewer – not computational tool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any type of data that can be mapped to the genome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can be local or stored in a server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c1f54edf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8" name="Google Shape;128;g74c1f54e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1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c1f54edf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Google Shape;137;g74c1f54e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10" u="none" cap="none" strike="noStrike">
              <a:solidFill>
                <a:schemeClr val="dk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c1f54ed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4c1f54edf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4c1f54ed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4c1f54ed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c1f54ed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c1f54ed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9829800"/>
            <a:ext cx="18288000" cy="4572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roadlogo"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60963" y="9944100"/>
            <a:ext cx="263128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3784263" y="9954816"/>
            <a:ext cx="39702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52400" y="9944100"/>
            <a:ext cx="18288000" cy="4572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roadlogo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13363" y="10058400"/>
            <a:ext cx="263128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3936663" y="10069116"/>
            <a:ext cx="39702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304800" y="10058400"/>
            <a:ext cx="18288000" cy="457200"/>
          </a:xfrm>
          <a:prstGeom prst="rect">
            <a:avLst/>
          </a:prstGeom>
          <a:solidFill>
            <a:srgbClr val="DFDFB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broadlogo" id="90" name="Google Shape;9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165763" y="10172700"/>
            <a:ext cx="263128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14089063" y="10183416"/>
            <a:ext cx="39702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Broad Institute of MIT and Harvard</a:t>
            </a:r>
            <a:endParaRPr/>
          </a:p>
        </p:txBody>
      </p:sp>
      <p:cxnSp>
        <p:nvCxnSpPr>
          <p:cNvPr id="92" name="Google Shape;92;p13"/>
          <p:cNvCxnSpPr/>
          <p:nvPr/>
        </p:nvCxnSpPr>
        <p:spPr>
          <a:xfrm flipH="1" rot="10800000">
            <a:off x="306388" y="571491"/>
            <a:ext cx="7237500" cy="1200"/>
          </a:xfrm>
          <a:prstGeom prst="straightConnector1">
            <a:avLst/>
          </a:prstGeom>
          <a:noFill/>
          <a:ln cap="flat" cmpd="sng" w="19050">
            <a:solidFill>
              <a:srgbClr val="34697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0" y="78581"/>
            <a:ext cx="1071563" cy="66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6200" y="4800600"/>
            <a:ext cx="971550" cy="24407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304800" y="79772"/>
            <a:ext cx="71628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381000" y="114300"/>
            <a:ext cx="8382000" cy="457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channel/UCb5W5WqauDOwubZHb-IA_rA" TargetMode="External"/><Relationship Id="rId4" Type="http://schemas.openxmlformats.org/officeDocument/2006/relationships/hyperlink" Target="https://drive.google.com/file/d/1snsoqquDgJ8o7fg8TsIGNHvE2cRqskyP/view" TargetMode="External"/><Relationship Id="rId5" Type="http://schemas.openxmlformats.org/officeDocument/2006/relationships/hyperlink" Target="https://genome.ucsc.edu/cgi-bin/hgGatew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761700" y="1361700"/>
            <a:ext cx="8347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 Browsers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729625" y="3172900"/>
            <a:ext cx="76881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Elisa Donnard, PhD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UMassMed Biocore Bootcamp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212025" y="857488"/>
            <a:ext cx="5924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desktop application for the visualization and interactive exploration</a:t>
            </a:r>
            <a:r>
              <a:rPr lang="en">
                <a:solidFill>
                  <a:schemeClr val="accent1"/>
                </a:solidFill>
              </a:rPr>
              <a:t> </a:t>
            </a:r>
            <a:r>
              <a:rPr b="0" i="0" lang="en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of genomic data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685800" y="2286000"/>
            <a:ext cx="2430344" cy="1728788"/>
            <a:chOff x="639" y="2123"/>
            <a:chExt cx="1531" cy="1452"/>
          </a:xfrm>
        </p:grpSpPr>
        <p:pic>
          <p:nvPicPr>
            <p:cNvPr descr="Picture 33" id="111" name="Google Shape;111;p16"/>
            <p:cNvPicPr preferRelativeResize="0"/>
            <p:nvPr/>
          </p:nvPicPr>
          <p:blipFill rotWithShape="1">
            <a:blip r:embed="rId3">
              <a:alphaModFix/>
            </a:blip>
            <a:srcRect b="0" l="279" r="0" t="0"/>
            <a:stretch/>
          </p:blipFill>
          <p:spPr>
            <a:xfrm>
              <a:off x="639" y="2123"/>
              <a:ext cx="1531" cy="1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6"/>
            <p:cNvSpPr txBox="1"/>
            <p:nvPr/>
          </p:nvSpPr>
          <p:spPr>
            <a:xfrm>
              <a:off x="639" y="327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Microarrays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2057400" y="2461022"/>
            <a:ext cx="2591213" cy="1726482"/>
            <a:chOff x="1253" y="2390"/>
            <a:chExt cx="1632" cy="1449"/>
          </a:xfrm>
        </p:grpSpPr>
        <p:pic>
          <p:nvPicPr>
            <p:cNvPr descr="Picture 9.png" id="114" name="Google Shape;114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53" y="2390"/>
              <a:ext cx="1632" cy="11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6"/>
            <p:cNvSpPr txBox="1"/>
            <p:nvPr/>
          </p:nvSpPr>
          <p:spPr>
            <a:xfrm>
              <a:off x="1253" y="353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Epigenomics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3505200" y="2705100"/>
            <a:ext cx="2210610" cy="1766888"/>
            <a:chOff x="2048" y="2567"/>
            <a:chExt cx="1393" cy="1484"/>
          </a:xfrm>
        </p:grpSpPr>
        <p:pic>
          <p:nvPicPr>
            <p:cNvPr id="117" name="Google Shape;117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48" y="2567"/>
              <a:ext cx="1393" cy="1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6"/>
            <p:cNvSpPr txBox="1"/>
            <p:nvPr/>
          </p:nvSpPr>
          <p:spPr>
            <a:xfrm>
              <a:off x="2048" y="375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RNA-Seq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4891088" y="2978944"/>
            <a:ext cx="2150332" cy="1664494"/>
            <a:chOff x="2967" y="2787"/>
            <a:chExt cx="1355" cy="1398"/>
          </a:xfrm>
        </p:grpSpPr>
        <p:pic>
          <p:nvPicPr>
            <p:cNvPr id="120" name="Google Shape;120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67" y="2787"/>
              <a:ext cx="1355" cy="1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6"/>
            <p:cNvSpPr txBox="1"/>
            <p:nvPr/>
          </p:nvSpPr>
          <p:spPr>
            <a:xfrm>
              <a:off x="2967" y="3885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NGS alignments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2" name="Google Shape;122;p16"/>
          <p:cNvGrpSpPr/>
          <p:nvPr/>
        </p:nvGrpSpPr>
        <p:grpSpPr>
          <a:xfrm>
            <a:off x="6567488" y="3168253"/>
            <a:ext cx="2381249" cy="1633538"/>
            <a:chOff x="3890" y="2966"/>
            <a:chExt cx="1500" cy="1372"/>
          </a:xfrm>
        </p:grpSpPr>
        <p:pic>
          <p:nvPicPr>
            <p:cNvPr descr="Picture 60.png" id="123" name="Google Shape;123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90" y="2966"/>
              <a:ext cx="1355" cy="1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6"/>
            <p:cNvSpPr txBox="1"/>
            <p:nvPr/>
          </p:nvSpPr>
          <p:spPr>
            <a:xfrm>
              <a:off x="3890" y="4038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Comparative genomics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5" name="Google Shape;125;p16"/>
          <p:cNvSpPr txBox="1"/>
          <p:nvPr/>
        </p:nvSpPr>
        <p:spPr>
          <a:xfrm>
            <a:off x="212025" y="106375"/>
            <a:ext cx="824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IGV</a:t>
            </a: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: Integrative Genomics Viewer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/>
        </p:nvSpPr>
        <p:spPr>
          <a:xfrm>
            <a:off x="152400" y="17145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Visualizing read alignments with IGV — RNASeq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4296838" y="4400550"/>
            <a:ext cx="384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Gap between reads spanning exons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 flipH="1" rot="5400000">
            <a:off x="6048300" y="4029000"/>
            <a:ext cx="40020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stat1.overview.colored.by.first.strand.ai"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6858000" cy="308353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609600" y="4343400"/>
            <a:ext cx="257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Strand specific library!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ad_alignment_visualization_combined.ai"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1775"/>
            <a:ext cx="9045225" cy="321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152400" y="17145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Raleway"/>
                <a:ea typeface="Raleway"/>
                <a:cs typeface="Raleway"/>
                <a:sym typeface="Raleway"/>
              </a:rPr>
              <a:t>Visualizing read coverage with IGV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84200" y="114300"/>
            <a:ext cx="857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 to troubleshoot</a:t>
            </a:r>
            <a:endParaRPr b="1" sz="2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il6.close.ai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88" y="772625"/>
            <a:ext cx="8578817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5113" l="0" r="0" t="20993"/>
          <a:stretch/>
        </p:blipFill>
        <p:spPr>
          <a:xfrm>
            <a:off x="67988" y="0"/>
            <a:ext cx="9008018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729450" y="506200"/>
            <a:ext cx="2805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729450" y="1453575"/>
            <a:ext cx="82116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IGV YouTube channel </a:t>
            </a:r>
            <a:r>
              <a:rPr b="1" lang="en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https://www.youtube.com/channel/UCb5W5WqauDOwubZHb-IA_rA</a:t>
            </a:r>
            <a:r>
              <a:rPr b="1"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Bioinformatics.ca 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lot of course material for genomic analysis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IGV tutorial slides: </a:t>
            </a:r>
            <a:r>
              <a:rPr b="1" lang="en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https://drive.google.com/file/d/1snsoqquDgJ8o7fg8TsIGNHvE2cRqskyP/view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Other browser choice? With more public data available and pre-loaded?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Char char="○"/>
            </a:pPr>
            <a:r>
              <a:rPr lang="en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UCSC Genome Browser: </a:t>
            </a:r>
            <a:r>
              <a:rPr b="1" lang="en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https://genome.ucsc.edu/cgi-bin/hgGateway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