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oppins Bold" charset="1" panose="00000800000000000000"/>
      <p:regular r:id="rId20"/>
    </p:embeddedFont>
    <p:embeddedFont>
      <p:font typeface="Poppins" charset="1" panose="00000500000000000000"/>
      <p:regular r:id="rId21"/>
    </p:embeddedFont>
    <p:embeddedFont>
      <p:font typeface="Open Sans Bold" charset="1" panose="020B08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0853278" y="2615657"/>
            <a:ext cx="10946941" cy="8896877"/>
          </a:xfrm>
          <a:custGeom>
            <a:avLst/>
            <a:gdLst/>
            <a:ahLst/>
            <a:cxnLst/>
            <a:rect r="r" b="b" t="t" l="l"/>
            <a:pathLst>
              <a:path h="8896877" w="10946941">
                <a:moveTo>
                  <a:pt x="0" y="0"/>
                </a:moveTo>
                <a:lnTo>
                  <a:pt x="10946941" y="0"/>
                </a:lnTo>
                <a:lnTo>
                  <a:pt x="10946941" y="8896877"/>
                </a:lnTo>
                <a:lnTo>
                  <a:pt x="0" y="8896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43554" y="-1718684"/>
            <a:ext cx="5643741" cy="4114800"/>
          </a:xfrm>
          <a:custGeom>
            <a:avLst/>
            <a:gdLst/>
            <a:ahLst/>
            <a:cxnLst/>
            <a:rect r="r" b="b" t="t" l="l"/>
            <a:pathLst>
              <a:path h="4114800" w="5643741">
                <a:moveTo>
                  <a:pt x="0" y="0"/>
                </a:moveTo>
                <a:lnTo>
                  <a:pt x="5643740" y="0"/>
                </a:lnTo>
                <a:lnTo>
                  <a:pt x="564374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228216" y="2747439"/>
            <a:ext cx="12249820" cy="3157856"/>
          </a:xfrm>
          <a:prstGeom prst="rect">
            <a:avLst/>
          </a:prstGeom>
        </p:spPr>
        <p:txBody>
          <a:bodyPr anchor="t" rtlCol="false" tIns="0" lIns="0" bIns="0" rIns="0">
            <a:spAutoFit/>
          </a:bodyPr>
          <a:lstStyle/>
          <a:p>
            <a:pPr algn="l">
              <a:lnSpc>
                <a:spcPts val="12319"/>
              </a:lnSpc>
            </a:pPr>
            <a:r>
              <a:rPr lang="en-US" sz="8799" spc="-149">
                <a:solidFill>
                  <a:srgbClr val="FFFFFF"/>
                </a:solidFill>
                <a:latin typeface="Poppins Bold"/>
              </a:rPr>
              <a:t>FEATURE DRIVEN DEVELOPMENT</a:t>
            </a:r>
          </a:p>
        </p:txBody>
      </p:sp>
      <p:sp>
        <p:nvSpPr>
          <p:cNvPr name="TextBox 5" id="5"/>
          <p:cNvSpPr txBox="true"/>
          <p:nvPr/>
        </p:nvSpPr>
        <p:spPr>
          <a:xfrm rot="0">
            <a:off x="2228216" y="6202251"/>
            <a:ext cx="6915784" cy="718185"/>
          </a:xfrm>
          <a:prstGeom prst="rect">
            <a:avLst/>
          </a:prstGeom>
        </p:spPr>
        <p:txBody>
          <a:bodyPr anchor="t" rtlCol="false" tIns="0" lIns="0" bIns="0" rIns="0">
            <a:spAutoFit/>
          </a:bodyPr>
          <a:lstStyle/>
          <a:p>
            <a:pPr algn="l">
              <a:lnSpc>
                <a:spcPts val="2880"/>
              </a:lnSpc>
            </a:pPr>
            <a:r>
              <a:rPr lang="en-US" sz="1800">
                <a:solidFill>
                  <a:srgbClr val="D9D9D9"/>
                </a:solidFill>
                <a:latin typeface="Poppins"/>
              </a:rPr>
              <a:t>MODELOS, MÉTODOS E TÉCNICAS DE ENGENHARIA DE SOFTWARE - METODOLOGIA ÁGIL</a:t>
            </a:r>
          </a:p>
        </p:txBody>
      </p:sp>
      <p:grpSp>
        <p:nvGrpSpPr>
          <p:cNvPr name="Group 6" id="6"/>
          <p:cNvGrpSpPr/>
          <p:nvPr/>
        </p:nvGrpSpPr>
        <p:grpSpPr>
          <a:xfrm rot="0">
            <a:off x="0" y="9998267"/>
            <a:ext cx="9144000" cy="288733"/>
            <a:chOff x="0" y="0"/>
            <a:chExt cx="2408296" cy="76045"/>
          </a:xfrm>
        </p:grpSpPr>
        <p:sp>
          <p:nvSpPr>
            <p:cNvPr name="Freeform 7" id="7"/>
            <p:cNvSpPr/>
            <p:nvPr/>
          </p:nvSpPr>
          <p:spPr>
            <a:xfrm flipH="false" flipV="false" rot="0">
              <a:off x="0" y="0"/>
              <a:ext cx="2408296" cy="76045"/>
            </a:xfrm>
            <a:custGeom>
              <a:avLst/>
              <a:gdLst/>
              <a:ahLst/>
              <a:cxnLst/>
              <a:rect r="r" b="b" t="t" l="l"/>
              <a:pathLst>
                <a:path h="76045" w="2408296">
                  <a:moveTo>
                    <a:pt x="0" y="0"/>
                  </a:moveTo>
                  <a:lnTo>
                    <a:pt x="2408296" y="0"/>
                  </a:lnTo>
                  <a:lnTo>
                    <a:pt x="2408296" y="76045"/>
                  </a:lnTo>
                  <a:lnTo>
                    <a:pt x="0" y="76045"/>
                  </a:lnTo>
                  <a:close/>
                </a:path>
              </a:pathLst>
            </a:custGeom>
            <a:solidFill>
              <a:srgbClr val="3DCAB1"/>
            </a:solidFill>
          </p:spPr>
        </p:sp>
        <p:sp>
          <p:nvSpPr>
            <p:cNvPr name="TextBox 8" id="8"/>
            <p:cNvSpPr txBox="true"/>
            <p:nvPr/>
          </p:nvSpPr>
          <p:spPr>
            <a:xfrm>
              <a:off x="0" y="-38100"/>
              <a:ext cx="2408296" cy="11414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1396" y="742950"/>
            <a:ext cx="7385996" cy="3689901"/>
          </a:xfrm>
          <a:prstGeom prst="rect">
            <a:avLst/>
          </a:prstGeom>
        </p:spPr>
        <p:txBody>
          <a:bodyPr anchor="t" rtlCol="false" tIns="0" lIns="0" bIns="0" rIns="0">
            <a:spAutoFit/>
          </a:bodyPr>
          <a:lstStyle/>
          <a:p>
            <a:pPr algn="l">
              <a:lnSpc>
                <a:spcPts val="7199"/>
              </a:lnSpc>
            </a:pPr>
            <a:r>
              <a:rPr lang="en-US" sz="5999">
                <a:solidFill>
                  <a:srgbClr val="101010"/>
                </a:solidFill>
                <a:latin typeface="Poppins Bold"/>
              </a:rPr>
              <a:t>Principais Diferenças (Práticas de Desenvolvimento)</a:t>
            </a:r>
          </a:p>
        </p:txBody>
      </p:sp>
      <p:grpSp>
        <p:nvGrpSpPr>
          <p:cNvPr name="Group 3" id="3"/>
          <p:cNvGrpSpPr/>
          <p:nvPr/>
        </p:nvGrpSpPr>
        <p:grpSpPr>
          <a:xfrm rot="0">
            <a:off x="0" y="5143500"/>
            <a:ext cx="6121614" cy="5143500"/>
            <a:chOff x="0" y="0"/>
            <a:chExt cx="1451049" cy="1219200"/>
          </a:xfrm>
        </p:grpSpPr>
        <p:sp>
          <p:nvSpPr>
            <p:cNvPr name="Freeform 4" id="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5" id="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21396"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SCRUM</a:t>
            </a:r>
          </a:p>
        </p:txBody>
      </p:sp>
      <p:sp>
        <p:nvSpPr>
          <p:cNvPr name="TextBox 7" id="7"/>
          <p:cNvSpPr txBox="true"/>
          <p:nvPr/>
        </p:nvSpPr>
        <p:spPr>
          <a:xfrm rot="0">
            <a:off x="482174" y="6539839"/>
            <a:ext cx="5157267" cy="108013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Práticas:</a:t>
            </a:r>
            <a:r>
              <a:rPr lang="en-US" sz="1800">
                <a:solidFill>
                  <a:srgbClr val="D9D9D9"/>
                </a:solidFill>
                <a:latin typeface="Poppins"/>
              </a:rPr>
              <a:t> Promove a colaboração e a revisão, mas não prescreve práticas técnicas específicas.</a:t>
            </a:r>
          </a:p>
        </p:txBody>
      </p:sp>
      <p:grpSp>
        <p:nvGrpSpPr>
          <p:cNvPr name="Group 8" id="8"/>
          <p:cNvGrpSpPr/>
          <p:nvPr/>
        </p:nvGrpSpPr>
        <p:grpSpPr>
          <a:xfrm rot="0">
            <a:off x="6117631" y="5143500"/>
            <a:ext cx="6044772" cy="5143500"/>
            <a:chOff x="0" y="0"/>
            <a:chExt cx="1432835" cy="1219200"/>
          </a:xfrm>
        </p:grpSpPr>
        <p:sp>
          <p:nvSpPr>
            <p:cNvPr name="Freeform 9" id="9"/>
            <p:cNvSpPr/>
            <p:nvPr/>
          </p:nvSpPr>
          <p:spPr>
            <a:xfrm flipH="false" flipV="false" rot="0">
              <a:off x="0" y="0"/>
              <a:ext cx="1432835" cy="1219200"/>
            </a:xfrm>
            <a:custGeom>
              <a:avLst/>
              <a:gdLst/>
              <a:ahLst/>
              <a:cxnLst/>
              <a:rect r="r" b="b" t="t" l="l"/>
              <a:pathLst>
                <a:path h="1219200" w="1432835">
                  <a:moveTo>
                    <a:pt x="0" y="0"/>
                  </a:moveTo>
                  <a:lnTo>
                    <a:pt x="1432835" y="0"/>
                  </a:lnTo>
                  <a:lnTo>
                    <a:pt x="1432835" y="1219200"/>
                  </a:lnTo>
                  <a:lnTo>
                    <a:pt x="0" y="1219200"/>
                  </a:lnTo>
                  <a:close/>
                </a:path>
              </a:pathLst>
            </a:custGeom>
            <a:solidFill>
              <a:srgbClr val="3DCAB1"/>
            </a:solidFill>
          </p:spPr>
        </p:sp>
        <p:sp>
          <p:nvSpPr>
            <p:cNvPr name="TextBox 10" id="10"/>
            <p:cNvSpPr txBox="true"/>
            <p:nvPr/>
          </p:nvSpPr>
          <p:spPr>
            <a:xfrm>
              <a:off x="0" y="-38100"/>
              <a:ext cx="1432835"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839972" y="5755031"/>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Kanban</a:t>
            </a:r>
          </a:p>
        </p:txBody>
      </p:sp>
      <p:sp>
        <p:nvSpPr>
          <p:cNvPr name="TextBox 12" id="12"/>
          <p:cNvSpPr txBox="true"/>
          <p:nvPr/>
        </p:nvSpPr>
        <p:spPr>
          <a:xfrm rot="0">
            <a:off x="6835989" y="6539839"/>
            <a:ext cx="4608056" cy="108013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Práticas: </a:t>
            </a:r>
            <a:r>
              <a:rPr lang="en-US" sz="1800">
                <a:solidFill>
                  <a:srgbClr val="FFFFFF"/>
                </a:solidFill>
                <a:latin typeface="Poppins"/>
              </a:rPr>
              <a:t>Foca na visualização do trabalho e na otimização do fluxo, sem práticas técnicas específicas.</a:t>
            </a:r>
          </a:p>
        </p:txBody>
      </p:sp>
      <p:grpSp>
        <p:nvGrpSpPr>
          <p:cNvPr name="Group 13" id="13"/>
          <p:cNvGrpSpPr/>
          <p:nvPr/>
        </p:nvGrpSpPr>
        <p:grpSpPr>
          <a:xfrm rot="0">
            <a:off x="12166386" y="5143500"/>
            <a:ext cx="6121614" cy="5143500"/>
            <a:chOff x="0" y="0"/>
            <a:chExt cx="1451049" cy="1219200"/>
          </a:xfrm>
        </p:grpSpPr>
        <p:sp>
          <p:nvSpPr>
            <p:cNvPr name="Freeform 14" id="1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15" id="1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3028783"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XP</a:t>
            </a:r>
          </a:p>
        </p:txBody>
      </p:sp>
      <p:sp>
        <p:nvSpPr>
          <p:cNvPr name="TextBox 17" id="17"/>
          <p:cNvSpPr txBox="true"/>
          <p:nvPr/>
        </p:nvSpPr>
        <p:spPr>
          <a:xfrm rot="0">
            <a:off x="13031467" y="6539839"/>
            <a:ext cx="4227833" cy="144208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Práticas: </a:t>
            </a:r>
            <a:r>
              <a:rPr lang="en-US" sz="1800">
                <a:solidFill>
                  <a:srgbClr val="D9D9D9"/>
                </a:solidFill>
                <a:latin typeface="Poppins"/>
              </a:rPr>
              <a:t>Enfatiza práticas técnicas específicas como TDD, programação em par, refatoração e integração contínua.</a:t>
            </a:r>
          </a:p>
        </p:txBody>
      </p:sp>
      <p:grpSp>
        <p:nvGrpSpPr>
          <p:cNvPr name="Group 18" id="18"/>
          <p:cNvGrpSpPr/>
          <p:nvPr/>
        </p:nvGrpSpPr>
        <p:grpSpPr>
          <a:xfrm rot="0">
            <a:off x="12162403" y="0"/>
            <a:ext cx="6125597" cy="5143500"/>
            <a:chOff x="0" y="0"/>
            <a:chExt cx="1451993" cy="1219200"/>
          </a:xfrm>
        </p:grpSpPr>
        <p:sp>
          <p:nvSpPr>
            <p:cNvPr name="Freeform 19" id="19"/>
            <p:cNvSpPr/>
            <p:nvPr/>
          </p:nvSpPr>
          <p:spPr>
            <a:xfrm flipH="false" flipV="false" rot="0">
              <a:off x="0" y="0"/>
              <a:ext cx="1451993" cy="1219200"/>
            </a:xfrm>
            <a:custGeom>
              <a:avLst/>
              <a:gdLst/>
              <a:ahLst/>
              <a:cxnLst/>
              <a:rect r="r" b="b" t="t" l="l"/>
              <a:pathLst>
                <a:path h="1219200" w="1451993">
                  <a:moveTo>
                    <a:pt x="0" y="0"/>
                  </a:moveTo>
                  <a:lnTo>
                    <a:pt x="1451993" y="0"/>
                  </a:lnTo>
                  <a:lnTo>
                    <a:pt x="1451993" y="1219200"/>
                  </a:lnTo>
                  <a:lnTo>
                    <a:pt x="0" y="1219200"/>
                  </a:lnTo>
                  <a:close/>
                </a:path>
              </a:pathLst>
            </a:custGeom>
            <a:solidFill>
              <a:srgbClr val="3DCAB1"/>
            </a:solidFill>
          </p:spPr>
        </p:sp>
        <p:sp>
          <p:nvSpPr>
            <p:cNvPr name="TextBox 20" id="20"/>
            <p:cNvSpPr txBox="true"/>
            <p:nvPr/>
          </p:nvSpPr>
          <p:spPr>
            <a:xfrm>
              <a:off x="0" y="-38100"/>
              <a:ext cx="1451993"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2754177" y="375285"/>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FDD</a:t>
            </a:r>
          </a:p>
        </p:txBody>
      </p:sp>
      <p:sp>
        <p:nvSpPr>
          <p:cNvPr name="TextBox 22" id="22"/>
          <p:cNvSpPr txBox="true"/>
          <p:nvPr/>
        </p:nvSpPr>
        <p:spPr>
          <a:xfrm rot="0">
            <a:off x="12754177" y="942975"/>
            <a:ext cx="4946032" cy="144208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Práticas: </a:t>
            </a:r>
            <a:r>
              <a:rPr lang="en-US" sz="1800">
                <a:solidFill>
                  <a:srgbClr val="FFFFFF"/>
                </a:solidFill>
                <a:latin typeface="Poppins"/>
              </a:rPr>
              <a:t>Enfatiza a revisão de código e inspeções frequentes para garantir a qualidade e a conformidade com os padrões.</a:t>
            </a:r>
          </a:p>
        </p:txBody>
      </p:sp>
      <p:sp>
        <p:nvSpPr>
          <p:cNvPr name="AutoShape 23" id="23"/>
          <p:cNvSpPr/>
          <p:nvPr/>
        </p:nvSpPr>
        <p:spPr>
          <a:xfrm>
            <a:off x="7868170" y="2356485"/>
            <a:ext cx="3135545" cy="9525"/>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1396" y="742950"/>
            <a:ext cx="7385996" cy="3689901"/>
          </a:xfrm>
          <a:prstGeom prst="rect">
            <a:avLst/>
          </a:prstGeom>
        </p:spPr>
        <p:txBody>
          <a:bodyPr anchor="t" rtlCol="false" tIns="0" lIns="0" bIns="0" rIns="0">
            <a:spAutoFit/>
          </a:bodyPr>
          <a:lstStyle/>
          <a:p>
            <a:pPr algn="l">
              <a:lnSpc>
                <a:spcPts val="7199"/>
              </a:lnSpc>
            </a:pPr>
            <a:r>
              <a:rPr lang="en-US" sz="5999">
                <a:solidFill>
                  <a:srgbClr val="101010"/>
                </a:solidFill>
                <a:latin typeface="Poppins Bold"/>
              </a:rPr>
              <a:t>Principais Diferenças (Membros da Equipe)</a:t>
            </a:r>
          </a:p>
        </p:txBody>
      </p:sp>
      <p:grpSp>
        <p:nvGrpSpPr>
          <p:cNvPr name="Group 3" id="3"/>
          <p:cNvGrpSpPr/>
          <p:nvPr/>
        </p:nvGrpSpPr>
        <p:grpSpPr>
          <a:xfrm rot="0">
            <a:off x="0" y="5143500"/>
            <a:ext cx="6121614" cy="5143500"/>
            <a:chOff x="0" y="0"/>
            <a:chExt cx="1451049" cy="1219200"/>
          </a:xfrm>
        </p:grpSpPr>
        <p:sp>
          <p:nvSpPr>
            <p:cNvPr name="Freeform 4" id="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5" id="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21396"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SCRUM</a:t>
            </a:r>
          </a:p>
        </p:txBody>
      </p:sp>
      <p:sp>
        <p:nvSpPr>
          <p:cNvPr name="TextBox 7" id="7"/>
          <p:cNvSpPr txBox="true"/>
          <p:nvPr/>
        </p:nvSpPr>
        <p:spPr>
          <a:xfrm rot="0">
            <a:off x="482174" y="6539839"/>
            <a:ext cx="5157267" cy="144208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Papel:</a:t>
            </a:r>
            <a:r>
              <a:rPr lang="en-US" sz="1800">
                <a:solidFill>
                  <a:srgbClr val="D9D9D9"/>
                </a:solidFill>
                <a:latin typeface="Poppins"/>
              </a:rPr>
              <a:t> Define papéis específicos como Scrum Master, Product Owner e equipe de desenvolvimento, com ênfase na auto-organização.</a:t>
            </a:r>
          </a:p>
        </p:txBody>
      </p:sp>
      <p:grpSp>
        <p:nvGrpSpPr>
          <p:cNvPr name="Group 8" id="8"/>
          <p:cNvGrpSpPr/>
          <p:nvPr/>
        </p:nvGrpSpPr>
        <p:grpSpPr>
          <a:xfrm rot="0">
            <a:off x="6117631" y="5143500"/>
            <a:ext cx="6044772" cy="5143500"/>
            <a:chOff x="0" y="0"/>
            <a:chExt cx="1432835" cy="1219200"/>
          </a:xfrm>
        </p:grpSpPr>
        <p:sp>
          <p:nvSpPr>
            <p:cNvPr name="Freeform 9" id="9"/>
            <p:cNvSpPr/>
            <p:nvPr/>
          </p:nvSpPr>
          <p:spPr>
            <a:xfrm flipH="false" flipV="false" rot="0">
              <a:off x="0" y="0"/>
              <a:ext cx="1432835" cy="1219200"/>
            </a:xfrm>
            <a:custGeom>
              <a:avLst/>
              <a:gdLst/>
              <a:ahLst/>
              <a:cxnLst/>
              <a:rect r="r" b="b" t="t" l="l"/>
              <a:pathLst>
                <a:path h="1219200" w="1432835">
                  <a:moveTo>
                    <a:pt x="0" y="0"/>
                  </a:moveTo>
                  <a:lnTo>
                    <a:pt x="1432835" y="0"/>
                  </a:lnTo>
                  <a:lnTo>
                    <a:pt x="1432835" y="1219200"/>
                  </a:lnTo>
                  <a:lnTo>
                    <a:pt x="0" y="1219200"/>
                  </a:lnTo>
                  <a:close/>
                </a:path>
              </a:pathLst>
            </a:custGeom>
            <a:solidFill>
              <a:srgbClr val="3DCAB1"/>
            </a:solidFill>
          </p:spPr>
        </p:sp>
        <p:sp>
          <p:nvSpPr>
            <p:cNvPr name="TextBox 10" id="10"/>
            <p:cNvSpPr txBox="true"/>
            <p:nvPr/>
          </p:nvSpPr>
          <p:spPr>
            <a:xfrm>
              <a:off x="0" y="-38100"/>
              <a:ext cx="1432835"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839972" y="5755031"/>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Kanban</a:t>
            </a:r>
          </a:p>
        </p:txBody>
      </p:sp>
      <p:sp>
        <p:nvSpPr>
          <p:cNvPr name="TextBox 12" id="12"/>
          <p:cNvSpPr txBox="true"/>
          <p:nvPr/>
        </p:nvSpPr>
        <p:spPr>
          <a:xfrm rot="0">
            <a:off x="6835989" y="6539839"/>
            <a:ext cx="4608056" cy="108013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Papel: </a:t>
            </a:r>
            <a:r>
              <a:rPr lang="en-US" sz="1800">
                <a:solidFill>
                  <a:srgbClr val="FFFFFF"/>
                </a:solidFill>
                <a:latin typeface="Poppins"/>
              </a:rPr>
              <a:t>Não define papéis específicos, mas foca na melhoria do processo e na eficiência do fluxo de trabalho.</a:t>
            </a:r>
          </a:p>
        </p:txBody>
      </p:sp>
      <p:grpSp>
        <p:nvGrpSpPr>
          <p:cNvPr name="Group 13" id="13"/>
          <p:cNvGrpSpPr/>
          <p:nvPr/>
        </p:nvGrpSpPr>
        <p:grpSpPr>
          <a:xfrm rot="0">
            <a:off x="12166386" y="5143500"/>
            <a:ext cx="6121614" cy="5143500"/>
            <a:chOff x="0" y="0"/>
            <a:chExt cx="1451049" cy="1219200"/>
          </a:xfrm>
        </p:grpSpPr>
        <p:sp>
          <p:nvSpPr>
            <p:cNvPr name="Freeform 14" id="1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15" id="1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3028783"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XP</a:t>
            </a:r>
          </a:p>
        </p:txBody>
      </p:sp>
      <p:sp>
        <p:nvSpPr>
          <p:cNvPr name="TextBox 17" id="17"/>
          <p:cNvSpPr txBox="true"/>
          <p:nvPr/>
        </p:nvSpPr>
        <p:spPr>
          <a:xfrm rot="0">
            <a:off x="13031467" y="6539839"/>
            <a:ext cx="4227833" cy="216598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Papel: </a:t>
            </a:r>
            <a:r>
              <a:rPr lang="en-US" sz="1800">
                <a:solidFill>
                  <a:srgbClr val="D9D9D9"/>
                </a:solidFill>
                <a:latin typeface="Poppins"/>
              </a:rPr>
              <a:t>Promove a colaboração intensa entre todos os membros da equipe, incentivando o compartilhamento de conhecimento através de práticas como programação em par.</a:t>
            </a:r>
          </a:p>
        </p:txBody>
      </p:sp>
      <p:grpSp>
        <p:nvGrpSpPr>
          <p:cNvPr name="Group 18" id="18"/>
          <p:cNvGrpSpPr/>
          <p:nvPr/>
        </p:nvGrpSpPr>
        <p:grpSpPr>
          <a:xfrm rot="0">
            <a:off x="12166386" y="0"/>
            <a:ext cx="6125597" cy="5143500"/>
            <a:chOff x="0" y="0"/>
            <a:chExt cx="1451993" cy="1219200"/>
          </a:xfrm>
        </p:grpSpPr>
        <p:sp>
          <p:nvSpPr>
            <p:cNvPr name="Freeform 19" id="19"/>
            <p:cNvSpPr/>
            <p:nvPr/>
          </p:nvSpPr>
          <p:spPr>
            <a:xfrm flipH="false" flipV="false" rot="0">
              <a:off x="0" y="0"/>
              <a:ext cx="1451993" cy="1219200"/>
            </a:xfrm>
            <a:custGeom>
              <a:avLst/>
              <a:gdLst/>
              <a:ahLst/>
              <a:cxnLst/>
              <a:rect r="r" b="b" t="t" l="l"/>
              <a:pathLst>
                <a:path h="1219200" w="1451993">
                  <a:moveTo>
                    <a:pt x="0" y="0"/>
                  </a:moveTo>
                  <a:lnTo>
                    <a:pt x="1451993" y="0"/>
                  </a:lnTo>
                  <a:lnTo>
                    <a:pt x="1451993" y="1219200"/>
                  </a:lnTo>
                  <a:lnTo>
                    <a:pt x="0" y="1219200"/>
                  </a:lnTo>
                  <a:close/>
                </a:path>
              </a:pathLst>
            </a:custGeom>
            <a:solidFill>
              <a:srgbClr val="3DCAB1"/>
            </a:solidFill>
          </p:spPr>
        </p:sp>
        <p:sp>
          <p:nvSpPr>
            <p:cNvPr name="TextBox 20" id="20"/>
            <p:cNvSpPr txBox="true"/>
            <p:nvPr/>
          </p:nvSpPr>
          <p:spPr>
            <a:xfrm>
              <a:off x="0" y="-38100"/>
              <a:ext cx="1451993"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2754177" y="375285"/>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FDD</a:t>
            </a:r>
          </a:p>
        </p:txBody>
      </p:sp>
      <p:sp>
        <p:nvSpPr>
          <p:cNvPr name="TextBox 22" id="22"/>
          <p:cNvSpPr txBox="true"/>
          <p:nvPr/>
        </p:nvSpPr>
        <p:spPr>
          <a:xfrm rot="0">
            <a:off x="12754177" y="942975"/>
            <a:ext cx="4946032" cy="144208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Papel: </a:t>
            </a:r>
            <a:r>
              <a:rPr lang="en-US" sz="1800">
                <a:solidFill>
                  <a:srgbClr val="FFFFFF"/>
                </a:solidFill>
                <a:latin typeface="Poppins"/>
              </a:rPr>
              <a:t>Define claramente os papéis e responsabilidades em torno das funcionalidades, com um foco forte na liderança técnica.</a:t>
            </a:r>
          </a:p>
        </p:txBody>
      </p:sp>
      <p:sp>
        <p:nvSpPr>
          <p:cNvPr name="AutoShape 23" id="23"/>
          <p:cNvSpPr/>
          <p:nvPr/>
        </p:nvSpPr>
        <p:spPr>
          <a:xfrm>
            <a:off x="7868170" y="2356485"/>
            <a:ext cx="3135545" cy="9525"/>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544475"/>
            <a:chOff x="0" y="0"/>
            <a:chExt cx="4816593" cy="1196899"/>
          </a:xfrm>
        </p:grpSpPr>
        <p:sp>
          <p:nvSpPr>
            <p:cNvPr name="Freeform 3" id="3"/>
            <p:cNvSpPr/>
            <p:nvPr/>
          </p:nvSpPr>
          <p:spPr>
            <a:xfrm flipH="false" flipV="false" rot="0">
              <a:off x="0" y="0"/>
              <a:ext cx="4816592" cy="1196899"/>
            </a:xfrm>
            <a:custGeom>
              <a:avLst/>
              <a:gdLst/>
              <a:ahLst/>
              <a:cxnLst/>
              <a:rect r="r" b="b" t="t" l="l"/>
              <a:pathLst>
                <a:path h="1196899" w="4816592">
                  <a:moveTo>
                    <a:pt x="0" y="0"/>
                  </a:moveTo>
                  <a:lnTo>
                    <a:pt x="4816592" y="0"/>
                  </a:lnTo>
                  <a:lnTo>
                    <a:pt x="4816592" y="1196899"/>
                  </a:lnTo>
                  <a:lnTo>
                    <a:pt x="0" y="1196899"/>
                  </a:lnTo>
                  <a:close/>
                </a:path>
              </a:pathLst>
            </a:custGeom>
            <a:solidFill>
              <a:srgbClr val="071C42"/>
            </a:solidFill>
          </p:spPr>
        </p:sp>
        <p:sp>
          <p:nvSpPr>
            <p:cNvPr name="TextBox 4" id="4"/>
            <p:cNvSpPr txBox="true"/>
            <p:nvPr/>
          </p:nvSpPr>
          <p:spPr>
            <a:xfrm>
              <a:off x="0" y="-38100"/>
              <a:ext cx="4816593" cy="123499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39597" y="5135025"/>
            <a:ext cx="13599487" cy="4605367"/>
          </a:xfrm>
          <a:prstGeom prst="rect">
            <a:avLst/>
          </a:prstGeom>
        </p:spPr>
        <p:txBody>
          <a:bodyPr anchor="t" rtlCol="false" tIns="0" lIns="0" bIns="0" rIns="0">
            <a:spAutoFit/>
          </a:bodyPr>
          <a:lstStyle/>
          <a:p>
            <a:pPr algn="l">
              <a:lnSpc>
                <a:spcPts val="3352"/>
              </a:lnSpc>
            </a:pPr>
            <a:r>
              <a:rPr lang="en-US" sz="2394">
                <a:solidFill>
                  <a:srgbClr val="101010"/>
                </a:solidFill>
                <a:latin typeface="Poppins"/>
              </a:rPr>
              <a:t>É possível notar como o FDD pode atuar em conjunto com outras metodologias, principalmente com o Scrum, encaixando-se perfeitamente como metodologia de engenharia ágil de software com projeto ágil de software.</a:t>
            </a:r>
          </a:p>
          <a:p>
            <a:pPr algn="l">
              <a:lnSpc>
                <a:spcPts val="3352"/>
              </a:lnSpc>
            </a:pPr>
          </a:p>
          <a:p>
            <a:pPr algn="l">
              <a:lnSpc>
                <a:spcPts val="3352"/>
              </a:lnSpc>
            </a:pPr>
            <a:r>
              <a:rPr lang="en-US" sz="2394">
                <a:solidFill>
                  <a:srgbClr val="101010"/>
                </a:solidFill>
                <a:latin typeface="Poppins"/>
              </a:rPr>
              <a:t>Além disso, é possível notar que as boas práticas do FDD podem entrar em embate com o XP, na forma em que o código é tratado por cada uma das metodologias. Lembrando que as metodologias possuem características que podem ser adaptadas à necessidade de cada empresa, se notarmos o foco principal em todas as metodologias, temos o desenvolvimento por incremento, a comunicação constante com o cliente e a integração continua.</a:t>
            </a:r>
          </a:p>
          <a:p>
            <a:pPr algn="l">
              <a:lnSpc>
                <a:spcPts val="3352"/>
              </a:lnSpc>
            </a:pPr>
          </a:p>
        </p:txBody>
      </p:sp>
      <p:sp>
        <p:nvSpPr>
          <p:cNvPr name="TextBox 6" id="6"/>
          <p:cNvSpPr txBox="true"/>
          <p:nvPr/>
        </p:nvSpPr>
        <p:spPr>
          <a:xfrm rot="0">
            <a:off x="1339597" y="2695966"/>
            <a:ext cx="6590350" cy="904875"/>
          </a:xfrm>
          <a:prstGeom prst="rect">
            <a:avLst/>
          </a:prstGeom>
        </p:spPr>
        <p:txBody>
          <a:bodyPr anchor="t" rtlCol="false" tIns="0" lIns="0" bIns="0" rIns="0">
            <a:spAutoFit/>
          </a:bodyPr>
          <a:lstStyle/>
          <a:p>
            <a:pPr algn="l">
              <a:lnSpc>
                <a:spcPts val="6719"/>
              </a:lnSpc>
            </a:pPr>
            <a:r>
              <a:rPr lang="en-US" sz="5599">
                <a:solidFill>
                  <a:srgbClr val="FFFFFF"/>
                </a:solidFill>
                <a:latin typeface="Poppins Bold"/>
              </a:rPr>
              <a:t>CONCLUSÃO</a:t>
            </a:r>
          </a:p>
        </p:txBody>
      </p:sp>
      <p:sp>
        <p:nvSpPr>
          <p:cNvPr name="Freeform 7" id="7"/>
          <p:cNvSpPr/>
          <p:nvPr/>
        </p:nvSpPr>
        <p:spPr>
          <a:xfrm flipH="false" flipV="false" rot="0">
            <a:off x="13786888" y="629992"/>
            <a:ext cx="6267753" cy="5093974"/>
          </a:xfrm>
          <a:custGeom>
            <a:avLst/>
            <a:gdLst/>
            <a:ahLst/>
            <a:cxnLst/>
            <a:rect r="r" b="b" t="t" l="l"/>
            <a:pathLst>
              <a:path h="5093974" w="6267753">
                <a:moveTo>
                  <a:pt x="0" y="0"/>
                </a:moveTo>
                <a:lnTo>
                  <a:pt x="6267752" y="0"/>
                </a:lnTo>
                <a:lnTo>
                  <a:pt x="6267752" y="5093973"/>
                </a:lnTo>
                <a:lnTo>
                  <a:pt x="0" y="5093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0" y="4255742"/>
            <a:ext cx="6212838" cy="288733"/>
            <a:chOff x="0" y="0"/>
            <a:chExt cx="1636303" cy="76045"/>
          </a:xfrm>
        </p:grpSpPr>
        <p:sp>
          <p:nvSpPr>
            <p:cNvPr name="Freeform 9" id="9"/>
            <p:cNvSpPr/>
            <p:nvPr/>
          </p:nvSpPr>
          <p:spPr>
            <a:xfrm flipH="false" flipV="false" rot="0">
              <a:off x="0" y="0"/>
              <a:ext cx="1636303" cy="76045"/>
            </a:xfrm>
            <a:custGeom>
              <a:avLst/>
              <a:gdLst/>
              <a:ahLst/>
              <a:cxnLst/>
              <a:rect r="r" b="b" t="t" l="l"/>
              <a:pathLst>
                <a:path h="76045" w="1636303">
                  <a:moveTo>
                    <a:pt x="0" y="0"/>
                  </a:moveTo>
                  <a:lnTo>
                    <a:pt x="1636303" y="0"/>
                  </a:lnTo>
                  <a:lnTo>
                    <a:pt x="1636303" y="76045"/>
                  </a:lnTo>
                  <a:lnTo>
                    <a:pt x="0" y="76045"/>
                  </a:lnTo>
                  <a:close/>
                </a:path>
              </a:pathLst>
            </a:custGeom>
            <a:solidFill>
              <a:srgbClr val="3DCAB1"/>
            </a:solidFill>
          </p:spPr>
        </p:sp>
        <p:sp>
          <p:nvSpPr>
            <p:cNvPr name="TextBox 10" id="10"/>
            <p:cNvSpPr txBox="true"/>
            <p:nvPr/>
          </p:nvSpPr>
          <p:spPr>
            <a:xfrm>
              <a:off x="0" y="-38100"/>
              <a:ext cx="1636303" cy="11414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544475"/>
            <a:chOff x="0" y="0"/>
            <a:chExt cx="4816593" cy="1196899"/>
          </a:xfrm>
        </p:grpSpPr>
        <p:sp>
          <p:nvSpPr>
            <p:cNvPr name="Freeform 3" id="3"/>
            <p:cNvSpPr/>
            <p:nvPr/>
          </p:nvSpPr>
          <p:spPr>
            <a:xfrm flipH="false" flipV="false" rot="0">
              <a:off x="0" y="0"/>
              <a:ext cx="4816592" cy="1196899"/>
            </a:xfrm>
            <a:custGeom>
              <a:avLst/>
              <a:gdLst/>
              <a:ahLst/>
              <a:cxnLst/>
              <a:rect r="r" b="b" t="t" l="l"/>
              <a:pathLst>
                <a:path h="1196899" w="4816592">
                  <a:moveTo>
                    <a:pt x="0" y="0"/>
                  </a:moveTo>
                  <a:lnTo>
                    <a:pt x="4816592" y="0"/>
                  </a:lnTo>
                  <a:lnTo>
                    <a:pt x="4816592" y="1196899"/>
                  </a:lnTo>
                  <a:lnTo>
                    <a:pt x="0" y="1196899"/>
                  </a:lnTo>
                  <a:close/>
                </a:path>
              </a:pathLst>
            </a:custGeom>
            <a:solidFill>
              <a:srgbClr val="071C42"/>
            </a:solidFill>
          </p:spPr>
        </p:sp>
        <p:sp>
          <p:nvSpPr>
            <p:cNvPr name="TextBox 4" id="4"/>
            <p:cNvSpPr txBox="true"/>
            <p:nvPr/>
          </p:nvSpPr>
          <p:spPr>
            <a:xfrm>
              <a:off x="0" y="-38100"/>
              <a:ext cx="4816593" cy="123499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39597" y="5135025"/>
            <a:ext cx="13599487" cy="3769092"/>
          </a:xfrm>
          <a:prstGeom prst="rect">
            <a:avLst/>
          </a:prstGeom>
        </p:spPr>
        <p:txBody>
          <a:bodyPr anchor="t" rtlCol="false" tIns="0" lIns="0" bIns="0" rIns="0">
            <a:spAutoFit/>
          </a:bodyPr>
          <a:lstStyle/>
          <a:p>
            <a:pPr algn="l" marL="516972" indent="-258486" lvl="1">
              <a:lnSpc>
                <a:spcPts val="3352"/>
              </a:lnSpc>
              <a:buFont typeface="Arial"/>
              <a:buChar char="•"/>
            </a:pPr>
            <a:r>
              <a:rPr lang="en-US" sz="2394">
                <a:solidFill>
                  <a:srgbClr val="101010"/>
                </a:solidFill>
                <a:latin typeface="Poppins"/>
              </a:rPr>
              <a:t>CHATGPT 4</a:t>
            </a:r>
          </a:p>
          <a:p>
            <a:pPr algn="l">
              <a:lnSpc>
                <a:spcPts val="3352"/>
              </a:lnSpc>
            </a:pPr>
          </a:p>
          <a:p>
            <a:pPr algn="l" marL="516972" indent="-258486" lvl="1">
              <a:lnSpc>
                <a:spcPts val="3352"/>
              </a:lnSpc>
              <a:buFont typeface="Arial"/>
              <a:buChar char="•"/>
            </a:pPr>
            <a:r>
              <a:rPr lang="en-US" sz="2394">
                <a:solidFill>
                  <a:srgbClr val="101010"/>
                </a:solidFill>
                <a:latin typeface="Poppins"/>
              </a:rPr>
              <a:t>https://www.devmedia.com.br/introducao-ao-fdd-feature-driven-development/27971</a:t>
            </a:r>
          </a:p>
          <a:p>
            <a:pPr algn="l">
              <a:lnSpc>
                <a:spcPts val="3352"/>
              </a:lnSpc>
            </a:pPr>
          </a:p>
          <a:p>
            <a:pPr algn="l" marL="516972" indent="-258486" lvl="1">
              <a:lnSpc>
                <a:spcPts val="3352"/>
              </a:lnSpc>
              <a:buFont typeface="Arial"/>
              <a:buChar char="•"/>
            </a:pPr>
            <a:r>
              <a:rPr lang="en-US" sz="2394">
                <a:solidFill>
                  <a:srgbClr val="101010"/>
                </a:solidFill>
                <a:latin typeface="Poppins"/>
              </a:rPr>
              <a:t>https://ctctech.com.br/blog/entendendo-o-feature-driven-development-fdd-no-desenvolvimento-agil/</a:t>
            </a:r>
          </a:p>
          <a:p>
            <a:pPr algn="l">
              <a:lnSpc>
                <a:spcPts val="3352"/>
              </a:lnSpc>
            </a:pPr>
          </a:p>
          <a:p>
            <a:pPr algn="l" marL="516972" indent="-258486" lvl="1">
              <a:lnSpc>
                <a:spcPts val="3352"/>
              </a:lnSpc>
              <a:buFont typeface="Arial"/>
              <a:buChar char="•"/>
            </a:pPr>
            <a:r>
              <a:rPr lang="en-US" sz="2394">
                <a:solidFill>
                  <a:srgbClr val="101010"/>
                </a:solidFill>
                <a:latin typeface="Poppins"/>
              </a:rPr>
              <a:t>https://www.pontotel.com.br/fdd-feature-driven-development/</a:t>
            </a:r>
          </a:p>
        </p:txBody>
      </p:sp>
      <p:sp>
        <p:nvSpPr>
          <p:cNvPr name="TextBox 6" id="6"/>
          <p:cNvSpPr txBox="true"/>
          <p:nvPr/>
        </p:nvSpPr>
        <p:spPr>
          <a:xfrm rot="0">
            <a:off x="1339597" y="2695966"/>
            <a:ext cx="6590350" cy="904875"/>
          </a:xfrm>
          <a:prstGeom prst="rect">
            <a:avLst/>
          </a:prstGeom>
        </p:spPr>
        <p:txBody>
          <a:bodyPr anchor="t" rtlCol="false" tIns="0" lIns="0" bIns="0" rIns="0">
            <a:spAutoFit/>
          </a:bodyPr>
          <a:lstStyle/>
          <a:p>
            <a:pPr algn="l">
              <a:lnSpc>
                <a:spcPts val="6719"/>
              </a:lnSpc>
            </a:pPr>
            <a:r>
              <a:rPr lang="en-US" sz="5599">
                <a:solidFill>
                  <a:srgbClr val="FFFFFF"/>
                </a:solidFill>
                <a:latin typeface="Poppins Bold"/>
              </a:rPr>
              <a:t>BIBLIOGRAFIA</a:t>
            </a:r>
          </a:p>
        </p:txBody>
      </p:sp>
      <p:sp>
        <p:nvSpPr>
          <p:cNvPr name="Freeform 7" id="7"/>
          <p:cNvSpPr/>
          <p:nvPr/>
        </p:nvSpPr>
        <p:spPr>
          <a:xfrm flipH="false" flipV="false" rot="0">
            <a:off x="13786888" y="629992"/>
            <a:ext cx="6267753" cy="5093974"/>
          </a:xfrm>
          <a:custGeom>
            <a:avLst/>
            <a:gdLst/>
            <a:ahLst/>
            <a:cxnLst/>
            <a:rect r="r" b="b" t="t" l="l"/>
            <a:pathLst>
              <a:path h="5093974" w="6267753">
                <a:moveTo>
                  <a:pt x="0" y="0"/>
                </a:moveTo>
                <a:lnTo>
                  <a:pt x="6267752" y="0"/>
                </a:lnTo>
                <a:lnTo>
                  <a:pt x="6267752" y="5093973"/>
                </a:lnTo>
                <a:lnTo>
                  <a:pt x="0" y="5093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0" y="4255742"/>
            <a:ext cx="6212838" cy="288733"/>
            <a:chOff x="0" y="0"/>
            <a:chExt cx="1636303" cy="76045"/>
          </a:xfrm>
        </p:grpSpPr>
        <p:sp>
          <p:nvSpPr>
            <p:cNvPr name="Freeform 9" id="9"/>
            <p:cNvSpPr/>
            <p:nvPr/>
          </p:nvSpPr>
          <p:spPr>
            <a:xfrm flipH="false" flipV="false" rot="0">
              <a:off x="0" y="0"/>
              <a:ext cx="1636303" cy="76045"/>
            </a:xfrm>
            <a:custGeom>
              <a:avLst/>
              <a:gdLst/>
              <a:ahLst/>
              <a:cxnLst/>
              <a:rect r="r" b="b" t="t" l="l"/>
              <a:pathLst>
                <a:path h="76045" w="1636303">
                  <a:moveTo>
                    <a:pt x="0" y="0"/>
                  </a:moveTo>
                  <a:lnTo>
                    <a:pt x="1636303" y="0"/>
                  </a:lnTo>
                  <a:lnTo>
                    <a:pt x="1636303" y="76045"/>
                  </a:lnTo>
                  <a:lnTo>
                    <a:pt x="0" y="76045"/>
                  </a:lnTo>
                  <a:close/>
                </a:path>
              </a:pathLst>
            </a:custGeom>
            <a:solidFill>
              <a:srgbClr val="3DCAB1"/>
            </a:solidFill>
          </p:spPr>
        </p:sp>
        <p:sp>
          <p:nvSpPr>
            <p:cNvPr name="TextBox 10" id="10"/>
            <p:cNvSpPr txBox="true"/>
            <p:nvPr/>
          </p:nvSpPr>
          <p:spPr>
            <a:xfrm>
              <a:off x="0" y="-38100"/>
              <a:ext cx="1636303" cy="11414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98400" y="0"/>
            <a:ext cx="7389600" cy="10287000"/>
            <a:chOff x="0" y="0"/>
            <a:chExt cx="1751609" cy="2438400"/>
          </a:xfrm>
        </p:grpSpPr>
        <p:sp>
          <p:nvSpPr>
            <p:cNvPr name="Freeform 3" id="3"/>
            <p:cNvSpPr/>
            <p:nvPr/>
          </p:nvSpPr>
          <p:spPr>
            <a:xfrm flipH="false" flipV="false" rot="0">
              <a:off x="0" y="0"/>
              <a:ext cx="1751609" cy="2438400"/>
            </a:xfrm>
            <a:custGeom>
              <a:avLst/>
              <a:gdLst/>
              <a:ahLst/>
              <a:cxnLst/>
              <a:rect r="r" b="b" t="t" l="l"/>
              <a:pathLst>
                <a:path h="2438400" w="1751609">
                  <a:moveTo>
                    <a:pt x="0" y="0"/>
                  </a:moveTo>
                  <a:lnTo>
                    <a:pt x="1751609" y="0"/>
                  </a:lnTo>
                  <a:lnTo>
                    <a:pt x="1751609" y="2438400"/>
                  </a:lnTo>
                  <a:lnTo>
                    <a:pt x="0" y="2438400"/>
                  </a:lnTo>
                  <a:close/>
                </a:path>
              </a:pathLst>
            </a:custGeom>
            <a:solidFill>
              <a:srgbClr val="071C42"/>
            </a:solidFill>
          </p:spPr>
        </p:sp>
        <p:sp>
          <p:nvSpPr>
            <p:cNvPr name="TextBox 4" id="4"/>
            <p:cNvSpPr txBox="true"/>
            <p:nvPr/>
          </p:nvSpPr>
          <p:spPr>
            <a:xfrm>
              <a:off x="0" y="-38100"/>
              <a:ext cx="1751609" cy="2476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16024361" y="1974906"/>
            <a:ext cx="4238545" cy="288733"/>
            <a:chOff x="0" y="0"/>
            <a:chExt cx="1116325" cy="76045"/>
          </a:xfrm>
        </p:grpSpPr>
        <p:sp>
          <p:nvSpPr>
            <p:cNvPr name="Freeform 6" id="6"/>
            <p:cNvSpPr/>
            <p:nvPr/>
          </p:nvSpPr>
          <p:spPr>
            <a:xfrm flipH="false" flipV="false" rot="0">
              <a:off x="0" y="0"/>
              <a:ext cx="1116324" cy="76045"/>
            </a:xfrm>
            <a:custGeom>
              <a:avLst/>
              <a:gdLst/>
              <a:ahLst/>
              <a:cxnLst/>
              <a:rect r="r" b="b" t="t" l="l"/>
              <a:pathLst>
                <a:path h="76045" w="1116324">
                  <a:moveTo>
                    <a:pt x="0" y="0"/>
                  </a:moveTo>
                  <a:lnTo>
                    <a:pt x="1116324" y="0"/>
                  </a:lnTo>
                  <a:lnTo>
                    <a:pt x="1116324" y="76045"/>
                  </a:lnTo>
                  <a:lnTo>
                    <a:pt x="0" y="76045"/>
                  </a:lnTo>
                  <a:close/>
                </a:path>
              </a:pathLst>
            </a:custGeom>
            <a:solidFill>
              <a:srgbClr val="3DCAB1"/>
            </a:solidFill>
          </p:spPr>
        </p:sp>
        <p:sp>
          <p:nvSpPr>
            <p:cNvPr name="TextBox 7" id="7"/>
            <p:cNvSpPr txBox="true"/>
            <p:nvPr/>
          </p:nvSpPr>
          <p:spPr>
            <a:xfrm>
              <a:off x="0" y="-38100"/>
              <a:ext cx="1116325" cy="11414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true" rot="0">
            <a:off x="11305676" y="5268621"/>
            <a:ext cx="9005307" cy="6565688"/>
          </a:xfrm>
          <a:custGeom>
            <a:avLst/>
            <a:gdLst/>
            <a:ahLst/>
            <a:cxnLst/>
            <a:rect r="r" b="b" t="t" l="l"/>
            <a:pathLst>
              <a:path h="6565688" w="9005307">
                <a:moveTo>
                  <a:pt x="0" y="6565688"/>
                </a:moveTo>
                <a:lnTo>
                  <a:pt x="9005307" y="6565688"/>
                </a:lnTo>
                <a:lnTo>
                  <a:pt x="9005307" y="0"/>
                </a:lnTo>
                <a:lnTo>
                  <a:pt x="0" y="0"/>
                </a:lnTo>
                <a:lnTo>
                  <a:pt x="0" y="6565688"/>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912493" y="1040178"/>
            <a:ext cx="2475194" cy="2813651"/>
            <a:chOff x="0" y="0"/>
            <a:chExt cx="3300259" cy="3751535"/>
          </a:xfrm>
        </p:grpSpPr>
        <p:pic>
          <p:nvPicPr>
            <p:cNvPr name="Picture 10" id="10"/>
            <p:cNvPicPr>
              <a:picLocks noChangeAspect="true"/>
            </p:cNvPicPr>
            <p:nvPr/>
          </p:nvPicPr>
          <p:blipFill>
            <a:blip r:embed="rId4"/>
            <a:srcRect l="5934" t="0" r="5934" b="0"/>
            <a:stretch>
              <a:fillRect/>
            </a:stretch>
          </p:blipFill>
          <p:spPr>
            <a:xfrm flipH="false" flipV="false">
              <a:off x="0" y="0"/>
              <a:ext cx="3300259" cy="3751535"/>
            </a:xfrm>
            <a:prstGeom prst="rect">
              <a:avLst/>
            </a:prstGeom>
          </p:spPr>
        </p:pic>
      </p:grpSp>
      <p:grpSp>
        <p:nvGrpSpPr>
          <p:cNvPr name="Group 11" id="11"/>
          <p:cNvGrpSpPr/>
          <p:nvPr/>
        </p:nvGrpSpPr>
        <p:grpSpPr>
          <a:xfrm rot="0">
            <a:off x="4100955" y="1105371"/>
            <a:ext cx="2351421" cy="2748458"/>
            <a:chOff x="0" y="0"/>
            <a:chExt cx="3135228" cy="3664611"/>
          </a:xfrm>
        </p:grpSpPr>
        <p:pic>
          <p:nvPicPr>
            <p:cNvPr name="Picture 12" id="12"/>
            <p:cNvPicPr>
              <a:picLocks noChangeAspect="true"/>
            </p:cNvPicPr>
            <p:nvPr/>
          </p:nvPicPr>
          <p:blipFill>
            <a:blip r:embed="rId5"/>
            <a:srcRect l="6988" t="0" r="6988" b="0"/>
            <a:stretch>
              <a:fillRect/>
            </a:stretch>
          </p:blipFill>
          <p:spPr>
            <a:xfrm flipH="false" flipV="false">
              <a:off x="0" y="0"/>
              <a:ext cx="3135228" cy="3664611"/>
            </a:xfrm>
            <a:prstGeom prst="rect">
              <a:avLst/>
            </a:prstGeom>
          </p:spPr>
        </p:pic>
      </p:grpSp>
      <p:grpSp>
        <p:nvGrpSpPr>
          <p:cNvPr name="Group 13" id="13"/>
          <p:cNvGrpSpPr/>
          <p:nvPr/>
        </p:nvGrpSpPr>
        <p:grpSpPr>
          <a:xfrm rot="0">
            <a:off x="4100955" y="5419551"/>
            <a:ext cx="2476233" cy="2814833"/>
            <a:chOff x="0" y="0"/>
            <a:chExt cx="3301644" cy="3753110"/>
          </a:xfrm>
        </p:grpSpPr>
        <p:pic>
          <p:nvPicPr>
            <p:cNvPr name="Picture 14" id="14"/>
            <p:cNvPicPr>
              <a:picLocks noChangeAspect="true"/>
            </p:cNvPicPr>
            <p:nvPr/>
          </p:nvPicPr>
          <p:blipFill>
            <a:blip r:embed="rId6"/>
            <a:srcRect l="5773" t="0" r="5773" b="0"/>
            <a:stretch>
              <a:fillRect/>
            </a:stretch>
          </p:blipFill>
          <p:spPr>
            <a:xfrm flipH="false" flipV="false">
              <a:off x="0" y="0"/>
              <a:ext cx="3301644" cy="3753110"/>
            </a:xfrm>
            <a:prstGeom prst="rect">
              <a:avLst/>
            </a:prstGeom>
          </p:spPr>
        </p:pic>
      </p:grpSp>
      <p:grpSp>
        <p:nvGrpSpPr>
          <p:cNvPr name="Group 15" id="15"/>
          <p:cNvGrpSpPr/>
          <p:nvPr/>
        </p:nvGrpSpPr>
        <p:grpSpPr>
          <a:xfrm rot="0">
            <a:off x="869304" y="5419551"/>
            <a:ext cx="2476233" cy="2814833"/>
            <a:chOff x="0" y="0"/>
            <a:chExt cx="3301644" cy="3753110"/>
          </a:xfrm>
        </p:grpSpPr>
        <p:pic>
          <p:nvPicPr>
            <p:cNvPr name="Picture 16" id="16"/>
            <p:cNvPicPr>
              <a:picLocks noChangeAspect="true"/>
            </p:cNvPicPr>
            <p:nvPr/>
          </p:nvPicPr>
          <p:blipFill>
            <a:blip r:embed="rId7"/>
            <a:srcRect l="6320" t="0" r="6679" b="27964"/>
            <a:stretch>
              <a:fillRect/>
            </a:stretch>
          </p:blipFill>
          <p:spPr>
            <a:xfrm flipH="false" flipV="false">
              <a:off x="0" y="0"/>
              <a:ext cx="3301644" cy="3753110"/>
            </a:xfrm>
            <a:prstGeom prst="rect">
              <a:avLst/>
            </a:prstGeom>
          </p:spPr>
        </p:pic>
      </p:grpSp>
      <p:grpSp>
        <p:nvGrpSpPr>
          <p:cNvPr name="Group 17" id="17"/>
          <p:cNvGrpSpPr/>
          <p:nvPr/>
        </p:nvGrpSpPr>
        <p:grpSpPr>
          <a:xfrm rot="0">
            <a:off x="7329663" y="1105371"/>
            <a:ext cx="2417843" cy="2748458"/>
            <a:chOff x="0" y="0"/>
            <a:chExt cx="3223791" cy="3664611"/>
          </a:xfrm>
        </p:grpSpPr>
        <p:pic>
          <p:nvPicPr>
            <p:cNvPr name="Picture 18" id="18"/>
            <p:cNvPicPr>
              <a:picLocks noChangeAspect="true"/>
            </p:cNvPicPr>
            <p:nvPr/>
          </p:nvPicPr>
          <p:blipFill>
            <a:blip r:embed="rId8"/>
            <a:srcRect l="3116" t="0" r="3116" b="0"/>
            <a:stretch>
              <a:fillRect/>
            </a:stretch>
          </p:blipFill>
          <p:spPr>
            <a:xfrm flipH="false" flipV="false">
              <a:off x="0" y="0"/>
              <a:ext cx="3223791" cy="3664611"/>
            </a:xfrm>
            <a:prstGeom prst="rect">
              <a:avLst/>
            </a:prstGeom>
          </p:spPr>
        </p:pic>
      </p:grpSp>
      <p:grpSp>
        <p:nvGrpSpPr>
          <p:cNvPr name="Group 19" id="19"/>
          <p:cNvGrpSpPr/>
          <p:nvPr/>
        </p:nvGrpSpPr>
        <p:grpSpPr>
          <a:xfrm rot="0">
            <a:off x="7329663" y="5419551"/>
            <a:ext cx="2476233" cy="2814833"/>
            <a:chOff x="0" y="0"/>
            <a:chExt cx="3301644" cy="3753110"/>
          </a:xfrm>
        </p:grpSpPr>
        <p:pic>
          <p:nvPicPr>
            <p:cNvPr name="Picture 20" id="20"/>
            <p:cNvPicPr>
              <a:picLocks noChangeAspect="true"/>
            </p:cNvPicPr>
            <p:nvPr/>
          </p:nvPicPr>
          <p:blipFill>
            <a:blip r:embed="rId9"/>
            <a:srcRect l="5854" t="0" r="5854" b="0"/>
            <a:stretch>
              <a:fillRect/>
            </a:stretch>
          </p:blipFill>
          <p:spPr>
            <a:xfrm flipH="false" flipV="false">
              <a:off x="0" y="0"/>
              <a:ext cx="3301644" cy="3753110"/>
            </a:xfrm>
            <a:prstGeom prst="rect">
              <a:avLst/>
            </a:prstGeom>
          </p:spPr>
        </p:pic>
      </p:grpSp>
      <p:sp>
        <p:nvSpPr>
          <p:cNvPr name="TextBox 21" id="21"/>
          <p:cNvSpPr txBox="true"/>
          <p:nvPr/>
        </p:nvSpPr>
        <p:spPr>
          <a:xfrm rot="0">
            <a:off x="11714967" y="1998588"/>
            <a:ext cx="4933765" cy="904875"/>
          </a:xfrm>
          <a:prstGeom prst="rect">
            <a:avLst/>
          </a:prstGeom>
        </p:spPr>
        <p:txBody>
          <a:bodyPr anchor="t" rtlCol="false" tIns="0" lIns="0" bIns="0" rIns="0">
            <a:spAutoFit/>
          </a:bodyPr>
          <a:lstStyle/>
          <a:p>
            <a:pPr algn="l">
              <a:lnSpc>
                <a:spcPts val="6719"/>
              </a:lnSpc>
            </a:pPr>
            <a:r>
              <a:rPr lang="en-US" sz="5599">
                <a:solidFill>
                  <a:srgbClr val="FFFFFF"/>
                </a:solidFill>
                <a:latin typeface="Poppins Bold"/>
              </a:rPr>
              <a:t>INTEGRANTES</a:t>
            </a:r>
          </a:p>
        </p:txBody>
      </p:sp>
      <p:sp>
        <p:nvSpPr>
          <p:cNvPr name="TextBox 22" id="22"/>
          <p:cNvSpPr txBox="true"/>
          <p:nvPr/>
        </p:nvSpPr>
        <p:spPr>
          <a:xfrm rot="0">
            <a:off x="11714967" y="3135644"/>
            <a:ext cx="5756467" cy="718185"/>
          </a:xfrm>
          <a:prstGeom prst="rect">
            <a:avLst/>
          </a:prstGeom>
        </p:spPr>
        <p:txBody>
          <a:bodyPr anchor="t" rtlCol="false" tIns="0" lIns="0" bIns="0" rIns="0">
            <a:spAutoFit/>
          </a:bodyPr>
          <a:lstStyle/>
          <a:p>
            <a:pPr algn="l">
              <a:lnSpc>
                <a:spcPts val="2880"/>
              </a:lnSpc>
            </a:pPr>
            <a:r>
              <a:rPr lang="en-US" sz="1800">
                <a:solidFill>
                  <a:srgbClr val="EEF2F5"/>
                </a:solidFill>
                <a:latin typeface="Poppins"/>
              </a:rPr>
              <a:t>Responsaveis pela criação da apresentação, apresentadores e pesquisadores.</a:t>
            </a:r>
          </a:p>
        </p:txBody>
      </p:sp>
      <p:sp>
        <p:nvSpPr>
          <p:cNvPr name="TextBox 23" id="23"/>
          <p:cNvSpPr txBox="true"/>
          <p:nvPr/>
        </p:nvSpPr>
        <p:spPr>
          <a:xfrm rot="0">
            <a:off x="912493" y="4116868"/>
            <a:ext cx="2475194" cy="275049"/>
          </a:xfrm>
          <a:prstGeom prst="rect">
            <a:avLst/>
          </a:prstGeom>
        </p:spPr>
        <p:txBody>
          <a:bodyPr anchor="t" rtlCol="false" tIns="0" lIns="0" bIns="0" rIns="0">
            <a:spAutoFit/>
          </a:bodyPr>
          <a:lstStyle/>
          <a:p>
            <a:pPr algn="ctr">
              <a:lnSpc>
                <a:spcPts val="2091"/>
              </a:lnSpc>
            </a:pPr>
            <a:r>
              <a:rPr lang="en-US" sz="1743">
                <a:solidFill>
                  <a:srgbClr val="101010"/>
                </a:solidFill>
                <a:latin typeface="Poppins Bold"/>
              </a:rPr>
              <a:t>João Pedro Baldo</a:t>
            </a:r>
          </a:p>
        </p:txBody>
      </p:sp>
      <p:sp>
        <p:nvSpPr>
          <p:cNvPr name="TextBox 24" id="24"/>
          <p:cNvSpPr txBox="true"/>
          <p:nvPr/>
        </p:nvSpPr>
        <p:spPr>
          <a:xfrm rot="0">
            <a:off x="4100955" y="4111891"/>
            <a:ext cx="2417843" cy="287947"/>
          </a:xfrm>
          <a:prstGeom prst="rect">
            <a:avLst/>
          </a:prstGeom>
        </p:spPr>
        <p:txBody>
          <a:bodyPr anchor="t" rtlCol="false" tIns="0" lIns="0" bIns="0" rIns="0">
            <a:spAutoFit/>
          </a:bodyPr>
          <a:lstStyle/>
          <a:p>
            <a:pPr algn="ctr">
              <a:lnSpc>
                <a:spcPts val="2043"/>
              </a:lnSpc>
            </a:pPr>
            <a:r>
              <a:rPr lang="en-US" sz="1702">
                <a:solidFill>
                  <a:srgbClr val="101010"/>
                </a:solidFill>
                <a:latin typeface="Poppins Bold"/>
              </a:rPr>
              <a:t>Argel Dos Santos</a:t>
            </a:r>
          </a:p>
        </p:txBody>
      </p:sp>
      <p:sp>
        <p:nvSpPr>
          <p:cNvPr name="TextBox 25" id="25"/>
          <p:cNvSpPr txBox="true"/>
          <p:nvPr/>
        </p:nvSpPr>
        <p:spPr>
          <a:xfrm rot="0">
            <a:off x="4100955" y="8497537"/>
            <a:ext cx="2476233" cy="275161"/>
          </a:xfrm>
          <a:prstGeom prst="rect">
            <a:avLst/>
          </a:prstGeom>
        </p:spPr>
        <p:txBody>
          <a:bodyPr anchor="t" rtlCol="false" tIns="0" lIns="0" bIns="0" rIns="0">
            <a:spAutoFit/>
          </a:bodyPr>
          <a:lstStyle/>
          <a:p>
            <a:pPr algn="ctr">
              <a:lnSpc>
                <a:spcPts val="2092"/>
              </a:lnSpc>
            </a:pPr>
            <a:r>
              <a:rPr lang="en-US" sz="1743">
                <a:solidFill>
                  <a:srgbClr val="101010"/>
                </a:solidFill>
                <a:latin typeface="Poppins Bold"/>
              </a:rPr>
              <a:t>Ryan Aguyster</a:t>
            </a:r>
          </a:p>
        </p:txBody>
      </p:sp>
      <p:sp>
        <p:nvSpPr>
          <p:cNvPr name="TextBox 26" id="26"/>
          <p:cNvSpPr txBox="true"/>
          <p:nvPr/>
        </p:nvSpPr>
        <p:spPr>
          <a:xfrm rot="0">
            <a:off x="869304" y="8497537"/>
            <a:ext cx="2476233" cy="275161"/>
          </a:xfrm>
          <a:prstGeom prst="rect">
            <a:avLst/>
          </a:prstGeom>
        </p:spPr>
        <p:txBody>
          <a:bodyPr anchor="t" rtlCol="false" tIns="0" lIns="0" bIns="0" rIns="0">
            <a:spAutoFit/>
          </a:bodyPr>
          <a:lstStyle/>
          <a:p>
            <a:pPr algn="ctr">
              <a:lnSpc>
                <a:spcPts val="2092"/>
              </a:lnSpc>
            </a:pPr>
            <a:r>
              <a:rPr lang="en-US" sz="1743">
                <a:solidFill>
                  <a:srgbClr val="101010"/>
                </a:solidFill>
                <a:latin typeface="Poppins Bold"/>
              </a:rPr>
              <a:t>André Gomes</a:t>
            </a:r>
          </a:p>
        </p:txBody>
      </p:sp>
      <p:sp>
        <p:nvSpPr>
          <p:cNvPr name="TextBox 27" id="27"/>
          <p:cNvSpPr txBox="true"/>
          <p:nvPr/>
        </p:nvSpPr>
        <p:spPr>
          <a:xfrm rot="0">
            <a:off x="1348767" y="4463434"/>
            <a:ext cx="1602646" cy="552437"/>
          </a:xfrm>
          <a:prstGeom prst="rect">
            <a:avLst/>
          </a:prstGeom>
        </p:spPr>
        <p:txBody>
          <a:bodyPr anchor="t" rtlCol="false" tIns="0" lIns="0" bIns="0" rIns="0">
            <a:spAutoFit/>
          </a:bodyPr>
          <a:lstStyle/>
          <a:p>
            <a:pPr algn="ctr">
              <a:lnSpc>
                <a:spcPts val="2261"/>
              </a:lnSpc>
            </a:pPr>
            <a:r>
              <a:rPr lang="en-US" sz="1307">
                <a:solidFill>
                  <a:srgbClr val="545454"/>
                </a:solidFill>
                <a:latin typeface="Poppins"/>
              </a:rPr>
              <a:t>Designer da apresentaão</a:t>
            </a:r>
          </a:p>
        </p:txBody>
      </p:sp>
      <p:sp>
        <p:nvSpPr>
          <p:cNvPr name="TextBox 28" id="28"/>
          <p:cNvSpPr txBox="true"/>
          <p:nvPr/>
        </p:nvSpPr>
        <p:spPr>
          <a:xfrm rot="0">
            <a:off x="4466801" y="4467931"/>
            <a:ext cx="1686151" cy="265820"/>
          </a:xfrm>
          <a:prstGeom prst="rect">
            <a:avLst/>
          </a:prstGeom>
        </p:spPr>
        <p:txBody>
          <a:bodyPr anchor="t" rtlCol="false" tIns="0" lIns="0" bIns="0" rIns="0">
            <a:spAutoFit/>
          </a:bodyPr>
          <a:lstStyle/>
          <a:p>
            <a:pPr algn="ctr">
              <a:lnSpc>
                <a:spcPts val="2209"/>
              </a:lnSpc>
            </a:pPr>
            <a:r>
              <a:rPr lang="en-US" sz="1277">
                <a:solidFill>
                  <a:srgbClr val="545454"/>
                </a:solidFill>
                <a:latin typeface="Poppins"/>
              </a:rPr>
              <a:t>Lider de Projeto</a:t>
            </a:r>
          </a:p>
        </p:txBody>
      </p:sp>
      <p:sp>
        <p:nvSpPr>
          <p:cNvPr name="TextBox 29" id="29"/>
          <p:cNvSpPr txBox="true"/>
          <p:nvPr/>
        </p:nvSpPr>
        <p:spPr>
          <a:xfrm rot="0">
            <a:off x="1489331" y="8844276"/>
            <a:ext cx="1236179" cy="270399"/>
          </a:xfrm>
          <a:prstGeom prst="rect">
            <a:avLst/>
          </a:prstGeom>
        </p:spPr>
        <p:txBody>
          <a:bodyPr anchor="t" rtlCol="false" tIns="0" lIns="0" bIns="0" rIns="0">
            <a:spAutoFit/>
          </a:bodyPr>
          <a:lstStyle/>
          <a:p>
            <a:pPr algn="ctr">
              <a:lnSpc>
                <a:spcPts val="2262"/>
              </a:lnSpc>
            </a:pPr>
            <a:r>
              <a:rPr lang="en-US" sz="1307">
                <a:solidFill>
                  <a:srgbClr val="545454"/>
                </a:solidFill>
                <a:latin typeface="Poppins"/>
              </a:rPr>
              <a:t>Pesquisador</a:t>
            </a:r>
          </a:p>
        </p:txBody>
      </p:sp>
      <p:sp>
        <p:nvSpPr>
          <p:cNvPr name="TextBox 30" id="30"/>
          <p:cNvSpPr txBox="true"/>
          <p:nvPr/>
        </p:nvSpPr>
        <p:spPr>
          <a:xfrm rot="0">
            <a:off x="4628717" y="8844276"/>
            <a:ext cx="1420710" cy="270399"/>
          </a:xfrm>
          <a:prstGeom prst="rect">
            <a:avLst/>
          </a:prstGeom>
        </p:spPr>
        <p:txBody>
          <a:bodyPr anchor="t" rtlCol="false" tIns="0" lIns="0" bIns="0" rIns="0">
            <a:spAutoFit/>
          </a:bodyPr>
          <a:lstStyle/>
          <a:p>
            <a:pPr algn="ctr">
              <a:lnSpc>
                <a:spcPts val="2262"/>
              </a:lnSpc>
            </a:pPr>
            <a:r>
              <a:rPr lang="en-US" sz="1307">
                <a:solidFill>
                  <a:srgbClr val="545454"/>
                </a:solidFill>
                <a:latin typeface="Poppins"/>
              </a:rPr>
              <a:t>Pesquisador</a:t>
            </a:r>
          </a:p>
        </p:txBody>
      </p:sp>
      <p:sp>
        <p:nvSpPr>
          <p:cNvPr name="TextBox 31" id="31"/>
          <p:cNvSpPr txBox="true"/>
          <p:nvPr/>
        </p:nvSpPr>
        <p:spPr>
          <a:xfrm rot="0">
            <a:off x="7329663" y="4111891"/>
            <a:ext cx="2417843" cy="287947"/>
          </a:xfrm>
          <a:prstGeom prst="rect">
            <a:avLst/>
          </a:prstGeom>
        </p:spPr>
        <p:txBody>
          <a:bodyPr anchor="t" rtlCol="false" tIns="0" lIns="0" bIns="0" rIns="0">
            <a:spAutoFit/>
          </a:bodyPr>
          <a:lstStyle/>
          <a:p>
            <a:pPr algn="ctr">
              <a:lnSpc>
                <a:spcPts val="2043"/>
              </a:lnSpc>
            </a:pPr>
            <a:r>
              <a:rPr lang="en-US" sz="1702">
                <a:solidFill>
                  <a:srgbClr val="101010"/>
                </a:solidFill>
                <a:latin typeface="Poppins Bold"/>
              </a:rPr>
              <a:t>Cauã Bemfica</a:t>
            </a:r>
          </a:p>
        </p:txBody>
      </p:sp>
      <p:sp>
        <p:nvSpPr>
          <p:cNvPr name="TextBox 32" id="32"/>
          <p:cNvSpPr txBox="true"/>
          <p:nvPr/>
        </p:nvSpPr>
        <p:spPr>
          <a:xfrm rot="0">
            <a:off x="7329663" y="8497537"/>
            <a:ext cx="2476233" cy="275161"/>
          </a:xfrm>
          <a:prstGeom prst="rect">
            <a:avLst/>
          </a:prstGeom>
        </p:spPr>
        <p:txBody>
          <a:bodyPr anchor="t" rtlCol="false" tIns="0" lIns="0" bIns="0" rIns="0">
            <a:spAutoFit/>
          </a:bodyPr>
          <a:lstStyle/>
          <a:p>
            <a:pPr algn="ctr">
              <a:lnSpc>
                <a:spcPts val="2092"/>
              </a:lnSpc>
            </a:pPr>
            <a:r>
              <a:rPr lang="en-US" sz="1743">
                <a:solidFill>
                  <a:srgbClr val="101010"/>
                </a:solidFill>
                <a:latin typeface="Poppins Bold"/>
              </a:rPr>
              <a:t>Matheus Iserhard</a:t>
            </a:r>
          </a:p>
        </p:txBody>
      </p:sp>
      <p:sp>
        <p:nvSpPr>
          <p:cNvPr name="TextBox 33" id="33"/>
          <p:cNvSpPr txBox="true"/>
          <p:nvPr/>
        </p:nvSpPr>
        <p:spPr>
          <a:xfrm rot="0">
            <a:off x="7695509" y="4467931"/>
            <a:ext cx="1686151" cy="265820"/>
          </a:xfrm>
          <a:prstGeom prst="rect">
            <a:avLst/>
          </a:prstGeom>
        </p:spPr>
        <p:txBody>
          <a:bodyPr anchor="t" rtlCol="false" tIns="0" lIns="0" bIns="0" rIns="0">
            <a:spAutoFit/>
          </a:bodyPr>
          <a:lstStyle/>
          <a:p>
            <a:pPr algn="ctr">
              <a:lnSpc>
                <a:spcPts val="2209"/>
              </a:lnSpc>
            </a:pPr>
            <a:r>
              <a:rPr lang="en-US" sz="1277">
                <a:solidFill>
                  <a:srgbClr val="545454"/>
                </a:solidFill>
                <a:latin typeface="Poppins"/>
              </a:rPr>
              <a:t>Pesquisador</a:t>
            </a:r>
          </a:p>
        </p:txBody>
      </p:sp>
      <p:sp>
        <p:nvSpPr>
          <p:cNvPr name="TextBox 34" id="34"/>
          <p:cNvSpPr txBox="true"/>
          <p:nvPr/>
        </p:nvSpPr>
        <p:spPr>
          <a:xfrm rot="0">
            <a:off x="7857425" y="8844276"/>
            <a:ext cx="1420710" cy="270399"/>
          </a:xfrm>
          <a:prstGeom prst="rect">
            <a:avLst/>
          </a:prstGeom>
        </p:spPr>
        <p:txBody>
          <a:bodyPr anchor="t" rtlCol="false" tIns="0" lIns="0" bIns="0" rIns="0">
            <a:spAutoFit/>
          </a:bodyPr>
          <a:lstStyle/>
          <a:p>
            <a:pPr algn="ctr">
              <a:lnSpc>
                <a:spcPts val="2262"/>
              </a:lnSpc>
            </a:pPr>
            <a:r>
              <a:rPr lang="en-US" sz="1307">
                <a:solidFill>
                  <a:srgbClr val="545454"/>
                </a:solidFill>
                <a:latin typeface="Poppins"/>
              </a:rPr>
              <a:t>Pesquisador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544475"/>
            <a:chOff x="0" y="0"/>
            <a:chExt cx="4816593" cy="1196899"/>
          </a:xfrm>
        </p:grpSpPr>
        <p:sp>
          <p:nvSpPr>
            <p:cNvPr name="Freeform 3" id="3"/>
            <p:cNvSpPr/>
            <p:nvPr/>
          </p:nvSpPr>
          <p:spPr>
            <a:xfrm flipH="false" flipV="false" rot="0">
              <a:off x="0" y="0"/>
              <a:ext cx="4816592" cy="1196899"/>
            </a:xfrm>
            <a:custGeom>
              <a:avLst/>
              <a:gdLst/>
              <a:ahLst/>
              <a:cxnLst/>
              <a:rect r="r" b="b" t="t" l="l"/>
              <a:pathLst>
                <a:path h="1196899" w="4816592">
                  <a:moveTo>
                    <a:pt x="0" y="0"/>
                  </a:moveTo>
                  <a:lnTo>
                    <a:pt x="4816592" y="0"/>
                  </a:lnTo>
                  <a:lnTo>
                    <a:pt x="4816592" y="1196899"/>
                  </a:lnTo>
                  <a:lnTo>
                    <a:pt x="0" y="1196899"/>
                  </a:lnTo>
                  <a:close/>
                </a:path>
              </a:pathLst>
            </a:custGeom>
            <a:solidFill>
              <a:srgbClr val="071C42"/>
            </a:solidFill>
          </p:spPr>
        </p:sp>
        <p:sp>
          <p:nvSpPr>
            <p:cNvPr name="TextBox 4" id="4"/>
            <p:cNvSpPr txBox="true"/>
            <p:nvPr/>
          </p:nvSpPr>
          <p:spPr>
            <a:xfrm>
              <a:off x="0" y="-38100"/>
              <a:ext cx="4816593" cy="123499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5647765"/>
            <a:ext cx="13802495" cy="3409706"/>
          </a:xfrm>
          <a:prstGeom prst="rect">
            <a:avLst/>
          </a:prstGeom>
        </p:spPr>
        <p:txBody>
          <a:bodyPr anchor="t" rtlCol="false" tIns="0" lIns="0" bIns="0" rIns="0">
            <a:spAutoFit/>
          </a:bodyPr>
          <a:lstStyle/>
          <a:p>
            <a:pPr algn="l">
              <a:lnSpc>
                <a:spcPts val="3898"/>
              </a:lnSpc>
            </a:pPr>
            <a:r>
              <a:rPr lang="en-US" sz="2784">
                <a:solidFill>
                  <a:srgbClr val="101010"/>
                </a:solidFill>
                <a:latin typeface="Poppins"/>
              </a:rPr>
              <a:t>Feature Driven Development (FDD) é uma metodologia ágil focada em características específicas do produto, visando à entrega frequente de valor ao cliente.</a:t>
            </a:r>
          </a:p>
          <a:p>
            <a:pPr algn="l">
              <a:lnSpc>
                <a:spcPts val="3898"/>
              </a:lnSpc>
            </a:pPr>
            <a:r>
              <a:rPr lang="en-US" sz="2784">
                <a:solidFill>
                  <a:srgbClr val="101010"/>
                </a:solidFill>
                <a:latin typeface="Poppins"/>
              </a:rPr>
              <a:t>Nesse sentido, ela se baseia na decomposição de funcionalidades em partes menores, chamadas de “features”, que são desenvolvidas em ciclos curtos e iterativos. Isso permite um acompanhamento mais detalhado do progresso e facilita a detecção precoce de problemas.</a:t>
            </a:r>
          </a:p>
        </p:txBody>
      </p:sp>
      <p:sp>
        <p:nvSpPr>
          <p:cNvPr name="TextBox 6" id="6"/>
          <p:cNvSpPr txBox="true"/>
          <p:nvPr/>
        </p:nvSpPr>
        <p:spPr>
          <a:xfrm rot="0">
            <a:off x="1028700" y="2691204"/>
            <a:ext cx="4668112" cy="904875"/>
          </a:xfrm>
          <a:prstGeom prst="rect">
            <a:avLst/>
          </a:prstGeom>
        </p:spPr>
        <p:txBody>
          <a:bodyPr anchor="t" rtlCol="false" tIns="0" lIns="0" bIns="0" rIns="0">
            <a:spAutoFit/>
          </a:bodyPr>
          <a:lstStyle/>
          <a:p>
            <a:pPr algn="l">
              <a:lnSpc>
                <a:spcPts val="6719"/>
              </a:lnSpc>
            </a:pPr>
            <a:r>
              <a:rPr lang="en-US" sz="5599">
                <a:solidFill>
                  <a:srgbClr val="FFFFFF"/>
                </a:solidFill>
                <a:latin typeface="Poppins Bold"/>
              </a:rPr>
              <a:t>OQUE É FDD?</a:t>
            </a:r>
          </a:p>
        </p:txBody>
      </p:sp>
      <p:sp>
        <p:nvSpPr>
          <p:cNvPr name="Freeform 7" id="7"/>
          <p:cNvSpPr/>
          <p:nvPr/>
        </p:nvSpPr>
        <p:spPr>
          <a:xfrm flipH="false" flipV="false" rot="0">
            <a:off x="13786888" y="629992"/>
            <a:ext cx="6267753" cy="5093974"/>
          </a:xfrm>
          <a:custGeom>
            <a:avLst/>
            <a:gdLst/>
            <a:ahLst/>
            <a:cxnLst/>
            <a:rect r="r" b="b" t="t" l="l"/>
            <a:pathLst>
              <a:path h="5093974" w="6267753">
                <a:moveTo>
                  <a:pt x="0" y="0"/>
                </a:moveTo>
                <a:lnTo>
                  <a:pt x="6267752" y="0"/>
                </a:lnTo>
                <a:lnTo>
                  <a:pt x="6267752" y="5093973"/>
                </a:lnTo>
                <a:lnTo>
                  <a:pt x="0" y="5093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0" y="4255742"/>
            <a:ext cx="6212838" cy="288733"/>
            <a:chOff x="0" y="0"/>
            <a:chExt cx="1636303" cy="76045"/>
          </a:xfrm>
        </p:grpSpPr>
        <p:sp>
          <p:nvSpPr>
            <p:cNvPr name="Freeform 9" id="9"/>
            <p:cNvSpPr/>
            <p:nvPr/>
          </p:nvSpPr>
          <p:spPr>
            <a:xfrm flipH="false" flipV="false" rot="0">
              <a:off x="0" y="0"/>
              <a:ext cx="1636303" cy="76045"/>
            </a:xfrm>
            <a:custGeom>
              <a:avLst/>
              <a:gdLst/>
              <a:ahLst/>
              <a:cxnLst/>
              <a:rect r="r" b="b" t="t" l="l"/>
              <a:pathLst>
                <a:path h="76045" w="1636303">
                  <a:moveTo>
                    <a:pt x="0" y="0"/>
                  </a:moveTo>
                  <a:lnTo>
                    <a:pt x="1636303" y="0"/>
                  </a:lnTo>
                  <a:lnTo>
                    <a:pt x="1636303" y="76045"/>
                  </a:lnTo>
                  <a:lnTo>
                    <a:pt x="0" y="76045"/>
                  </a:lnTo>
                  <a:close/>
                </a:path>
              </a:pathLst>
            </a:custGeom>
            <a:solidFill>
              <a:srgbClr val="3DCAB1"/>
            </a:solidFill>
          </p:spPr>
        </p:sp>
        <p:sp>
          <p:nvSpPr>
            <p:cNvPr name="TextBox 10" id="10"/>
            <p:cNvSpPr txBox="true"/>
            <p:nvPr/>
          </p:nvSpPr>
          <p:spPr>
            <a:xfrm>
              <a:off x="0" y="-38100"/>
              <a:ext cx="1636303" cy="114145"/>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rot="0">
            <a:off x="1028700" y="601417"/>
            <a:ext cx="16230600" cy="0"/>
          </a:xfrm>
          <a:prstGeom prst="line">
            <a:avLst/>
          </a:prstGeom>
          <a:ln cap="flat" w="19050">
            <a:solidFill>
              <a:srgbClr val="D9D9D9"/>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81325" y="0"/>
            <a:ext cx="11006675" cy="2057400"/>
            <a:chOff x="0" y="0"/>
            <a:chExt cx="2608990" cy="487680"/>
          </a:xfrm>
        </p:grpSpPr>
        <p:sp>
          <p:nvSpPr>
            <p:cNvPr name="Freeform 3" id="3"/>
            <p:cNvSpPr/>
            <p:nvPr/>
          </p:nvSpPr>
          <p:spPr>
            <a:xfrm flipH="false" flipV="false" rot="0">
              <a:off x="0" y="0"/>
              <a:ext cx="2608990" cy="487680"/>
            </a:xfrm>
            <a:custGeom>
              <a:avLst/>
              <a:gdLst/>
              <a:ahLst/>
              <a:cxnLst/>
              <a:rect r="r" b="b" t="t" l="l"/>
              <a:pathLst>
                <a:path h="487680" w="2608990">
                  <a:moveTo>
                    <a:pt x="0" y="0"/>
                  </a:moveTo>
                  <a:lnTo>
                    <a:pt x="2608990" y="0"/>
                  </a:lnTo>
                  <a:lnTo>
                    <a:pt x="2608990" y="487680"/>
                  </a:lnTo>
                  <a:lnTo>
                    <a:pt x="0" y="487680"/>
                  </a:lnTo>
                  <a:close/>
                </a:path>
              </a:pathLst>
            </a:custGeom>
            <a:solidFill>
              <a:srgbClr val="071C42"/>
            </a:solidFill>
          </p:spPr>
        </p:sp>
        <p:sp>
          <p:nvSpPr>
            <p:cNvPr name="TextBox 4" id="4"/>
            <p:cNvSpPr txBox="true"/>
            <p:nvPr/>
          </p:nvSpPr>
          <p:spPr>
            <a:xfrm>
              <a:off x="0" y="-38100"/>
              <a:ext cx="2608990" cy="52578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9924636" y="3905276"/>
            <a:ext cx="5969920"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Strategy 2</a:t>
            </a:r>
          </a:p>
        </p:txBody>
      </p:sp>
      <p:sp>
        <p:nvSpPr>
          <p:cNvPr name="TextBox 6" id="6"/>
          <p:cNvSpPr txBox="true"/>
          <p:nvPr/>
        </p:nvSpPr>
        <p:spPr>
          <a:xfrm rot="0">
            <a:off x="9924636" y="4511014"/>
            <a:ext cx="6409167" cy="1804035"/>
          </a:xfrm>
          <a:prstGeom prst="rect">
            <a:avLst/>
          </a:prstGeom>
        </p:spPr>
        <p:txBody>
          <a:bodyPr anchor="t" rtlCol="false" tIns="0" lIns="0" bIns="0" rIns="0">
            <a:spAutoFit/>
          </a:bodyPr>
          <a:lstStyle/>
          <a:p>
            <a:pPr algn="l">
              <a:lnSpc>
                <a:spcPts val="2880"/>
              </a:lnSpc>
            </a:pPr>
            <a:r>
              <a:rPr lang="en-US" sz="1800">
                <a:solidFill>
                  <a:srgbClr val="FFFFFF"/>
                </a:solidFill>
                <a:latin typeface="Poppins"/>
              </a:rPr>
              <a:t>In the presentation session, the background can be filled with information that is arranged systematically and effectively concerning an interesting topic to be used as material for discussion at the opening of the presentation session. </a:t>
            </a:r>
          </a:p>
        </p:txBody>
      </p:sp>
      <p:sp>
        <p:nvSpPr>
          <p:cNvPr name="TextBox 7" id="7"/>
          <p:cNvSpPr txBox="true"/>
          <p:nvPr/>
        </p:nvSpPr>
        <p:spPr>
          <a:xfrm rot="0">
            <a:off x="10901735" y="7334276"/>
            <a:ext cx="5969920"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Strategy 3</a:t>
            </a:r>
          </a:p>
        </p:txBody>
      </p:sp>
      <p:sp>
        <p:nvSpPr>
          <p:cNvPr name="TextBox 8" id="8"/>
          <p:cNvSpPr txBox="true"/>
          <p:nvPr/>
        </p:nvSpPr>
        <p:spPr>
          <a:xfrm rot="0">
            <a:off x="1221496" y="5774042"/>
            <a:ext cx="6687770" cy="904875"/>
          </a:xfrm>
          <a:prstGeom prst="rect">
            <a:avLst/>
          </a:prstGeom>
        </p:spPr>
        <p:txBody>
          <a:bodyPr anchor="t" rtlCol="false" tIns="0" lIns="0" bIns="0" rIns="0">
            <a:spAutoFit/>
          </a:bodyPr>
          <a:lstStyle/>
          <a:p>
            <a:pPr algn="l">
              <a:lnSpc>
                <a:spcPts val="6719"/>
              </a:lnSpc>
            </a:pPr>
            <a:r>
              <a:rPr lang="en-US" sz="5599">
                <a:solidFill>
                  <a:srgbClr val="101010"/>
                </a:solidFill>
                <a:latin typeface="Poppins Bold"/>
              </a:rPr>
              <a:t>COMO FUNCIONA</a:t>
            </a:r>
          </a:p>
        </p:txBody>
      </p:sp>
      <p:sp>
        <p:nvSpPr>
          <p:cNvPr name="TextBox 9" id="9"/>
          <p:cNvSpPr txBox="true"/>
          <p:nvPr/>
        </p:nvSpPr>
        <p:spPr>
          <a:xfrm rot="0">
            <a:off x="1221496" y="6741795"/>
            <a:ext cx="6687770" cy="2889885"/>
          </a:xfrm>
          <a:prstGeom prst="rect">
            <a:avLst/>
          </a:prstGeom>
        </p:spPr>
        <p:txBody>
          <a:bodyPr anchor="t" rtlCol="false" tIns="0" lIns="0" bIns="0" rIns="0">
            <a:spAutoFit/>
          </a:bodyPr>
          <a:lstStyle/>
          <a:p>
            <a:pPr algn="l">
              <a:lnSpc>
                <a:spcPts val="2880"/>
              </a:lnSpc>
            </a:pPr>
            <a:r>
              <a:rPr lang="en-US" sz="1800">
                <a:solidFill>
                  <a:srgbClr val="545454"/>
                </a:solidFill>
                <a:latin typeface="Poppins"/>
              </a:rPr>
              <a:t>O Feature Driven Development funciona através de ciclos iterativos e focados em características específicas, chamadas de “features”. </a:t>
            </a:r>
          </a:p>
          <a:p>
            <a:pPr algn="l">
              <a:lnSpc>
                <a:spcPts val="2880"/>
              </a:lnSpc>
            </a:pPr>
            <a:r>
              <a:rPr lang="en-US" sz="1800">
                <a:solidFill>
                  <a:srgbClr val="545454"/>
                </a:solidFill>
                <a:latin typeface="Poppins"/>
              </a:rPr>
              <a:t>Essa metodologia divide o processo de desenvolvimento em etapas menores, permitindo entregas mais rápidas e eficientes, e facilitando o acompanhamento do progresso.</a:t>
            </a:r>
          </a:p>
          <a:p>
            <a:pPr algn="l">
              <a:lnSpc>
                <a:spcPts val="2880"/>
              </a:lnSpc>
            </a:pPr>
          </a:p>
        </p:txBody>
      </p:sp>
      <p:sp>
        <p:nvSpPr>
          <p:cNvPr name="Freeform 10" id="10"/>
          <p:cNvSpPr/>
          <p:nvPr/>
        </p:nvSpPr>
        <p:spPr>
          <a:xfrm flipH="true" flipV="false" rot="0">
            <a:off x="-2713803" y="-464796"/>
            <a:ext cx="8166327" cy="6636996"/>
          </a:xfrm>
          <a:custGeom>
            <a:avLst/>
            <a:gdLst/>
            <a:ahLst/>
            <a:cxnLst/>
            <a:rect r="r" b="b" t="t" l="l"/>
            <a:pathLst>
              <a:path h="6636996" w="8166327">
                <a:moveTo>
                  <a:pt x="8166327" y="0"/>
                </a:moveTo>
                <a:lnTo>
                  <a:pt x="0" y="0"/>
                </a:lnTo>
                <a:lnTo>
                  <a:pt x="0" y="6636996"/>
                </a:lnTo>
                <a:lnTo>
                  <a:pt x="8166327" y="6636996"/>
                </a:lnTo>
                <a:lnTo>
                  <a:pt x="816632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7909266" y="2057400"/>
            <a:ext cx="10378734" cy="2057400"/>
            <a:chOff x="0" y="0"/>
            <a:chExt cx="2460144" cy="487680"/>
          </a:xfrm>
        </p:grpSpPr>
        <p:sp>
          <p:nvSpPr>
            <p:cNvPr name="Freeform 12" id="12"/>
            <p:cNvSpPr/>
            <p:nvPr/>
          </p:nvSpPr>
          <p:spPr>
            <a:xfrm flipH="false" flipV="false" rot="0">
              <a:off x="0" y="0"/>
              <a:ext cx="2460144" cy="487680"/>
            </a:xfrm>
            <a:custGeom>
              <a:avLst/>
              <a:gdLst/>
              <a:ahLst/>
              <a:cxnLst/>
              <a:rect r="r" b="b" t="t" l="l"/>
              <a:pathLst>
                <a:path h="487680" w="2460144">
                  <a:moveTo>
                    <a:pt x="0" y="0"/>
                  </a:moveTo>
                  <a:lnTo>
                    <a:pt x="2460144" y="0"/>
                  </a:lnTo>
                  <a:lnTo>
                    <a:pt x="2460144" y="487680"/>
                  </a:lnTo>
                  <a:lnTo>
                    <a:pt x="0" y="487680"/>
                  </a:lnTo>
                  <a:close/>
                </a:path>
              </a:pathLst>
            </a:custGeom>
            <a:solidFill>
              <a:srgbClr val="3DCAB1"/>
            </a:solidFill>
          </p:spPr>
        </p:sp>
        <p:sp>
          <p:nvSpPr>
            <p:cNvPr name="TextBox 13" id="13"/>
            <p:cNvSpPr txBox="true"/>
            <p:nvPr/>
          </p:nvSpPr>
          <p:spPr>
            <a:xfrm>
              <a:off x="0" y="-38100"/>
              <a:ext cx="2460144" cy="52578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8538210" y="4114800"/>
            <a:ext cx="9749790" cy="2057400"/>
            <a:chOff x="0" y="0"/>
            <a:chExt cx="2311061" cy="487680"/>
          </a:xfrm>
        </p:grpSpPr>
        <p:sp>
          <p:nvSpPr>
            <p:cNvPr name="Freeform 15" id="15"/>
            <p:cNvSpPr/>
            <p:nvPr/>
          </p:nvSpPr>
          <p:spPr>
            <a:xfrm flipH="false" flipV="false" rot="0">
              <a:off x="0" y="0"/>
              <a:ext cx="2311061" cy="487680"/>
            </a:xfrm>
            <a:custGeom>
              <a:avLst/>
              <a:gdLst/>
              <a:ahLst/>
              <a:cxnLst/>
              <a:rect r="r" b="b" t="t" l="l"/>
              <a:pathLst>
                <a:path h="487680" w="2311061">
                  <a:moveTo>
                    <a:pt x="0" y="0"/>
                  </a:moveTo>
                  <a:lnTo>
                    <a:pt x="2311061" y="0"/>
                  </a:lnTo>
                  <a:lnTo>
                    <a:pt x="2311061" y="487680"/>
                  </a:lnTo>
                  <a:lnTo>
                    <a:pt x="0" y="487680"/>
                  </a:lnTo>
                  <a:close/>
                </a:path>
              </a:pathLst>
            </a:custGeom>
            <a:solidFill>
              <a:srgbClr val="071C42"/>
            </a:solidFill>
          </p:spPr>
        </p:sp>
        <p:sp>
          <p:nvSpPr>
            <p:cNvPr name="TextBox 16" id="16"/>
            <p:cNvSpPr txBox="true"/>
            <p:nvPr/>
          </p:nvSpPr>
          <p:spPr>
            <a:xfrm>
              <a:off x="0" y="-38100"/>
              <a:ext cx="2311061" cy="52578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9166860" y="6172200"/>
            <a:ext cx="9121140" cy="2057400"/>
            <a:chOff x="0" y="0"/>
            <a:chExt cx="2162048" cy="487680"/>
          </a:xfrm>
        </p:grpSpPr>
        <p:sp>
          <p:nvSpPr>
            <p:cNvPr name="Freeform 18" id="18"/>
            <p:cNvSpPr/>
            <p:nvPr/>
          </p:nvSpPr>
          <p:spPr>
            <a:xfrm flipH="false" flipV="false" rot="0">
              <a:off x="0" y="0"/>
              <a:ext cx="2162048" cy="487680"/>
            </a:xfrm>
            <a:custGeom>
              <a:avLst/>
              <a:gdLst/>
              <a:ahLst/>
              <a:cxnLst/>
              <a:rect r="r" b="b" t="t" l="l"/>
              <a:pathLst>
                <a:path h="487680" w="2162048">
                  <a:moveTo>
                    <a:pt x="0" y="0"/>
                  </a:moveTo>
                  <a:lnTo>
                    <a:pt x="2162048" y="0"/>
                  </a:lnTo>
                  <a:lnTo>
                    <a:pt x="2162048" y="487680"/>
                  </a:lnTo>
                  <a:lnTo>
                    <a:pt x="0" y="487680"/>
                  </a:lnTo>
                  <a:close/>
                </a:path>
              </a:pathLst>
            </a:custGeom>
            <a:solidFill>
              <a:srgbClr val="3DCAB1"/>
            </a:solidFill>
          </p:spPr>
        </p:sp>
        <p:sp>
          <p:nvSpPr>
            <p:cNvPr name="TextBox 19" id="19"/>
            <p:cNvSpPr txBox="true"/>
            <p:nvPr/>
          </p:nvSpPr>
          <p:spPr>
            <a:xfrm>
              <a:off x="0" y="-38100"/>
              <a:ext cx="2162048" cy="52578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9795510" y="8233115"/>
            <a:ext cx="8492490" cy="2057400"/>
            <a:chOff x="0" y="0"/>
            <a:chExt cx="2013035" cy="487680"/>
          </a:xfrm>
        </p:grpSpPr>
        <p:sp>
          <p:nvSpPr>
            <p:cNvPr name="Freeform 21" id="21"/>
            <p:cNvSpPr/>
            <p:nvPr/>
          </p:nvSpPr>
          <p:spPr>
            <a:xfrm flipH="false" flipV="false" rot="0">
              <a:off x="0" y="0"/>
              <a:ext cx="2013035" cy="487680"/>
            </a:xfrm>
            <a:custGeom>
              <a:avLst/>
              <a:gdLst/>
              <a:ahLst/>
              <a:cxnLst/>
              <a:rect r="r" b="b" t="t" l="l"/>
              <a:pathLst>
                <a:path h="487680" w="2013035">
                  <a:moveTo>
                    <a:pt x="0" y="0"/>
                  </a:moveTo>
                  <a:lnTo>
                    <a:pt x="2013035" y="0"/>
                  </a:lnTo>
                  <a:lnTo>
                    <a:pt x="2013035" y="487680"/>
                  </a:lnTo>
                  <a:lnTo>
                    <a:pt x="0" y="487680"/>
                  </a:lnTo>
                  <a:close/>
                </a:path>
              </a:pathLst>
            </a:custGeom>
            <a:solidFill>
              <a:srgbClr val="071C42"/>
            </a:solidFill>
          </p:spPr>
        </p:sp>
        <p:sp>
          <p:nvSpPr>
            <p:cNvPr name="TextBox 22" id="22"/>
            <p:cNvSpPr txBox="true"/>
            <p:nvPr/>
          </p:nvSpPr>
          <p:spPr>
            <a:xfrm>
              <a:off x="0" y="-38100"/>
              <a:ext cx="2013035" cy="525780"/>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7909266" y="632068"/>
            <a:ext cx="10005910" cy="695960"/>
          </a:xfrm>
          <a:prstGeom prst="rect">
            <a:avLst/>
          </a:prstGeom>
        </p:spPr>
        <p:txBody>
          <a:bodyPr anchor="t" rtlCol="false" tIns="0" lIns="0" bIns="0" rIns="0">
            <a:spAutoFit/>
          </a:bodyPr>
          <a:lstStyle/>
          <a:p>
            <a:pPr algn="ctr">
              <a:lnSpc>
                <a:spcPts val="5739"/>
              </a:lnSpc>
            </a:pPr>
            <a:r>
              <a:rPr lang="en-US" sz="4099">
                <a:solidFill>
                  <a:srgbClr val="FFFFFF"/>
                </a:solidFill>
                <a:latin typeface="Open Sans Bold"/>
              </a:rPr>
              <a:t>desenvolvimento de um modelo geral</a:t>
            </a:r>
          </a:p>
        </p:txBody>
      </p:sp>
      <p:sp>
        <p:nvSpPr>
          <p:cNvPr name="TextBox 24" id="24"/>
          <p:cNvSpPr txBox="true"/>
          <p:nvPr/>
        </p:nvSpPr>
        <p:spPr>
          <a:xfrm rot="0">
            <a:off x="8300927" y="2362273"/>
            <a:ext cx="9656584" cy="1419860"/>
          </a:xfrm>
          <a:prstGeom prst="rect">
            <a:avLst/>
          </a:prstGeom>
        </p:spPr>
        <p:txBody>
          <a:bodyPr anchor="t" rtlCol="false" tIns="0" lIns="0" bIns="0" rIns="0">
            <a:spAutoFit/>
          </a:bodyPr>
          <a:lstStyle/>
          <a:p>
            <a:pPr algn="ctr">
              <a:lnSpc>
                <a:spcPts val="5740"/>
              </a:lnSpc>
            </a:pPr>
            <a:r>
              <a:rPr lang="en-US" sz="4100">
                <a:solidFill>
                  <a:srgbClr val="FFFFFF"/>
                </a:solidFill>
                <a:latin typeface="Open Sans Bold"/>
              </a:rPr>
              <a:t>criação de uma lista de funcionalidades</a:t>
            </a:r>
          </a:p>
        </p:txBody>
      </p:sp>
      <p:sp>
        <p:nvSpPr>
          <p:cNvPr name="TextBox 25" id="25"/>
          <p:cNvSpPr txBox="true"/>
          <p:nvPr/>
        </p:nvSpPr>
        <p:spPr>
          <a:xfrm rot="0">
            <a:off x="8270341" y="4745948"/>
            <a:ext cx="10285528" cy="695960"/>
          </a:xfrm>
          <a:prstGeom prst="rect">
            <a:avLst/>
          </a:prstGeom>
        </p:spPr>
        <p:txBody>
          <a:bodyPr anchor="t" rtlCol="false" tIns="0" lIns="0" bIns="0" rIns="0">
            <a:spAutoFit/>
          </a:bodyPr>
          <a:lstStyle/>
          <a:p>
            <a:pPr algn="ctr">
              <a:lnSpc>
                <a:spcPts val="5740"/>
              </a:lnSpc>
            </a:pPr>
            <a:r>
              <a:rPr lang="en-US" sz="4100">
                <a:solidFill>
                  <a:srgbClr val="FFFFFF"/>
                </a:solidFill>
                <a:latin typeface="Open Sans Bold"/>
              </a:rPr>
              <a:t>planejamento por feature</a:t>
            </a:r>
          </a:p>
        </p:txBody>
      </p:sp>
      <p:sp>
        <p:nvSpPr>
          <p:cNvPr name="TextBox 26" id="26"/>
          <p:cNvSpPr txBox="true"/>
          <p:nvPr/>
        </p:nvSpPr>
        <p:spPr>
          <a:xfrm rot="0">
            <a:off x="8744078" y="6803357"/>
            <a:ext cx="10285234" cy="695960"/>
          </a:xfrm>
          <a:prstGeom prst="rect">
            <a:avLst/>
          </a:prstGeom>
        </p:spPr>
        <p:txBody>
          <a:bodyPr anchor="t" rtlCol="false" tIns="0" lIns="0" bIns="0" rIns="0">
            <a:spAutoFit/>
          </a:bodyPr>
          <a:lstStyle/>
          <a:p>
            <a:pPr algn="ctr">
              <a:lnSpc>
                <a:spcPts val="5739"/>
              </a:lnSpc>
            </a:pPr>
            <a:r>
              <a:rPr lang="en-US" sz="4099">
                <a:solidFill>
                  <a:srgbClr val="FFFFFF"/>
                </a:solidFill>
                <a:latin typeface="Open Sans Bold"/>
              </a:rPr>
              <a:t>design por feature</a:t>
            </a:r>
          </a:p>
        </p:txBody>
      </p:sp>
      <p:sp>
        <p:nvSpPr>
          <p:cNvPr name="TextBox 27" id="27"/>
          <p:cNvSpPr txBox="true"/>
          <p:nvPr/>
        </p:nvSpPr>
        <p:spPr>
          <a:xfrm rot="0">
            <a:off x="9260066" y="8886825"/>
            <a:ext cx="9563378" cy="695960"/>
          </a:xfrm>
          <a:prstGeom prst="rect">
            <a:avLst/>
          </a:prstGeom>
        </p:spPr>
        <p:txBody>
          <a:bodyPr anchor="t" rtlCol="false" tIns="0" lIns="0" bIns="0" rIns="0">
            <a:spAutoFit/>
          </a:bodyPr>
          <a:lstStyle/>
          <a:p>
            <a:pPr algn="ctr">
              <a:lnSpc>
                <a:spcPts val="5739"/>
              </a:lnSpc>
            </a:pPr>
            <a:r>
              <a:rPr lang="en-US" sz="4099">
                <a:solidFill>
                  <a:srgbClr val="FFFFFF"/>
                </a:solidFill>
                <a:latin typeface="Open Sans Bold"/>
              </a:rPr>
              <a:t>construção por feature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544475"/>
            <a:chOff x="0" y="0"/>
            <a:chExt cx="4816593" cy="1196899"/>
          </a:xfrm>
        </p:grpSpPr>
        <p:sp>
          <p:nvSpPr>
            <p:cNvPr name="Freeform 3" id="3"/>
            <p:cNvSpPr/>
            <p:nvPr/>
          </p:nvSpPr>
          <p:spPr>
            <a:xfrm flipH="false" flipV="false" rot="0">
              <a:off x="0" y="0"/>
              <a:ext cx="4816592" cy="1196899"/>
            </a:xfrm>
            <a:custGeom>
              <a:avLst/>
              <a:gdLst/>
              <a:ahLst/>
              <a:cxnLst/>
              <a:rect r="r" b="b" t="t" l="l"/>
              <a:pathLst>
                <a:path h="1196899" w="4816592">
                  <a:moveTo>
                    <a:pt x="0" y="0"/>
                  </a:moveTo>
                  <a:lnTo>
                    <a:pt x="4816592" y="0"/>
                  </a:lnTo>
                  <a:lnTo>
                    <a:pt x="4816592" y="1196899"/>
                  </a:lnTo>
                  <a:lnTo>
                    <a:pt x="0" y="1196899"/>
                  </a:lnTo>
                  <a:close/>
                </a:path>
              </a:pathLst>
            </a:custGeom>
            <a:solidFill>
              <a:srgbClr val="071C42"/>
            </a:solidFill>
          </p:spPr>
        </p:sp>
        <p:sp>
          <p:nvSpPr>
            <p:cNvPr name="TextBox 4" id="4"/>
            <p:cNvSpPr txBox="true"/>
            <p:nvPr/>
          </p:nvSpPr>
          <p:spPr>
            <a:xfrm>
              <a:off x="0" y="-38100"/>
              <a:ext cx="4816593" cy="123499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39597" y="4748980"/>
            <a:ext cx="11310664" cy="5189504"/>
          </a:xfrm>
          <a:prstGeom prst="rect">
            <a:avLst/>
          </a:prstGeom>
        </p:spPr>
        <p:txBody>
          <a:bodyPr anchor="t" rtlCol="false" tIns="0" lIns="0" bIns="0" rIns="0">
            <a:spAutoFit/>
          </a:bodyPr>
          <a:lstStyle/>
          <a:p>
            <a:pPr algn="l" marL="492721" indent="-246360" lvl="1">
              <a:lnSpc>
                <a:spcPts val="3195"/>
              </a:lnSpc>
              <a:buFont typeface="Arial"/>
              <a:buChar char="•"/>
            </a:pPr>
            <a:r>
              <a:rPr lang="en-US" sz="2282">
                <a:solidFill>
                  <a:srgbClr val="101010"/>
                </a:solidFill>
                <a:latin typeface="Poppins"/>
              </a:rPr>
              <a:t>Modelagem Orientada a Objetos do Domínio;</a:t>
            </a:r>
          </a:p>
          <a:p>
            <a:pPr algn="l" marL="492721" indent="-246360" lvl="1">
              <a:lnSpc>
                <a:spcPts val="3195"/>
              </a:lnSpc>
              <a:buFont typeface="Arial"/>
              <a:buChar char="•"/>
            </a:pPr>
            <a:r>
              <a:rPr lang="en-US" sz="2282">
                <a:solidFill>
                  <a:srgbClr val="101010"/>
                </a:solidFill>
                <a:latin typeface="Poppins"/>
              </a:rPr>
              <a:t>Desenvolvimento por funcionalidade;</a:t>
            </a:r>
          </a:p>
          <a:p>
            <a:pPr algn="l" marL="492721" indent="-246360" lvl="1">
              <a:lnSpc>
                <a:spcPts val="3195"/>
              </a:lnSpc>
              <a:buFont typeface="Arial"/>
              <a:buChar char="•"/>
            </a:pPr>
            <a:r>
              <a:rPr lang="en-US" sz="2282">
                <a:solidFill>
                  <a:srgbClr val="101010"/>
                </a:solidFill>
                <a:latin typeface="Poppins"/>
              </a:rPr>
              <a:t>Classe proprietária, ou seja, a unidade é feita individualmente, evitando-se assim conflitos na equipe;</a:t>
            </a:r>
          </a:p>
          <a:p>
            <a:pPr algn="l" marL="492721" indent="-246360" lvl="1">
              <a:lnSpc>
                <a:spcPts val="3195"/>
              </a:lnSpc>
              <a:buFont typeface="Arial"/>
              <a:buChar char="•"/>
            </a:pPr>
            <a:r>
              <a:rPr lang="en-US" sz="2282">
                <a:solidFill>
                  <a:srgbClr val="101010"/>
                </a:solidFill>
                <a:latin typeface="Poppins"/>
              </a:rPr>
              <a:t>Equip</a:t>
            </a:r>
            <a:r>
              <a:rPr lang="en-US" sz="2282">
                <a:solidFill>
                  <a:srgbClr val="101010"/>
                </a:solidFill>
                <a:latin typeface="Poppins"/>
              </a:rPr>
              <a:t>es de recursos: são equipes pequenas, destinadas a desenvolver recursos necessários ao projeto, de forma secundária;</a:t>
            </a:r>
          </a:p>
          <a:p>
            <a:pPr algn="l" marL="492721" indent="-246360" lvl="1">
              <a:lnSpc>
                <a:spcPts val="3195"/>
              </a:lnSpc>
              <a:buFont typeface="Arial"/>
              <a:buChar char="•"/>
            </a:pPr>
            <a:r>
              <a:rPr lang="en-US" sz="2282">
                <a:solidFill>
                  <a:srgbClr val="101010"/>
                </a:solidFill>
                <a:latin typeface="Poppins"/>
              </a:rPr>
              <a:t>Inspeção é realizada constantemente para garantir a boa qualidade do código e do projeto;</a:t>
            </a:r>
          </a:p>
          <a:p>
            <a:pPr algn="l" marL="492721" indent="-246360" lvl="1">
              <a:lnSpc>
                <a:spcPts val="3195"/>
              </a:lnSpc>
              <a:buFont typeface="Arial"/>
              <a:buChar char="•"/>
            </a:pPr>
            <a:r>
              <a:rPr lang="en-US" sz="2282">
                <a:solidFill>
                  <a:srgbClr val="101010"/>
                </a:solidFill>
                <a:latin typeface="Poppins"/>
              </a:rPr>
              <a:t>Gerenciamento de configuração;</a:t>
            </a:r>
          </a:p>
          <a:p>
            <a:pPr algn="l" marL="492721" indent="-246360" lvl="1">
              <a:lnSpc>
                <a:spcPts val="3195"/>
              </a:lnSpc>
              <a:buFont typeface="Arial"/>
              <a:buChar char="•"/>
            </a:pPr>
            <a:r>
              <a:rPr lang="en-US" sz="2282">
                <a:solidFill>
                  <a:srgbClr val="101010"/>
                </a:solidFill>
                <a:latin typeface="Poppins"/>
              </a:rPr>
              <a:t>Integração contínua para demonstrar constantemente as funcionalidades ao cliente e;</a:t>
            </a:r>
          </a:p>
          <a:p>
            <a:pPr algn="l" marL="492721" indent="-246360" lvl="1">
              <a:lnSpc>
                <a:spcPts val="3195"/>
              </a:lnSpc>
              <a:buFont typeface="Arial"/>
              <a:buChar char="•"/>
            </a:pPr>
            <a:r>
              <a:rPr lang="en-US" sz="2282">
                <a:solidFill>
                  <a:srgbClr val="101010"/>
                </a:solidFill>
                <a:latin typeface="Poppins"/>
              </a:rPr>
              <a:t>Visibilidade de progressos e resultados.</a:t>
            </a:r>
          </a:p>
          <a:p>
            <a:pPr algn="l">
              <a:lnSpc>
                <a:spcPts val="3195"/>
              </a:lnSpc>
            </a:pPr>
          </a:p>
        </p:txBody>
      </p:sp>
      <p:sp>
        <p:nvSpPr>
          <p:cNvPr name="TextBox 6" id="6"/>
          <p:cNvSpPr txBox="true"/>
          <p:nvPr/>
        </p:nvSpPr>
        <p:spPr>
          <a:xfrm rot="0">
            <a:off x="1339597" y="2695966"/>
            <a:ext cx="6590350" cy="904875"/>
          </a:xfrm>
          <a:prstGeom prst="rect">
            <a:avLst/>
          </a:prstGeom>
        </p:spPr>
        <p:txBody>
          <a:bodyPr anchor="t" rtlCol="false" tIns="0" lIns="0" bIns="0" rIns="0">
            <a:spAutoFit/>
          </a:bodyPr>
          <a:lstStyle/>
          <a:p>
            <a:pPr algn="l">
              <a:lnSpc>
                <a:spcPts val="6719"/>
              </a:lnSpc>
            </a:pPr>
            <a:r>
              <a:rPr lang="en-US" sz="5599">
                <a:solidFill>
                  <a:srgbClr val="FFFFFF"/>
                </a:solidFill>
                <a:latin typeface="Poppins Bold"/>
              </a:rPr>
              <a:t>BOAS PRÁTICAS</a:t>
            </a:r>
          </a:p>
        </p:txBody>
      </p:sp>
      <p:sp>
        <p:nvSpPr>
          <p:cNvPr name="Freeform 7" id="7"/>
          <p:cNvSpPr/>
          <p:nvPr/>
        </p:nvSpPr>
        <p:spPr>
          <a:xfrm flipH="false" flipV="false" rot="0">
            <a:off x="13786888" y="629992"/>
            <a:ext cx="6267753" cy="5093974"/>
          </a:xfrm>
          <a:custGeom>
            <a:avLst/>
            <a:gdLst/>
            <a:ahLst/>
            <a:cxnLst/>
            <a:rect r="r" b="b" t="t" l="l"/>
            <a:pathLst>
              <a:path h="5093974" w="6267753">
                <a:moveTo>
                  <a:pt x="0" y="0"/>
                </a:moveTo>
                <a:lnTo>
                  <a:pt x="6267752" y="0"/>
                </a:lnTo>
                <a:lnTo>
                  <a:pt x="6267752" y="5093973"/>
                </a:lnTo>
                <a:lnTo>
                  <a:pt x="0" y="5093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0" y="4255742"/>
            <a:ext cx="6212838" cy="288733"/>
            <a:chOff x="0" y="0"/>
            <a:chExt cx="1636303" cy="76045"/>
          </a:xfrm>
        </p:grpSpPr>
        <p:sp>
          <p:nvSpPr>
            <p:cNvPr name="Freeform 9" id="9"/>
            <p:cNvSpPr/>
            <p:nvPr/>
          </p:nvSpPr>
          <p:spPr>
            <a:xfrm flipH="false" flipV="false" rot="0">
              <a:off x="0" y="0"/>
              <a:ext cx="1636303" cy="76045"/>
            </a:xfrm>
            <a:custGeom>
              <a:avLst/>
              <a:gdLst/>
              <a:ahLst/>
              <a:cxnLst/>
              <a:rect r="r" b="b" t="t" l="l"/>
              <a:pathLst>
                <a:path h="76045" w="1636303">
                  <a:moveTo>
                    <a:pt x="0" y="0"/>
                  </a:moveTo>
                  <a:lnTo>
                    <a:pt x="1636303" y="0"/>
                  </a:lnTo>
                  <a:lnTo>
                    <a:pt x="1636303" y="76045"/>
                  </a:lnTo>
                  <a:lnTo>
                    <a:pt x="0" y="76045"/>
                  </a:lnTo>
                  <a:close/>
                </a:path>
              </a:pathLst>
            </a:custGeom>
            <a:solidFill>
              <a:srgbClr val="3DCAB1"/>
            </a:solidFill>
          </p:spPr>
        </p:sp>
        <p:sp>
          <p:nvSpPr>
            <p:cNvPr name="TextBox 10" id="10"/>
            <p:cNvSpPr txBox="true"/>
            <p:nvPr/>
          </p:nvSpPr>
          <p:spPr>
            <a:xfrm>
              <a:off x="0" y="-38100"/>
              <a:ext cx="1636303" cy="11414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21496" y="1440693"/>
            <a:ext cx="5190159" cy="904875"/>
          </a:xfrm>
          <a:prstGeom prst="rect">
            <a:avLst/>
          </a:prstGeom>
        </p:spPr>
        <p:txBody>
          <a:bodyPr anchor="t" rtlCol="false" tIns="0" lIns="0" bIns="0" rIns="0">
            <a:spAutoFit/>
          </a:bodyPr>
          <a:lstStyle/>
          <a:p>
            <a:pPr algn="l">
              <a:lnSpc>
                <a:spcPts val="6719"/>
              </a:lnSpc>
            </a:pPr>
            <a:r>
              <a:rPr lang="en-US" sz="5599">
                <a:solidFill>
                  <a:srgbClr val="101010"/>
                </a:solidFill>
                <a:latin typeface="Poppins Bold"/>
              </a:rPr>
              <a:t>BENEFÍCIOS</a:t>
            </a:r>
          </a:p>
        </p:txBody>
      </p:sp>
      <p:grpSp>
        <p:nvGrpSpPr>
          <p:cNvPr name="Group 3" id="3"/>
          <p:cNvGrpSpPr/>
          <p:nvPr/>
        </p:nvGrpSpPr>
        <p:grpSpPr>
          <a:xfrm rot="0">
            <a:off x="0" y="5143500"/>
            <a:ext cx="6121614" cy="5143500"/>
            <a:chOff x="0" y="0"/>
            <a:chExt cx="1451049" cy="1219200"/>
          </a:xfrm>
        </p:grpSpPr>
        <p:sp>
          <p:nvSpPr>
            <p:cNvPr name="Freeform 4" id="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5" id="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21496"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Entrega constante</a:t>
            </a:r>
          </a:p>
        </p:txBody>
      </p:sp>
      <p:sp>
        <p:nvSpPr>
          <p:cNvPr name="TextBox 7" id="7"/>
          <p:cNvSpPr txBox="true"/>
          <p:nvPr/>
        </p:nvSpPr>
        <p:spPr>
          <a:xfrm rot="0">
            <a:off x="1221496" y="6539839"/>
            <a:ext cx="3678622" cy="2165985"/>
          </a:xfrm>
          <a:prstGeom prst="rect">
            <a:avLst/>
          </a:prstGeom>
        </p:spPr>
        <p:txBody>
          <a:bodyPr anchor="t" rtlCol="false" tIns="0" lIns="0" bIns="0" rIns="0">
            <a:spAutoFit/>
          </a:bodyPr>
          <a:lstStyle/>
          <a:p>
            <a:pPr algn="l">
              <a:lnSpc>
                <a:spcPts val="2880"/>
              </a:lnSpc>
            </a:pPr>
            <a:r>
              <a:rPr lang="en-US" sz="1800">
                <a:solidFill>
                  <a:srgbClr val="D9D9D9"/>
                </a:solidFill>
                <a:latin typeface="Poppins"/>
              </a:rPr>
              <a:t>Entrega constante de valor ao cliente, através do desenvolvimento incremental de features. Assim, conseguindo alinhar cada necessidade com o cliente.</a:t>
            </a:r>
          </a:p>
        </p:txBody>
      </p:sp>
      <p:sp>
        <p:nvSpPr>
          <p:cNvPr name="TextBox 8" id="8"/>
          <p:cNvSpPr txBox="true"/>
          <p:nvPr/>
        </p:nvSpPr>
        <p:spPr>
          <a:xfrm rot="0">
            <a:off x="1221496" y="2560276"/>
            <a:ext cx="5814035" cy="718185"/>
          </a:xfrm>
          <a:prstGeom prst="rect">
            <a:avLst/>
          </a:prstGeom>
        </p:spPr>
        <p:txBody>
          <a:bodyPr anchor="t" rtlCol="false" tIns="0" lIns="0" bIns="0" rIns="0">
            <a:spAutoFit/>
          </a:bodyPr>
          <a:lstStyle/>
          <a:p>
            <a:pPr algn="l">
              <a:lnSpc>
                <a:spcPts val="2880"/>
              </a:lnSpc>
            </a:pPr>
            <a:r>
              <a:rPr lang="en-US" sz="1800">
                <a:solidFill>
                  <a:srgbClr val="545454"/>
                </a:solidFill>
                <a:latin typeface="Poppins"/>
              </a:rPr>
              <a:t>O Feature Driven Development (FDD) oferece benefícios significativos, como:</a:t>
            </a:r>
          </a:p>
        </p:txBody>
      </p:sp>
      <p:sp>
        <p:nvSpPr>
          <p:cNvPr name="Freeform 9" id="9"/>
          <p:cNvSpPr/>
          <p:nvPr/>
        </p:nvSpPr>
        <p:spPr>
          <a:xfrm flipH="false" flipV="false" rot="0">
            <a:off x="8187217" y="-1676277"/>
            <a:ext cx="12260528" cy="8939040"/>
          </a:xfrm>
          <a:custGeom>
            <a:avLst/>
            <a:gdLst/>
            <a:ahLst/>
            <a:cxnLst/>
            <a:rect r="r" b="b" t="t" l="l"/>
            <a:pathLst>
              <a:path h="8939040" w="12260528">
                <a:moveTo>
                  <a:pt x="0" y="0"/>
                </a:moveTo>
                <a:lnTo>
                  <a:pt x="12260529" y="0"/>
                </a:lnTo>
                <a:lnTo>
                  <a:pt x="12260529" y="8939040"/>
                </a:lnTo>
                <a:lnTo>
                  <a:pt x="0" y="8939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6121614" y="5143500"/>
            <a:ext cx="6044772" cy="5143500"/>
            <a:chOff x="0" y="0"/>
            <a:chExt cx="1432835" cy="1219200"/>
          </a:xfrm>
        </p:grpSpPr>
        <p:sp>
          <p:nvSpPr>
            <p:cNvPr name="Freeform 11" id="11"/>
            <p:cNvSpPr/>
            <p:nvPr/>
          </p:nvSpPr>
          <p:spPr>
            <a:xfrm flipH="false" flipV="false" rot="0">
              <a:off x="0" y="0"/>
              <a:ext cx="1432835" cy="1219200"/>
            </a:xfrm>
            <a:custGeom>
              <a:avLst/>
              <a:gdLst/>
              <a:ahLst/>
              <a:cxnLst/>
              <a:rect r="r" b="b" t="t" l="l"/>
              <a:pathLst>
                <a:path h="1219200" w="1432835">
                  <a:moveTo>
                    <a:pt x="0" y="0"/>
                  </a:moveTo>
                  <a:lnTo>
                    <a:pt x="1432835" y="0"/>
                  </a:lnTo>
                  <a:lnTo>
                    <a:pt x="1432835" y="1219200"/>
                  </a:lnTo>
                  <a:lnTo>
                    <a:pt x="0" y="1219200"/>
                  </a:lnTo>
                  <a:close/>
                </a:path>
              </a:pathLst>
            </a:custGeom>
            <a:solidFill>
              <a:srgbClr val="3DCAB1"/>
            </a:solidFill>
          </p:spPr>
        </p:sp>
        <p:sp>
          <p:nvSpPr>
            <p:cNvPr name="TextBox 12" id="12"/>
            <p:cNvSpPr txBox="true"/>
            <p:nvPr/>
          </p:nvSpPr>
          <p:spPr>
            <a:xfrm>
              <a:off x="0" y="-38100"/>
              <a:ext cx="1432835"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7035531" y="5545481"/>
            <a:ext cx="4058704" cy="8439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Planejamento e rastreamento eficazes</a:t>
            </a:r>
          </a:p>
        </p:txBody>
      </p:sp>
      <p:sp>
        <p:nvSpPr>
          <p:cNvPr name="TextBox 14" id="14"/>
          <p:cNvSpPr txBox="true"/>
          <p:nvPr/>
        </p:nvSpPr>
        <p:spPr>
          <a:xfrm rot="0">
            <a:off x="7035531" y="6539839"/>
            <a:ext cx="4608056" cy="2889885"/>
          </a:xfrm>
          <a:prstGeom prst="rect">
            <a:avLst/>
          </a:prstGeom>
        </p:spPr>
        <p:txBody>
          <a:bodyPr anchor="t" rtlCol="false" tIns="0" lIns="0" bIns="0" rIns="0">
            <a:spAutoFit/>
          </a:bodyPr>
          <a:lstStyle/>
          <a:p>
            <a:pPr algn="l">
              <a:lnSpc>
                <a:spcPts val="2880"/>
              </a:lnSpc>
            </a:pPr>
            <a:r>
              <a:rPr lang="en-US" sz="1800">
                <a:solidFill>
                  <a:srgbClr val="FFFFFF"/>
                </a:solidFill>
                <a:latin typeface="Poppins"/>
              </a:rPr>
              <a:t>O FDD divide o projeto em uma lista de funcionalidades bem definidas, o que facilita o planejamento e a gestão do progresso. Isso permite uma melhor rastreabilidade e visibilidade do que foi concluído e o que ainda está em desenvolvimento, facilitando a identificação e correção de problemas.</a:t>
            </a:r>
          </a:p>
        </p:txBody>
      </p:sp>
      <p:grpSp>
        <p:nvGrpSpPr>
          <p:cNvPr name="Group 15" id="15"/>
          <p:cNvGrpSpPr/>
          <p:nvPr/>
        </p:nvGrpSpPr>
        <p:grpSpPr>
          <a:xfrm rot="0">
            <a:off x="12166386" y="5143500"/>
            <a:ext cx="6121614" cy="5143500"/>
            <a:chOff x="0" y="0"/>
            <a:chExt cx="1451049" cy="1219200"/>
          </a:xfrm>
        </p:grpSpPr>
        <p:sp>
          <p:nvSpPr>
            <p:cNvPr name="Freeform 16" id="16"/>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17" id="17"/>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13349461" y="5545481"/>
            <a:ext cx="3509493" cy="8439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Qualidade do código e arquitetura robusta</a:t>
            </a:r>
          </a:p>
        </p:txBody>
      </p:sp>
      <p:sp>
        <p:nvSpPr>
          <p:cNvPr name="TextBox 19" id="19"/>
          <p:cNvSpPr txBox="true"/>
          <p:nvPr/>
        </p:nvSpPr>
        <p:spPr>
          <a:xfrm rot="0">
            <a:off x="13385586" y="6539839"/>
            <a:ext cx="4227833" cy="2889885"/>
          </a:xfrm>
          <a:prstGeom prst="rect">
            <a:avLst/>
          </a:prstGeom>
        </p:spPr>
        <p:txBody>
          <a:bodyPr anchor="t" rtlCol="false" tIns="0" lIns="0" bIns="0" rIns="0">
            <a:spAutoFit/>
          </a:bodyPr>
          <a:lstStyle/>
          <a:p>
            <a:pPr algn="l">
              <a:lnSpc>
                <a:spcPts val="2880"/>
              </a:lnSpc>
            </a:pPr>
            <a:r>
              <a:rPr lang="en-US" sz="1800">
                <a:solidFill>
                  <a:srgbClr val="D9D9D9"/>
                </a:solidFill>
                <a:latin typeface="Poppins"/>
              </a:rPr>
              <a:t>O FDD enfatiza a importância de uma boa modelagem inicial e de revisões frequentes do código. Isso ajuda a manter uma arquitetura sólida e melhora a qualidade geral do código, reduzindo a dívida técnica e facilitando a manutenção e evolução do sistema.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544475"/>
            <a:chOff x="0" y="0"/>
            <a:chExt cx="4816593" cy="1196899"/>
          </a:xfrm>
        </p:grpSpPr>
        <p:sp>
          <p:nvSpPr>
            <p:cNvPr name="Freeform 3" id="3"/>
            <p:cNvSpPr/>
            <p:nvPr/>
          </p:nvSpPr>
          <p:spPr>
            <a:xfrm flipH="false" flipV="false" rot="0">
              <a:off x="0" y="0"/>
              <a:ext cx="4816592" cy="1196899"/>
            </a:xfrm>
            <a:custGeom>
              <a:avLst/>
              <a:gdLst/>
              <a:ahLst/>
              <a:cxnLst/>
              <a:rect r="r" b="b" t="t" l="l"/>
              <a:pathLst>
                <a:path h="1196899" w="4816592">
                  <a:moveTo>
                    <a:pt x="0" y="0"/>
                  </a:moveTo>
                  <a:lnTo>
                    <a:pt x="4816592" y="0"/>
                  </a:lnTo>
                  <a:lnTo>
                    <a:pt x="4816592" y="1196899"/>
                  </a:lnTo>
                  <a:lnTo>
                    <a:pt x="0" y="1196899"/>
                  </a:lnTo>
                  <a:close/>
                </a:path>
              </a:pathLst>
            </a:custGeom>
            <a:solidFill>
              <a:srgbClr val="071C42"/>
            </a:solidFill>
          </p:spPr>
        </p:sp>
        <p:sp>
          <p:nvSpPr>
            <p:cNvPr name="TextBox 4" id="4"/>
            <p:cNvSpPr txBox="true"/>
            <p:nvPr/>
          </p:nvSpPr>
          <p:spPr>
            <a:xfrm>
              <a:off x="0" y="-38100"/>
              <a:ext cx="4816593" cy="123499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39597" y="5076825"/>
            <a:ext cx="11867360" cy="3350955"/>
          </a:xfrm>
          <a:prstGeom prst="rect">
            <a:avLst/>
          </a:prstGeom>
        </p:spPr>
        <p:txBody>
          <a:bodyPr anchor="t" rtlCol="false" tIns="0" lIns="0" bIns="0" rIns="0">
            <a:spAutoFit/>
          </a:bodyPr>
          <a:lstStyle/>
          <a:p>
            <a:pPr algn="l">
              <a:lnSpc>
                <a:spcPts val="3352"/>
              </a:lnSpc>
            </a:pPr>
            <a:r>
              <a:rPr lang="en-US" sz="2394">
                <a:solidFill>
                  <a:srgbClr val="101010"/>
                </a:solidFill>
                <a:latin typeface="Poppins"/>
              </a:rPr>
              <a:t>Segundo a metodologia, o percentual de tempo gasto em cada etapa é:</a:t>
            </a:r>
          </a:p>
          <a:p>
            <a:pPr algn="l" marL="516972" indent="-258486" lvl="1">
              <a:lnSpc>
                <a:spcPts val="3352"/>
              </a:lnSpc>
              <a:buFont typeface="Arial"/>
              <a:buChar char="•"/>
            </a:pPr>
            <a:r>
              <a:rPr lang="en-US" sz="2394">
                <a:solidFill>
                  <a:srgbClr val="101010"/>
                </a:solidFill>
                <a:latin typeface="Poppins"/>
              </a:rPr>
              <a:t>Levantamento do domínio da aplicação = 1%;</a:t>
            </a:r>
          </a:p>
          <a:p>
            <a:pPr algn="l" marL="516972" indent="-258486" lvl="1">
              <a:lnSpc>
                <a:spcPts val="3352"/>
              </a:lnSpc>
              <a:buFont typeface="Arial"/>
              <a:buChar char="•"/>
            </a:pPr>
            <a:r>
              <a:rPr lang="en-US" sz="2394">
                <a:solidFill>
                  <a:srgbClr val="101010"/>
                </a:solidFill>
                <a:latin typeface="Poppins"/>
              </a:rPr>
              <a:t>Projeto = 40%;</a:t>
            </a:r>
          </a:p>
          <a:p>
            <a:pPr algn="l" marL="516972" indent="-258486" lvl="1">
              <a:lnSpc>
                <a:spcPts val="3352"/>
              </a:lnSpc>
              <a:buFont typeface="Arial"/>
              <a:buChar char="•"/>
            </a:pPr>
            <a:r>
              <a:rPr lang="en-US" sz="2394">
                <a:solidFill>
                  <a:srgbClr val="101010"/>
                </a:solidFill>
                <a:latin typeface="Poppins"/>
              </a:rPr>
              <a:t>Inspeção do projeto = 3%;</a:t>
            </a:r>
          </a:p>
          <a:p>
            <a:pPr algn="l" marL="516972" indent="-258486" lvl="1">
              <a:lnSpc>
                <a:spcPts val="3352"/>
              </a:lnSpc>
              <a:buFont typeface="Arial"/>
              <a:buChar char="•"/>
            </a:pPr>
            <a:r>
              <a:rPr lang="en-US" sz="2394">
                <a:solidFill>
                  <a:srgbClr val="101010"/>
                </a:solidFill>
                <a:latin typeface="Poppins"/>
              </a:rPr>
              <a:t>Desenvolvimento = 45%;</a:t>
            </a:r>
          </a:p>
          <a:p>
            <a:pPr algn="l" marL="516972" indent="-258486" lvl="1">
              <a:lnSpc>
                <a:spcPts val="3352"/>
              </a:lnSpc>
              <a:buFont typeface="Arial"/>
              <a:buChar char="•"/>
            </a:pPr>
            <a:r>
              <a:rPr lang="en-US" sz="2394">
                <a:solidFill>
                  <a:srgbClr val="101010"/>
                </a:solidFill>
                <a:latin typeface="Poppins"/>
              </a:rPr>
              <a:t>Inspeção do código = 10%;</a:t>
            </a:r>
          </a:p>
          <a:p>
            <a:pPr algn="l" marL="516972" indent="-258486" lvl="1">
              <a:lnSpc>
                <a:spcPts val="3352"/>
              </a:lnSpc>
              <a:buFont typeface="Arial"/>
              <a:buChar char="•"/>
            </a:pPr>
            <a:r>
              <a:rPr lang="en-US" sz="2394">
                <a:solidFill>
                  <a:srgbClr val="101010"/>
                </a:solidFill>
                <a:latin typeface="Poppins"/>
              </a:rPr>
              <a:t>Integração = 1%.</a:t>
            </a:r>
          </a:p>
          <a:p>
            <a:pPr algn="l">
              <a:lnSpc>
                <a:spcPts val="3352"/>
              </a:lnSpc>
            </a:pPr>
          </a:p>
        </p:txBody>
      </p:sp>
      <p:sp>
        <p:nvSpPr>
          <p:cNvPr name="TextBox 6" id="6"/>
          <p:cNvSpPr txBox="true"/>
          <p:nvPr/>
        </p:nvSpPr>
        <p:spPr>
          <a:xfrm rot="0">
            <a:off x="1339597" y="2695966"/>
            <a:ext cx="6590350" cy="904875"/>
          </a:xfrm>
          <a:prstGeom prst="rect">
            <a:avLst/>
          </a:prstGeom>
        </p:spPr>
        <p:txBody>
          <a:bodyPr anchor="t" rtlCol="false" tIns="0" lIns="0" bIns="0" rIns="0">
            <a:spAutoFit/>
          </a:bodyPr>
          <a:lstStyle/>
          <a:p>
            <a:pPr algn="l">
              <a:lnSpc>
                <a:spcPts val="6719"/>
              </a:lnSpc>
            </a:pPr>
            <a:r>
              <a:rPr lang="en-US" sz="5599">
                <a:solidFill>
                  <a:srgbClr val="FFFFFF"/>
                </a:solidFill>
                <a:latin typeface="Poppins Bold"/>
              </a:rPr>
              <a:t>TEMPO GASTO</a:t>
            </a:r>
          </a:p>
        </p:txBody>
      </p:sp>
      <p:sp>
        <p:nvSpPr>
          <p:cNvPr name="Freeform 7" id="7"/>
          <p:cNvSpPr/>
          <p:nvPr/>
        </p:nvSpPr>
        <p:spPr>
          <a:xfrm flipH="false" flipV="false" rot="0">
            <a:off x="13786888" y="629992"/>
            <a:ext cx="6267753" cy="5093974"/>
          </a:xfrm>
          <a:custGeom>
            <a:avLst/>
            <a:gdLst/>
            <a:ahLst/>
            <a:cxnLst/>
            <a:rect r="r" b="b" t="t" l="l"/>
            <a:pathLst>
              <a:path h="5093974" w="6267753">
                <a:moveTo>
                  <a:pt x="0" y="0"/>
                </a:moveTo>
                <a:lnTo>
                  <a:pt x="6267752" y="0"/>
                </a:lnTo>
                <a:lnTo>
                  <a:pt x="6267752" y="5093973"/>
                </a:lnTo>
                <a:lnTo>
                  <a:pt x="0" y="5093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0" y="4255742"/>
            <a:ext cx="6212838" cy="288733"/>
            <a:chOff x="0" y="0"/>
            <a:chExt cx="1636303" cy="76045"/>
          </a:xfrm>
        </p:grpSpPr>
        <p:sp>
          <p:nvSpPr>
            <p:cNvPr name="Freeform 9" id="9"/>
            <p:cNvSpPr/>
            <p:nvPr/>
          </p:nvSpPr>
          <p:spPr>
            <a:xfrm flipH="false" flipV="false" rot="0">
              <a:off x="0" y="0"/>
              <a:ext cx="1636303" cy="76045"/>
            </a:xfrm>
            <a:custGeom>
              <a:avLst/>
              <a:gdLst/>
              <a:ahLst/>
              <a:cxnLst/>
              <a:rect r="r" b="b" t="t" l="l"/>
              <a:pathLst>
                <a:path h="76045" w="1636303">
                  <a:moveTo>
                    <a:pt x="0" y="0"/>
                  </a:moveTo>
                  <a:lnTo>
                    <a:pt x="1636303" y="0"/>
                  </a:lnTo>
                  <a:lnTo>
                    <a:pt x="1636303" y="76045"/>
                  </a:lnTo>
                  <a:lnTo>
                    <a:pt x="0" y="76045"/>
                  </a:lnTo>
                  <a:close/>
                </a:path>
              </a:pathLst>
            </a:custGeom>
            <a:solidFill>
              <a:srgbClr val="3DCAB1"/>
            </a:solidFill>
          </p:spPr>
        </p:sp>
        <p:sp>
          <p:nvSpPr>
            <p:cNvPr name="TextBox 10" id="10"/>
            <p:cNvSpPr txBox="true"/>
            <p:nvPr/>
          </p:nvSpPr>
          <p:spPr>
            <a:xfrm>
              <a:off x="0" y="-38100"/>
              <a:ext cx="1636303" cy="11414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2174" y="346710"/>
            <a:ext cx="7094161" cy="3584030"/>
          </a:xfrm>
          <a:prstGeom prst="rect">
            <a:avLst/>
          </a:prstGeom>
        </p:spPr>
        <p:txBody>
          <a:bodyPr anchor="t" rtlCol="false" tIns="0" lIns="0" bIns="0" rIns="0">
            <a:spAutoFit/>
          </a:bodyPr>
          <a:lstStyle/>
          <a:p>
            <a:pPr algn="l">
              <a:lnSpc>
                <a:spcPts val="9243"/>
              </a:lnSpc>
            </a:pPr>
            <a:r>
              <a:rPr lang="en-US" sz="7703">
                <a:solidFill>
                  <a:srgbClr val="101010"/>
                </a:solidFill>
                <a:latin typeface="Poppins Bold"/>
              </a:rPr>
              <a:t>Principais Diferenças (Entrega)</a:t>
            </a:r>
          </a:p>
        </p:txBody>
      </p:sp>
      <p:grpSp>
        <p:nvGrpSpPr>
          <p:cNvPr name="Group 3" id="3"/>
          <p:cNvGrpSpPr/>
          <p:nvPr/>
        </p:nvGrpSpPr>
        <p:grpSpPr>
          <a:xfrm rot="0">
            <a:off x="0" y="5143500"/>
            <a:ext cx="6121614" cy="5143500"/>
            <a:chOff x="0" y="0"/>
            <a:chExt cx="1451049" cy="1219200"/>
          </a:xfrm>
        </p:grpSpPr>
        <p:sp>
          <p:nvSpPr>
            <p:cNvPr name="Freeform 4" id="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5" id="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82174"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SCRUM</a:t>
            </a:r>
          </a:p>
        </p:txBody>
      </p:sp>
      <p:sp>
        <p:nvSpPr>
          <p:cNvPr name="TextBox 7" id="7"/>
          <p:cNvSpPr txBox="true"/>
          <p:nvPr/>
        </p:nvSpPr>
        <p:spPr>
          <a:xfrm rot="0">
            <a:off x="482174" y="6539839"/>
            <a:ext cx="5157267" cy="288988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Enfoque: </a:t>
            </a:r>
            <a:r>
              <a:rPr lang="en-US" sz="1800">
                <a:solidFill>
                  <a:srgbClr val="D9D9D9"/>
                </a:solidFill>
                <a:latin typeface="Poppins"/>
              </a:rPr>
              <a:t>Divide o trabalho em ciclos de sprints, geralmente de 2 a 4 semanas, focando na entrega de incrementos de produto.</a:t>
            </a:r>
          </a:p>
          <a:p>
            <a:pPr algn="l">
              <a:lnSpc>
                <a:spcPts val="2880"/>
              </a:lnSpc>
            </a:pPr>
            <a:r>
              <a:rPr lang="en-US" sz="1800">
                <a:solidFill>
                  <a:srgbClr val="D9D9D9"/>
                </a:solidFill>
                <a:latin typeface="Poppins Bold"/>
              </a:rPr>
              <a:t>Entregas:</a:t>
            </a:r>
            <a:r>
              <a:rPr lang="en-US" sz="1800">
                <a:solidFill>
                  <a:srgbClr val="D9D9D9"/>
                </a:solidFill>
                <a:latin typeface="Poppins"/>
              </a:rPr>
              <a:t> Ao final de cada sprint, um incremento de produto potencialmente utilizável é entregue.</a:t>
            </a:r>
          </a:p>
          <a:p>
            <a:pPr algn="l">
              <a:lnSpc>
                <a:spcPts val="2880"/>
              </a:lnSpc>
            </a:pPr>
          </a:p>
        </p:txBody>
      </p:sp>
      <p:grpSp>
        <p:nvGrpSpPr>
          <p:cNvPr name="Group 8" id="8"/>
          <p:cNvGrpSpPr/>
          <p:nvPr/>
        </p:nvGrpSpPr>
        <p:grpSpPr>
          <a:xfrm rot="0">
            <a:off x="6121614" y="5143500"/>
            <a:ext cx="6044772" cy="5143500"/>
            <a:chOff x="0" y="0"/>
            <a:chExt cx="1432835" cy="1219200"/>
          </a:xfrm>
        </p:grpSpPr>
        <p:sp>
          <p:nvSpPr>
            <p:cNvPr name="Freeform 9" id="9"/>
            <p:cNvSpPr/>
            <p:nvPr/>
          </p:nvSpPr>
          <p:spPr>
            <a:xfrm flipH="false" flipV="false" rot="0">
              <a:off x="0" y="0"/>
              <a:ext cx="1432835" cy="1219200"/>
            </a:xfrm>
            <a:custGeom>
              <a:avLst/>
              <a:gdLst/>
              <a:ahLst/>
              <a:cxnLst/>
              <a:rect r="r" b="b" t="t" l="l"/>
              <a:pathLst>
                <a:path h="1219200" w="1432835">
                  <a:moveTo>
                    <a:pt x="0" y="0"/>
                  </a:moveTo>
                  <a:lnTo>
                    <a:pt x="1432835" y="0"/>
                  </a:lnTo>
                  <a:lnTo>
                    <a:pt x="1432835" y="1219200"/>
                  </a:lnTo>
                  <a:lnTo>
                    <a:pt x="0" y="1219200"/>
                  </a:lnTo>
                  <a:close/>
                </a:path>
              </a:pathLst>
            </a:custGeom>
            <a:solidFill>
              <a:srgbClr val="3DCAB1"/>
            </a:solidFill>
          </p:spPr>
        </p:sp>
        <p:sp>
          <p:nvSpPr>
            <p:cNvPr name="TextBox 10" id="10"/>
            <p:cNvSpPr txBox="true"/>
            <p:nvPr/>
          </p:nvSpPr>
          <p:spPr>
            <a:xfrm>
              <a:off x="0" y="-38100"/>
              <a:ext cx="1432835"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839972" y="5755031"/>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Kanban</a:t>
            </a:r>
          </a:p>
        </p:txBody>
      </p:sp>
      <p:sp>
        <p:nvSpPr>
          <p:cNvPr name="TextBox 12" id="12"/>
          <p:cNvSpPr txBox="true"/>
          <p:nvPr/>
        </p:nvSpPr>
        <p:spPr>
          <a:xfrm rot="0">
            <a:off x="6839972" y="6539839"/>
            <a:ext cx="4608056" cy="252793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Enfoque: </a:t>
            </a:r>
            <a:r>
              <a:rPr lang="en-US" sz="1800">
                <a:solidFill>
                  <a:srgbClr val="FFFFFF"/>
                </a:solidFill>
                <a:latin typeface="Poppins"/>
              </a:rPr>
              <a:t>Visualiza o fluxo contínuo de trabalho sem ciclos de tempo fixos, focando na eficiência e no fluxo constante de tarefas.</a:t>
            </a:r>
          </a:p>
          <a:p>
            <a:pPr algn="l">
              <a:lnSpc>
                <a:spcPts val="2880"/>
              </a:lnSpc>
            </a:pPr>
            <a:r>
              <a:rPr lang="en-US" sz="1800">
                <a:solidFill>
                  <a:srgbClr val="FFFFFF"/>
                </a:solidFill>
                <a:latin typeface="Poppins Bold"/>
              </a:rPr>
              <a:t>Entregas: </a:t>
            </a:r>
            <a:r>
              <a:rPr lang="en-US" sz="1800">
                <a:solidFill>
                  <a:srgbClr val="FFFFFF"/>
                </a:solidFill>
                <a:latin typeface="Poppins"/>
              </a:rPr>
              <a:t>As entregas são contínuas, conforme as tarefas são concluídas.</a:t>
            </a:r>
          </a:p>
          <a:p>
            <a:pPr algn="l">
              <a:lnSpc>
                <a:spcPts val="2880"/>
              </a:lnSpc>
            </a:pPr>
          </a:p>
        </p:txBody>
      </p:sp>
      <p:grpSp>
        <p:nvGrpSpPr>
          <p:cNvPr name="Group 13" id="13"/>
          <p:cNvGrpSpPr/>
          <p:nvPr/>
        </p:nvGrpSpPr>
        <p:grpSpPr>
          <a:xfrm rot="0">
            <a:off x="12162403" y="5143500"/>
            <a:ext cx="6121614" cy="5143500"/>
            <a:chOff x="0" y="0"/>
            <a:chExt cx="1451049" cy="1219200"/>
          </a:xfrm>
        </p:grpSpPr>
        <p:sp>
          <p:nvSpPr>
            <p:cNvPr name="Freeform 14" id="1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15" id="1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792598"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XP</a:t>
            </a:r>
          </a:p>
        </p:txBody>
      </p:sp>
      <p:sp>
        <p:nvSpPr>
          <p:cNvPr name="TextBox 17" id="17"/>
          <p:cNvSpPr txBox="true"/>
          <p:nvPr/>
        </p:nvSpPr>
        <p:spPr>
          <a:xfrm rot="0">
            <a:off x="12792598" y="6539839"/>
            <a:ext cx="4227833" cy="325183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Enfoque:</a:t>
            </a:r>
            <a:r>
              <a:rPr lang="en-US" sz="1800">
                <a:solidFill>
                  <a:srgbClr val="D9D9D9"/>
                </a:solidFill>
                <a:latin typeface="Poppins"/>
              </a:rPr>
              <a:t> Promove práticas de desenvolvimento técnico intensivo, com entregas frequentes de pequenas partes do software.</a:t>
            </a:r>
          </a:p>
          <a:p>
            <a:pPr algn="l">
              <a:lnSpc>
                <a:spcPts val="2880"/>
              </a:lnSpc>
            </a:pPr>
            <a:r>
              <a:rPr lang="en-US" sz="1800">
                <a:solidFill>
                  <a:srgbClr val="D9D9D9"/>
                </a:solidFill>
                <a:latin typeface="Poppins Bold"/>
              </a:rPr>
              <a:t>Entregas: </a:t>
            </a:r>
            <a:r>
              <a:rPr lang="en-US" sz="1800">
                <a:solidFill>
                  <a:srgbClr val="D9D9D9"/>
                </a:solidFill>
                <a:latin typeface="Poppins"/>
              </a:rPr>
              <a:t>Pequenas e frequentes, com foco em melhorias contínuas e incrementais.</a:t>
            </a:r>
          </a:p>
          <a:p>
            <a:pPr algn="l">
              <a:lnSpc>
                <a:spcPts val="2880"/>
              </a:lnSpc>
            </a:pPr>
          </a:p>
          <a:p>
            <a:pPr algn="l">
              <a:lnSpc>
                <a:spcPts val="2880"/>
              </a:lnSpc>
            </a:pPr>
          </a:p>
        </p:txBody>
      </p:sp>
      <p:grpSp>
        <p:nvGrpSpPr>
          <p:cNvPr name="Group 18" id="18"/>
          <p:cNvGrpSpPr/>
          <p:nvPr/>
        </p:nvGrpSpPr>
        <p:grpSpPr>
          <a:xfrm rot="0">
            <a:off x="12162403" y="0"/>
            <a:ext cx="6125597" cy="5143500"/>
            <a:chOff x="0" y="0"/>
            <a:chExt cx="1451993" cy="1219200"/>
          </a:xfrm>
        </p:grpSpPr>
        <p:sp>
          <p:nvSpPr>
            <p:cNvPr name="Freeform 19" id="19"/>
            <p:cNvSpPr/>
            <p:nvPr/>
          </p:nvSpPr>
          <p:spPr>
            <a:xfrm flipH="false" flipV="false" rot="0">
              <a:off x="0" y="0"/>
              <a:ext cx="1451993" cy="1219200"/>
            </a:xfrm>
            <a:custGeom>
              <a:avLst/>
              <a:gdLst/>
              <a:ahLst/>
              <a:cxnLst/>
              <a:rect r="r" b="b" t="t" l="l"/>
              <a:pathLst>
                <a:path h="1219200" w="1451993">
                  <a:moveTo>
                    <a:pt x="0" y="0"/>
                  </a:moveTo>
                  <a:lnTo>
                    <a:pt x="1451993" y="0"/>
                  </a:lnTo>
                  <a:lnTo>
                    <a:pt x="1451993" y="1219200"/>
                  </a:lnTo>
                  <a:lnTo>
                    <a:pt x="0" y="1219200"/>
                  </a:lnTo>
                  <a:close/>
                </a:path>
              </a:pathLst>
            </a:custGeom>
            <a:solidFill>
              <a:srgbClr val="3DCAB1"/>
            </a:solidFill>
          </p:spPr>
        </p:sp>
        <p:sp>
          <p:nvSpPr>
            <p:cNvPr name="TextBox 20" id="20"/>
            <p:cNvSpPr txBox="true"/>
            <p:nvPr/>
          </p:nvSpPr>
          <p:spPr>
            <a:xfrm>
              <a:off x="0" y="-38100"/>
              <a:ext cx="1451993"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2792598" y="365760"/>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FDD</a:t>
            </a:r>
          </a:p>
        </p:txBody>
      </p:sp>
      <p:sp>
        <p:nvSpPr>
          <p:cNvPr name="TextBox 22" id="22"/>
          <p:cNvSpPr txBox="true"/>
          <p:nvPr/>
        </p:nvSpPr>
        <p:spPr>
          <a:xfrm rot="0">
            <a:off x="12750194" y="942975"/>
            <a:ext cx="4946032" cy="288988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Enfoque: </a:t>
            </a:r>
            <a:r>
              <a:rPr lang="en-US" sz="1800">
                <a:solidFill>
                  <a:srgbClr val="FFFFFF"/>
                </a:solidFill>
                <a:latin typeface="Poppins"/>
              </a:rPr>
              <a:t>Concentra-se na entrega de funcionalidades específicas e independentes que trazem valor direto ao cliente.</a:t>
            </a:r>
          </a:p>
          <a:p>
            <a:pPr algn="l">
              <a:lnSpc>
                <a:spcPts val="2880"/>
              </a:lnSpc>
            </a:pPr>
            <a:r>
              <a:rPr lang="en-US" sz="1800">
                <a:solidFill>
                  <a:srgbClr val="FFFFFF"/>
                </a:solidFill>
                <a:latin typeface="Poppins Bold"/>
              </a:rPr>
              <a:t>Entregas: </a:t>
            </a:r>
            <a:r>
              <a:rPr lang="en-US" sz="1800">
                <a:solidFill>
                  <a:srgbClr val="FFFFFF"/>
                </a:solidFill>
                <a:latin typeface="Poppins"/>
              </a:rPr>
              <a:t>Cada entrega é uma funcionalidade completa e funcional.</a:t>
            </a:r>
          </a:p>
          <a:p>
            <a:pPr algn="l">
              <a:lnSpc>
                <a:spcPts val="2880"/>
              </a:lnSpc>
            </a:pPr>
          </a:p>
          <a:p>
            <a:pPr algn="l">
              <a:lnSpc>
                <a:spcPts val="2880"/>
              </a:lnSpc>
            </a:pPr>
          </a:p>
        </p:txBody>
      </p:sp>
      <p:sp>
        <p:nvSpPr>
          <p:cNvPr name="AutoShape 23" id="23"/>
          <p:cNvSpPr/>
          <p:nvPr/>
        </p:nvSpPr>
        <p:spPr>
          <a:xfrm>
            <a:off x="7304811" y="2181588"/>
            <a:ext cx="3135545" cy="9525"/>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2174" y="346710"/>
            <a:ext cx="7094161" cy="3584030"/>
          </a:xfrm>
          <a:prstGeom prst="rect">
            <a:avLst/>
          </a:prstGeom>
        </p:spPr>
        <p:txBody>
          <a:bodyPr anchor="t" rtlCol="false" tIns="0" lIns="0" bIns="0" rIns="0">
            <a:spAutoFit/>
          </a:bodyPr>
          <a:lstStyle/>
          <a:p>
            <a:pPr algn="l">
              <a:lnSpc>
                <a:spcPts val="9243"/>
              </a:lnSpc>
            </a:pPr>
            <a:r>
              <a:rPr lang="en-US" sz="7703">
                <a:solidFill>
                  <a:srgbClr val="101010"/>
                </a:solidFill>
                <a:latin typeface="Poppins Bold"/>
              </a:rPr>
              <a:t>Principais Diferenças (Estrutura)</a:t>
            </a:r>
          </a:p>
        </p:txBody>
      </p:sp>
      <p:grpSp>
        <p:nvGrpSpPr>
          <p:cNvPr name="Group 3" id="3"/>
          <p:cNvGrpSpPr/>
          <p:nvPr/>
        </p:nvGrpSpPr>
        <p:grpSpPr>
          <a:xfrm rot="0">
            <a:off x="0" y="5143500"/>
            <a:ext cx="6121614" cy="5143500"/>
            <a:chOff x="0" y="0"/>
            <a:chExt cx="1451049" cy="1219200"/>
          </a:xfrm>
        </p:grpSpPr>
        <p:sp>
          <p:nvSpPr>
            <p:cNvPr name="Freeform 4" id="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5" id="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82174"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SCRUM</a:t>
            </a:r>
          </a:p>
        </p:txBody>
      </p:sp>
      <p:sp>
        <p:nvSpPr>
          <p:cNvPr name="TextBox 7" id="7"/>
          <p:cNvSpPr txBox="true"/>
          <p:nvPr/>
        </p:nvSpPr>
        <p:spPr>
          <a:xfrm rot="0">
            <a:off x="482174" y="6539839"/>
            <a:ext cx="5157267" cy="288988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Estrutura: </a:t>
            </a:r>
            <a:r>
              <a:rPr lang="en-US" sz="1800">
                <a:solidFill>
                  <a:srgbClr val="D9D9D9"/>
                </a:solidFill>
                <a:latin typeface="Poppins"/>
              </a:rPr>
              <a:t>Organizado em sprints, com papéis específicos (Scrum Master, Product Owner, equipe de desenvolvimento) e cerimônias (sprint planning, daily scrum, sprint review, sprint retrospective).</a:t>
            </a:r>
          </a:p>
          <a:p>
            <a:pPr algn="l">
              <a:lnSpc>
                <a:spcPts val="2880"/>
              </a:lnSpc>
            </a:pPr>
            <a:r>
              <a:rPr lang="en-US" sz="1800">
                <a:solidFill>
                  <a:srgbClr val="D9D9D9"/>
                </a:solidFill>
                <a:latin typeface="Poppins Bold"/>
              </a:rPr>
              <a:t>Processos: </a:t>
            </a:r>
            <a:r>
              <a:rPr lang="en-US" sz="1800">
                <a:solidFill>
                  <a:srgbClr val="D9D9D9"/>
                </a:solidFill>
                <a:latin typeface="Poppins"/>
              </a:rPr>
              <a:t>Iterativo e incremental, com foco na auto-organização da equipe.</a:t>
            </a:r>
          </a:p>
          <a:p>
            <a:pPr algn="l">
              <a:lnSpc>
                <a:spcPts val="2880"/>
              </a:lnSpc>
            </a:pPr>
          </a:p>
        </p:txBody>
      </p:sp>
      <p:grpSp>
        <p:nvGrpSpPr>
          <p:cNvPr name="Group 8" id="8"/>
          <p:cNvGrpSpPr/>
          <p:nvPr/>
        </p:nvGrpSpPr>
        <p:grpSpPr>
          <a:xfrm rot="0">
            <a:off x="6121614" y="5143500"/>
            <a:ext cx="6044772" cy="5143500"/>
            <a:chOff x="0" y="0"/>
            <a:chExt cx="1432835" cy="1219200"/>
          </a:xfrm>
        </p:grpSpPr>
        <p:sp>
          <p:nvSpPr>
            <p:cNvPr name="Freeform 9" id="9"/>
            <p:cNvSpPr/>
            <p:nvPr/>
          </p:nvSpPr>
          <p:spPr>
            <a:xfrm flipH="false" flipV="false" rot="0">
              <a:off x="0" y="0"/>
              <a:ext cx="1432835" cy="1219200"/>
            </a:xfrm>
            <a:custGeom>
              <a:avLst/>
              <a:gdLst/>
              <a:ahLst/>
              <a:cxnLst/>
              <a:rect r="r" b="b" t="t" l="l"/>
              <a:pathLst>
                <a:path h="1219200" w="1432835">
                  <a:moveTo>
                    <a:pt x="0" y="0"/>
                  </a:moveTo>
                  <a:lnTo>
                    <a:pt x="1432835" y="0"/>
                  </a:lnTo>
                  <a:lnTo>
                    <a:pt x="1432835" y="1219200"/>
                  </a:lnTo>
                  <a:lnTo>
                    <a:pt x="0" y="1219200"/>
                  </a:lnTo>
                  <a:close/>
                </a:path>
              </a:pathLst>
            </a:custGeom>
            <a:solidFill>
              <a:srgbClr val="3DCAB1"/>
            </a:solidFill>
          </p:spPr>
        </p:sp>
        <p:sp>
          <p:nvSpPr>
            <p:cNvPr name="TextBox 10" id="10"/>
            <p:cNvSpPr txBox="true"/>
            <p:nvPr/>
          </p:nvSpPr>
          <p:spPr>
            <a:xfrm>
              <a:off x="0" y="-38100"/>
              <a:ext cx="1432835"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839972" y="5755031"/>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Kanban</a:t>
            </a:r>
          </a:p>
        </p:txBody>
      </p:sp>
      <p:sp>
        <p:nvSpPr>
          <p:cNvPr name="TextBox 12" id="12"/>
          <p:cNvSpPr txBox="true"/>
          <p:nvPr/>
        </p:nvSpPr>
        <p:spPr>
          <a:xfrm rot="0">
            <a:off x="6839972" y="6539839"/>
            <a:ext cx="4608056" cy="252793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Estrutura:</a:t>
            </a:r>
            <a:r>
              <a:rPr lang="en-US" sz="1800">
                <a:solidFill>
                  <a:srgbClr val="FFFFFF"/>
                </a:solidFill>
                <a:latin typeface="Poppins"/>
              </a:rPr>
              <a:t> Usa um quadro Kanban para visualizar o fluxo de trabalho, com foco na limitação do trabalho em progresso (WIP).</a:t>
            </a:r>
          </a:p>
          <a:p>
            <a:pPr algn="l">
              <a:lnSpc>
                <a:spcPts val="2880"/>
              </a:lnSpc>
            </a:pPr>
            <a:r>
              <a:rPr lang="en-US" sz="1800">
                <a:solidFill>
                  <a:srgbClr val="FFFFFF"/>
                </a:solidFill>
                <a:latin typeface="Poppins Bold"/>
              </a:rPr>
              <a:t>Processos: </a:t>
            </a:r>
            <a:r>
              <a:rPr lang="en-US" sz="1800">
                <a:solidFill>
                  <a:srgbClr val="FFFFFF"/>
                </a:solidFill>
                <a:latin typeface="Poppins"/>
              </a:rPr>
              <a:t>Fluxo contínuo e melhoria contínua, sem ciclos de tempo fixos.</a:t>
            </a:r>
          </a:p>
          <a:p>
            <a:pPr algn="l">
              <a:lnSpc>
                <a:spcPts val="2880"/>
              </a:lnSpc>
            </a:pPr>
          </a:p>
        </p:txBody>
      </p:sp>
      <p:grpSp>
        <p:nvGrpSpPr>
          <p:cNvPr name="Group 13" id="13"/>
          <p:cNvGrpSpPr/>
          <p:nvPr/>
        </p:nvGrpSpPr>
        <p:grpSpPr>
          <a:xfrm rot="0">
            <a:off x="12162403" y="5143500"/>
            <a:ext cx="6121614" cy="5143500"/>
            <a:chOff x="0" y="0"/>
            <a:chExt cx="1451049" cy="1219200"/>
          </a:xfrm>
        </p:grpSpPr>
        <p:sp>
          <p:nvSpPr>
            <p:cNvPr name="Freeform 14" id="1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15" id="1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880761"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XP</a:t>
            </a:r>
          </a:p>
        </p:txBody>
      </p:sp>
      <p:sp>
        <p:nvSpPr>
          <p:cNvPr name="TextBox 17" id="17"/>
          <p:cNvSpPr txBox="true"/>
          <p:nvPr/>
        </p:nvSpPr>
        <p:spPr>
          <a:xfrm rot="0">
            <a:off x="12880761" y="6539839"/>
            <a:ext cx="4227833" cy="288988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Estrutura:</a:t>
            </a:r>
            <a:r>
              <a:rPr lang="en-US" sz="1800">
                <a:solidFill>
                  <a:srgbClr val="D9D9D9"/>
                </a:solidFill>
                <a:latin typeface="Poppins"/>
              </a:rPr>
              <a:t> Baseado em práticas técnicas intensivas, com foco na colaboração e na qualidade do código.</a:t>
            </a:r>
          </a:p>
          <a:p>
            <a:pPr algn="l">
              <a:lnSpc>
                <a:spcPts val="2880"/>
              </a:lnSpc>
            </a:pPr>
            <a:r>
              <a:rPr lang="en-US" sz="1800">
                <a:solidFill>
                  <a:srgbClr val="D9D9D9"/>
                </a:solidFill>
                <a:latin typeface="Poppins Bold"/>
              </a:rPr>
              <a:t>Processos: </a:t>
            </a:r>
            <a:r>
              <a:rPr lang="en-US" sz="1800">
                <a:solidFill>
                  <a:srgbClr val="D9D9D9"/>
                </a:solidFill>
                <a:latin typeface="Poppins"/>
              </a:rPr>
              <a:t>Iterativo, com ênfase em práticas como TDD, programação em par e integração contínua.</a:t>
            </a:r>
          </a:p>
          <a:p>
            <a:pPr algn="l">
              <a:lnSpc>
                <a:spcPts val="2880"/>
              </a:lnSpc>
            </a:pPr>
          </a:p>
        </p:txBody>
      </p:sp>
      <p:grpSp>
        <p:nvGrpSpPr>
          <p:cNvPr name="Group 18" id="18"/>
          <p:cNvGrpSpPr/>
          <p:nvPr/>
        </p:nvGrpSpPr>
        <p:grpSpPr>
          <a:xfrm rot="0">
            <a:off x="12162403" y="0"/>
            <a:ext cx="6125597" cy="5143500"/>
            <a:chOff x="0" y="0"/>
            <a:chExt cx="1451993" cy="1219200"/>
          </a:xfrm>
        </p:grpSpPr>
        <p:sp>
          <p:nvSpPr>
            <p:cNvPr name="Freeform 19" id="19"/>
            <p:cNvSpPr/>
            <p:nvPr/>
          </p:nvSpPr>
          <p:spPr>
            <a:xfrm flipH="false" flipV="false" rot="0">
              <a:off x="0" y="0"/>
              <a:ext cx="1451993" cy="1219200"/>
            </a:xfrm>
            <a:custGeom>
              <a:avLst/>
              <a:gdLst/>
              <a:ahLst/>
              <a:cxnLst/>
              <a:rect r="r" b="b" t="t" l="l"/>
              <a:pathLst>
                <a:path h="1219200" w="1451993">
                  <a:moveTo>
                    <a:pt x="0" y="0"/>
                  </a:moveTo>
                  <a:lnTo>
                    <a:pt x="1451993" y="0"/>
                  </a:lnTo>
                  <a:lnTo>
                    <a:pt x="1451993" y="1219200"/>
                  </a:lnTo>
                  <a:lnTo>
                    <a:pt x="0" y="1219200"/>
                  </a:lnTo>
                  <a:close/>
                </a:path>
              </a:pathLst>
            </a:custGeom>
            <a:solidFill>
              <a:srgbClr val="3DCAB1"/>
            </a:solidFill>
          </p:spPr>
        </p:sp>
        <p:sp>
          <p:nvSpPr>
            <p:cNvPr name="TextBox 20" id="20"/>
            <p:cNvSpPr txBox="true"/>
            <p:nvPr/>
          </p:nvSpPr>
          <p:spPr>
            <a:xfrm>
              <a:off x="0" y="-38100"/>
              <a:ext cx="1451993"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2754177" y="375285"/>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FDD</a:t>
            </a:r>
          </a:p>
        </p:txBody>
      </p:sp>
      <p:sp>
        <p:nvSpPr>
          <p:cNvPr name="TextBox 22" id="22"/>
          <p:cNvSpPr txBox="true"/>
          <p:nvPr/>
        </p:nvSpPr>
        <p:spPr>
          <a:xfrm rot="0">
            <a:off x="12754177" y="942975"/>
            <a:ext cx="4946032" cy="397573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Estrutura: </a:t>
            </a:r>
            <a:r>
              <a:rPr lang="en-US" sz="1800">
                <a:solidFill>
                  <a:srgbClr val="FFFFFF"/>
                </a:solidFill>
                <a:latin typeface="Poppins"/>
              </a:rPr>
              <a:t>Segue um processo bem definido com cinco fases principais: desenvolvimento do modelo geral, construção da lista de funcionalidades, planejamento por funcionalidade, projeto por funcionalidade e construção por funcionalidade.</a:t>
            </a:r>
          </a:p>
          <a:p>
            <a:pPr algn="l">
              <a:lnSpc>
                <a:spcPts val="2880"/>
              </a:lnSpc>
            </a:pPr>
            <a:r>
              <a:rPr lang="en-US" sz="1800">
                <a:solidFill>
                  <a:srgbClr val="FFFFFF"/>
                </a:solidFill>
                <a:latin typeface="Poppins Bold"/>
              </a:rPr>
              <a:t>Processos: </a:t>
            </a:r>
            <a:r>
              <a:rPr lang="en-US" sz="1800">
                <a:solidFill>
                  <a:srgbClr val="FFFFFF"/>
                </a:solidFill>
                <a:latin typeface="Poppins"/>
              </a:rPr>
              <a:t>A ênfase está na modelagem inicial e no desenvolvimento por funcionalidades.</a:t>
            </a:r>
          </a:p>
          <a:p>
            <a:pPr algn="l">
              <a:lnSpc>
                <a:spcPts val="2880"/>
              </a:lnSpc>
            </a:pPr>
          </a:p>
        </p:txBody>
      </p:sp>
      <p:sp>
        <p:nvSpPr>
          <p:cNvPr name="AutoShape 23" id="23"/>
          <p:cNvSpPr/>
          <p:nvPr/>
        </p:nvSpPr>
        <p:spPr>
          <a:xfrm>
            <a:off x="7304811" y="2181588"/>
            <a:ext cx="3135545" cy="9525"/>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18248" y="971550"/>
            <a:ext cx="8151076" cy="2781713"/>
          </a:xfrm>
          <a:prstGeom prst="rect">
            <a:avLst/>
          </a:prstGeom>
        </p:spPr>
        <p:txBody>
          <a:bodyPr anchor="t" rtlCol="false" tIns="0" lIns="0" bIns="0" rIns="0">
            <a:spAutoFit/>
          </a:bodyPr>
          <a:lstStyle/>
          <a:p>
            <a:pPr algn="l">
              <a:lnSpc>
                <a:spcPts val="7199"/>
              </a:lnSpc>
            </a:pPr>
            <a:r>
              <a:rPr lang="en-US" sz="5999">
                <a:solidFill>
                  <a:srgbClr val="101010"/>
                </a:solidFill>
                <a:latin typeface="Poppins Bold"/>
              </a:rPr>
              <a:t>Principais Diferenças (Modelagem Inicial)</a:t>
            </a:r>
          </a:p>
        </p:txBody>
      </p:sp>
      <p:grpSp>
        <p:nvGrpSpPr>
          <p:cNvPr name="Group 3" id="3"/>
          <p:cNvGrpSpPr/>
          <p:nvPr/>
        </p:nvGrpSpPr>
        <p:grpSpPr>
          <a:xfrm rot="0">
            <a:off x="0" y="5143500"/>
            <a:ext cx="6121614" cy="5143500"/>
            <a:chOff x="0" y="0"/>
            <a:chExt cx="1451049" cy="1219200"/>
          </a:xfrm>
        </p:grpSpPr>
        <p:sp>
          <p:nvSpPr>
            <p:cNvPr name="Freeform 4" id="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5" id="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21396"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SCRUM</a:t>
            </a:r>
          </a:p>
        </p:txBody>
      </p:sp>
      <p:sp>
        <p:nvSpPr>
          <p:cNvPr name="TextBox 7" id="7"/>
          <p:cNvSpPr txBox="true"/>
          <p:nvPr/>
        </p:nvSpPr>
        <p:spPr>
          <a:xfrm rot="0">
            <a:off x="482174" y="6539839"/>
            <a:ext cx="5157267" cy="144208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Modelagem: </a:t>
            </a:r>
            <a:r>
              <a:rPr lang="en-US" sz="1800">
                <a:solidFill>
                  <a:srgbClr val="D9D9D9"/>
                </a:solidFill>
                <a:latin typeface="Poppins"/>
              </a:rPr>
              <a:t>Menos foco em modelagem inicial extensa; preferem descobrir e refinar as necessidades ao longo do tempo.</a:t>
            </a:r>
          </a:p>
          <a:p>
            <a:pPr algn="l">
              <a:lnSpc>
                <a:spcPts val="2880"/>
              </a:lnSpc>
            </a:pPr>
          </a:p>
        </p:txBody>
      </p:sp>
      <p:grpSp>
        <p:nvGrpSpPr>
          <p:cNvPr name="Group 8" id="8"/>
          <p:cNvGrpSpPr/>
          <p:nvPr/>
        </p:nvGrpSpPr>
        <p:grpSpPr>
          <a:xfrm rot="0">
            <a:off x="6117631" y="5143500"/>
            <a:ext cx="6044772" cy="5143500"/>
            <a:chOff x="0" y="0"/>
            <a:chExt cx="1432835" cy="1219200"/>
          </a:xfrm>
        </p:grpSpPr>
        <p:sp>
          <p:nvSpPr>
            <p:cNvPr name="Freeform 9" id="9"/>
            <p:cNvSpPr/>
            <p:nvPr/>
          </p:nvSpPr>
          <p:spPr>
            <a:xfrm flipH="false" flipV="false" rot="0">
              <a:off x="0" y="0"/>
              <a:ext cx="1432835" cy="1219200"/>
            </a:xfrm>
            <a:custGeom>
              <a:avLst/>
              <a:gdLst/>
              <a:ahLst/>
              <a:cxnLst/>
              <a:rect r="r" b="b" t="t" l="l"/>
              <a:pathLst>
                <a:path h="1219200" w="1432835">
                  <a:moveTo>
                    <a:pt x="0" y="0"/>
                  </a:moveTo>
                  <a:lnTo>
                    <a:pt x="1432835" y="0"/>
                  </a:lnTo>
                  <a:lnTo>
                    <a:pt x="1432835" y="1219200"/>
                  </a:lnTo>
                  <a:lnTo>
                    <a:pt x="0" y="1219200"/>
                  </a:lnTo>
                  <a:close/>
                </a:path>
              </a:pathLst>
            </a:custGeom>
            <a:solidFill>
              <a:srgbClr val="3DCAB1"/>
            </a:solidFill>
          </p:spPr>
        </p:sp>
        <p:sp>
          <p:nvSpPr>
            <p:cNvPr name="TextBox 10" id="10"/>
            <p:cNvSpPr txBox="true"/>
            <p:nvPr/>
          </p:nvSpPr>
          <p:spPr>
            <a:xfrm>
              <a:off x="0" y="-38100"/>
              <a:ext cx="1432835"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839972" y="5755031"/>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Kanban</a:t>
            </a:r>
          </a:p>
        </p:txBody>
      </p:sp>
      <p:sp>
        <p:nvSpPr>
          <p:cNvPr name="TextBox 12" id="12"/>
          <p:cNvSpPr txBox="true"/>
          <p:nvPr/>
        </p:nvSpPr>
        <p:spPr>
          <a:xfrm rot="0">
            <a:off x="6835989" y="6539839"/>
            <a:ext cx="4608056" cy="180403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Modelagem: </a:t>
            </a:r>
            <a:r>
              <a:rPr lang="en-US" sz="1800">
                <a:solidFill>
                  <a:srgbClr val="FFFFFF"/>
                </a:solidFill>
                <a:latin typeface="Poppins"/>
              </a:rPr>
              <a:t>Menos foco em modelagem inicial extensa; preferem descobrir e refinar as necessidades ao longo do tempo.</a:t>
            </a:r>
          </a:p>
          <a:p>
            <a:pPr algn="l">
              <a:lnSpc>
                <a:spcPts val="2880"/>
              </a:lnSpc>
            </a:pPr>
          </a:p>
        </p:txBody>
      </p:sp>
      <p:grpSp>
        <p:nvGrpSpPr>
          <p:cNvPr name="Group 13" id="13"/>
          <p:cNvGrpSpPr/>
          <p:nvPr/>
        </p:nvGrpSpPr>
        <p:grpSpPr>
          <a:xfrm rot="0">
            <a:off x="12162403" y="5143500"/>
            <a:ext cx="6121614" cy="5143500"/>
            <a:chOff x="0" y="0"/>
            <a:chExt cx="1451049" cy="1219200"/>
          </a:xfrm>
        </p:grpSpPr>
        <p:sp>
          <p:nvSpPr>
            <p:cNvPr name="Freeform 14" id="14"/>
            <p:cNvSpPr/>
            <p:nvPr/>
          </p:nvSpPr>
          <p:spPr>
            <a:xfrm flipH="false" flipV="false" rot="0">
              <a:off x="0" y="0"/>
              <a:ext cx="1451049" cy="1219200"/>
            </a:xfrm>
            <a:custGeom>
              <a:avLst/>
              <a:gdLst/>
              <a:ahLst/>
              <a:cxnLst/>
              <a:rect r="r" b="b" t="t" l="l"/>
              <a:pathLst>
                <a:path h="1219200" w="1451049">
                  <a:moveTo>
                    <a:pt x="0" y="0"/>
                  </a:moveTo>
                  <a:lnTo>
                    <a:pt x="1451049" y="0"/>
                  </a:lnTo>
                  <a:lnTo>
                    <a:pt x="1451049" y="1219200"/>
                  </a:lnTo>
                  <a:lnTo>
                    <a:pt x="0" y="1219200"/>
                  </a:lnTo>
                  <a:close/>
                </a:path>
              </a:pathLst>
            </a:custGeom>
            <a:solidFill>
              <a:srgbClr val="071C42"/>
            </a:solidFill>
          </p:spPr>
        </p:sp>
        <p:sp>
          <p:nvSpPr>
            <p:cNvPr name="TextBox 15" id="15"/>
            <p:cNvSpPr txBox="true"/>
            <p:nvPr/>
          </p:nvSpPr>
          <p:spPr>
            <a:xfrm>
              <a:off x="0" y="-38100"/>
              <a:ext cx="1451049"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754177" y="5755031"/>
            <a:ext cx="3509493"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XP</a:t>
            </a:r>
          </a:p>
        </p:txBody>
      </p:sp>
      <p:sp>
        <p:nvSpPr>
          <p:cNvPr name="TextBox 17" id="17"/>
          <p:cNvSpPr txBox="true"/>
          <p:nvPr/>
        </p:nvSpPr>
        <p:spPr>
          <a:xfrm rot="0">
            <a:off x="12754177" y="6539839"/>
            <a:ext cx="4227833" cy="1804035"/>
          </a:xfrm>
          <a:prstGeom prst="rect">
            <a:avLst/>
          </a:prstGeom>
        </p:spPr>
        <p:txBody>
          <a:bodyPr anchor="t" rtlCol="false" tIns="0" lIns="0" bIns="0" rIns="0">
            <a:spAutoFit/>
          </a:bodyPr>
          <a:lstStyle/>
          <a:p>
            <a:pPr algn="l">
              <a:lnSpc>
                <a:spcPts val="2880"/>
              </a:lnSpc>
            </a:pPr>
            <a:r>
              <a:rPr lang="en-US" sz="1800">
                <a:solidFill>
                  <a:srgbClr val="D9D9D9"/>
                </a:solidFill>
                <a:latin typeface="Poppins Bold"/>
              </a:rPr>
              <a:t>Modelagem: </a:t>
            </a:r>
            <a:r>
              <a:rPr lang="en-US" sz="1800">
                <a:solidFill>
                  <a:srgbClr val="D9D9D9"/>
                </a:solidFill>
                <a:latin typeface="Poppins"/>
              </a:rPr>
              <a:t>Adota uma abordagem mais iterativa, com foco em entregas contínuas e refatoração constante em vez de uma modelagem inicial extensa.</a:t>
            </a:r>
          </a:p>
        </p:txBody>
      </p:sp>
      <p:grpSp>
        <p:nvGrpSpPr>
          <p:cNvPr name="Group 18" id="18"/>
          <p:cNvGrpSpPr/>
          <p:nvPr/>
        </p:nvGrpSpPr>
        <p:grpSpPr>
          <a:xfrm rot="0">
            <a:off x="12162403" y="0"/>
            <a:ext cx="6125597" cy="5143500"/>
            <a:chOff x="0" y="0"/>
            <a:chExt cx="1451993" cy="1219200"/>
          </a:xfrm>
        </p:grpSpPr>
        <p:sp>
          <p:nvSpPr>
            <p:cNvPr name="Freeform 19" id="19"/>
            <p:cNvSpPr/>
            <p:nvPr/>
          </p:nvSpPr>
          <p:spPr>
            <a:xfrm flipH="false" flipV="false" rot="0">
              <a:off x="0" y="0"/>
              <a:ext cx="1451993" cy="1219200"/>
            </a:xfrm>
            <a:custGeom>
              <a:avLst/>
              <a:gdLst/>
              <a:ahLst/>
              <a:cxnLst/>
              <a:rect r="r" b="b" t="t" l="l"/>
              <a:pathLst>
                <a:path h="1219200" w="1451993">
                  <a:moveTo>
                    <a:pt x="0" y="0"/>
                  </a:moveTo>
                  <a:lnTo>
                    <a:pt x="1451993" y="0"/>
                  </a:lnTo>
                  <a:lnTo>
                    <a:pt x="1451993" y="1219200"/>
                  </a:lnTo>
                  <a:lnTo>
                    <a:pt x="0" y="1219200"/>
                  </a:lnTo>
                  <a:close/>
                </a:path>
              </a:pathLst>
            </a:custGeom>
            <a:solidFill>
              <a:srgbClr val="3DCAB1"/>
            </a:solidFill>
          </p:spPr>
        </p:sp>
        <p:sp>
          <p:nvSpPr>
            <p:cNvPr name="TextBox 20" id="20"/>
            <p:cNvSpPr txBox="true"/>
            <p:nvPr/>
          </p:nvSpPr>
          <p:spPr>
            <a:xfrm>
              <a:off x="0" y="-38100"/>
              <a:ext cx="1451993"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2754177" y="375285"/>
            <a:ext cx="4058704" cy="424815"/>
          </a:xfrm>
          <a:prstGeom prst="rect">
            <a:avLst/>
          </a:prstGeom>
        </p:spPr>
        <p:txBody>
          <a:bodyPr anchor="t" rtlCol="false" tIns="0" lIns="0" bIns="0" rIns="0">
            <a:spAutoFit/>
          </a:bodyPr>
          <a:lstStyle/>
          <a:p>
            <a:pPr algn="l">
              <a:lnSpc>
                <a:spcPts val="3360"/>
              </a:lnSpc>
            </a:pPr>
            <a:r>
              <a:rPr lang="en-US" sz="2400">
                <a:solidFill>
                  <a:srgbClr val="FFFFFF"/>
                </a:solidFill>
                <a:latin typeface="Poppins Bold"/>
              </a:rPr>
              <a:t>FDD</a:t>
            </a:r>
          </a:p>
        </p:txBody>
      </p:sp>
      <p:sp>
        <p:nvSpPr>
          <p:cNvPr name="TextBox 22" id="22"/>
          <p:cNvSpPr txBox="true"/>
          <p:nvPr/>
        </p:nvSpPr>
        <p:spPr>
          <a:xfrm rot="0">
            <a:off x="12754177" y="942975"/>
            <a:ext cx="4946032" cy="1442085"/>
          </a:xfrm>
          <a:prstGeom prst="rect">
            <a:avLst/>
          </a:prstGeom>
        </p:spPr>
        <p:txBody>
          <a:bodyPr anchor="t" rtlCol="false" tIns="0" lIns="0" bIns="0" rIns="0">
            <a:spAutoFit/>
          </a:bodyPr>
          <a:lstStyle/>
          <a:p>
            <a:pPr algn="l">
              <a:lnSpc>
                <a:spcPts val="2880"/>
              </a:lnSpc>
            </a:pPr>
            <a:r>
              <a:rPr lang="en-US" sz="1800">
                <a:solidFill>
                  <a:srgbClr val="FFFFFF"/>
                </a:solidFill>
                <a:latin typeface="Poppins Bold"/>
              </a:rPr>
              <a:t>Modelagem: </a:t>
            </a:r>
            <a:r>
              <a:rPr lang="en-US" sz="1800">
                <a:solidFill>
                  <a:srgbClr val="FFFFFF"/>
                </a:solidFill>
                <a:latin typeface="Poppins"/>
              </a:rPr>
              <a:t>Dedica tempo significativo à modelagem inicial do sistema para entender a visão global antes de começar a dividir o trabalho em funcionalidades.</a:t>
            </a:r>
          </a:p>
        </p:txBody>
      </p:sp>
      <p:sp>
        <p:nvSpPr>
          <p:cNvPr name="AutoShape 23" id="23"/>
          <p:cNvSpPr/>
          <p:nvPr/>
        </p:nvSpPr>
        <p:spPr>
          <a:xfrm>
            <a:off x="7304811" y="2181588"/>
            <a:ext cx="3135545" cy="9525"/>
          </a:xfrm>
          <a:prstGeom prst="line">
            <a:avLst/>
          </a:prstGeom>
          <a:ln cap="flat" w="38100">
            <a:solidFill>
              <a:srgbClr val="000000"/>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DAGJP9Vxr_E</dc:identifier>
  <dcterms:modified xsi:type="dcterms:W3CDTF">2011-08-01T06:04:30Z</dcterms:modified>
  <cp:revision>1</cp:revision>
  <dc:title>MÉTODOLOGIA AGIL</dc:title>
</cp:coreProperties>
</file>