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ediaPro Medium" panose="020B0604020202020204" charset="0"/>
      <p:regular r:id="rId9"/>
    </p:embeddedFont>
    <p:embeddedFont>
      <p:font typeface="Roboto Bold" panose="020B0604020202020204" charset="0"/>
      <p:regular r:id="rId10"/>
    </p:embeddedFont>
    <p:embeddedFont>
      <p:font typeface="MediaPro" panose="020B0604020202020204" charset="0"/>
      <p:regular r:id="rId11"/>
    </p:embeddedFont>
    <p:embeddedFont>
      <p:font typeface="MediaPro Ligh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49264" y="3593083"/>
            <a:ext cx="10556807" cy="189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6"/>
              </a:lnSpc>
            </a:pPr>
            <a:r>
              <a:rPr lang="en-US" sz="7192" spc="-7">
                <a:solidFill>
                  <a:srgbClr val="FFFFFF"/>
                </a:solidFill>
                <a:latin typeface="MediaPro Medium"/>
              </a:rPr>
              <a:t>O que é </a:t>
            </a:r>
          </a:p>
          <a:p>
            <a:pPr algn="l">
              <a:lnSpc>
                <a:spcPts val="7336"/>
              </a:lnSpc>
            </a:pPr>
            <a:r>
              <a:rPr lang="en-US" sz="7192" spc="-7">
                <a:solidFill>
                  <a:srgbClr val="FFFFFF"/>
                </a:solidFill>
                <a:latin typeface="MediaPro Medium"/>
              </a:rPr>
              <a:t>Extreme Programming (</a:t>
            </a:r>
            <a:r>
              <a:rPr lang="en-US" sz="7192" spc="-7">
                <a:solidFill>
                  <a:srgbClr val="8BABB5"/>
                </a:solidFill>
                <a:latin typeface="MediaPro Medium"/>
              </a:rPr>
              <a:t>XP</a:t>
            </a:r>
            <a:r>
              <a:rPr lang="en-US" sz="7192" spc="-7">
                <a:solidFill>
                  <a:srgbClr val="FFFFFF"/>
                </a:solidFill>
                <a:latin typeface="MediaPro Medium"/>
              </a:rPr>
              <a:t>)?</a:t>
            </a:r>
          </a:p>
        </p:txBody>
      </p:sp>
      <p:sp>
        <p:nvSpPr>
          <p:cNvPr id="3" name="Freeform 3"/>
          <p:cNvSpPr/>
          <p:nvPr/>
        </p:nvSpPr>
        <p:spPr>
          <a:xfrm>
            <a:off x="742519" y="-2324089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34864" y="986259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8" y="0"/>
                </a:lnTo>
                <a:lnTo>
                  <a:pt x="1194328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71439" y="1310400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72020" y="570252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1552" y="4484814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6" y="0"/>
                </a:lnTo>
                <a:lnTo>
                  <a:pt x="1894296" y="4252499"/>
                </a:lnTo>
                <a:lnTo>
                  <a:pt x="0" y="42524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75848" y="6611063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7" y="0"/>
                </a:lnTo>
                <a:lnTo>
                  <a:pt x="3486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162941" y="9182100"/>
            <a:ext cx="12810764" cy="533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4"/>
              </a:lnSpc>
            </a:pPr>
            <a:r>
              <a:rPr lang="en-US" sz="3002" spc="-150">
                <a:solidFill>
                  <a:srgbClr val="FFFFFF"/>
                </a:solidFill>
                <a:latin typeface="Roboto Bold"/>
              </a:rPr>
              <a:t>CARLOS PERFEITO | </a:t>
            </a:r>
            <a:r>
              <a:rPr lang="en-US" sz="3002" spc="-150">
                <a:solidFill>
                  <a:srgbClr val="8BABB5"/>
                </a:solidFill>
                <a:latin typeface="Roboto Bold"/>
              </a:rPr>
              <a:t>LAURO CARVALHO</a:t>
            </a:r>
            <a:r>
              <a:rPr lang="en-US" sz="3002" spc="-150">
                <a:solidFill>
                  <a:srgbClr val="FFFFFF"/>
                </a:solidFill>
                <a:latin typeface="Roboto Bold"/>
              </a:rPr>
              <a:t> | MATHEUS PASIN | </a:t>
            </a:r>
            <a:r>
              <a:rPr lang="en-US" sz="3002" spc="-150">
                <a:solidFill>
                  <a:srgbClr val="8BABB5"/>
                </a:solidFill>
                <a:latin typeface="Roboto Bold"/>
              </a:rPr>
              <a:t>NATHAN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163" y="5872081"/>
            <a:ext cx="5327828" cy="4271949"/>
          </a:xfrm>
          <a:custGeom>
            <a:avLst/>
            <a:gdLst/>
            <a:ahLst/>
            <a:cxnLst/>
            <a:rect l="l" t="t" r="r" b="b"/>
            <a:pathLst>
              <a:path w="5327828" h="4271949">
                <a:moveTo>
                  <a:pt x="0" y="0"/>
                </a:moveTo>
                <a:lnTo>
                  <a:pt x="5327828" y="0"/>
                </a:lnTo>
                <a:lnTo>
                  <a:pt x="5327828" y="4271949"/>
                </a:lnTo>
                <a:lnTo>
                  <a:pt x="0" y="427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52348" y="812468"/>
            <a:ext cx="5606952" cy="4926259"/>
          </a:xfrm>
          <a:custGeom>
            <a:avLst/>
            <a:gdLst/>
            <a:ahLst/>
            <a:cxnLst/>
            <a:rect l="l" t="t" r="r" b="b"/>
            <a:pathLst>
              <a:path w="5606952" h="4926259">
                <a:moveTo>
                  <a:pt x="0" y="0"/>
                </a:moveTo>
                <a:lnTo>
                  <a:pt x="5606952" y="0"/>
                </a:lnTo>
                <a:lnTo>
                  <a:pt x="5606952" y="4926259"/>
                </a:lnTo>
                <a:lnTo>
                  <a:pt x="0" y="4926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88" t="-368" r="-8788"/>
            </a:stretch>
          </a:blipFill>
          <a:ln w="76200" cap="sq">
            <a:solidFill>
              <a:srgbClr val="202E32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187133" y="1822910"/>
            <a:ext cx="7778297" cy="189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74"/>
              </a:lnSpc>
            </a:pPr>
            <a:r>
              <a:rPr lang="en-US" sz="12478" spc="-12">
                <a:solidFill>
                  <a:srgbClr val="FFFFFF"/>
                </a:solidFill>
                <a:latin typeface="MediaPro"/>
              </a:rPr>
              <a:t>História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2689" y="4648254"/>
            <a:ext cx="9592977" cy="243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IDEALIZADA POR KENT BECK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TEVE SEU INÍCIO NO FINAL DOS ANOS 90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BASEADA EM COMPORTAMENTOS E ATITUDES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EXTREME PROGRAMMING EXPLAINED: EMBRACE CHANGE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51051" y="5862556"/>
            <a:ext cx="4392724" cy="32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2075" spc="195">
                <a:solidFill>
                  <a:srgbClr val="FFFFFF"/>
                </a:solidFill>
                <a:latin typeface="MediaPro"/>
              </a:rPr>
              <a:t>KENT BECK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7370" y="2512690"/>
            <a:ext cx="1960248" cy="4244632"/>
          </a:xfrm>
          <a:custGeom>
            <a:avLst/>
            <a:gdLst/>
            <a:ahLst/>
            <a:cxnLst/>
            <a:rect l="l" t="t" r="r" b="b"/>
            <a:pathLst>
              <a:path w="1960248" h="4244632">
                <a:moveTo>
                  <a:pt x="0" y="0"/>
                </a:moveTo>
                <a:lnTo>
                  <a:pt x="1960249" y="0"/>
                </a:lnTo>
                <a:lnTo>
                  <a:pt x="1960249" y="4244632"/>
                </a:lnTo>
                <a:lnTo>
                  <a:pt x="0" y="4244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923695" y="824240"/>
            <a:ext cx="8793675" cy="9177460"/>
          </a:xfrm>
          <a:custGeom>
            <a:avLst/>
            <a:gdLst/>
            <a:ahLst/>
            <a:cxnLst/>
            <a:rect l="l" t="t" r="r" b="b"/>
            <a:pathLst>
              <a:path w="8793675" h="9177460">
                <a:moveTo>
                  <a:pt x="8793675" y="0"/>
                </a:moveTo>
                <a:lnTo>
                  <a:pt x="0" y="0"/>
                </a:lnTo>
                <a:lnTo>
                  <a:pt x="0" y="9177460"/>
                </a:lnTo>
                <a:lnTo>
                  <a:pt x="8793675" y="9177460"/>
                </a:lnTo>
                <a:lnTo>
                  <a:pt x="8793675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10463" y="5722938"/>
            <a:ext cx="3109105" cy="6979624"/>
          </a:xfrm>
          <a:custGeom>
            <a:avLst/>
            <a:gdLst/>
            <a:ahLst/>
            <a:cxnLst/>
            <a:rect l="l" t="t" r="r" b="b"/>
            <a:pathLst>
              <a:path w="3109105" h="6979624">
                <a:moveTo>
                  <a:pt x="0" y="0"/>
                </a:moveTo>
                <a:lnTo>
                  <a:pt x="3109106" y="0"/>
                </a:lnTo>
                <a:lnTo>
                  <a:pt x="3109106" y="6979624"/>
                </a:lnTo>
                <a:lnTo>
                  <a:pt x="0" y="6979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581" y="1009650"/>
            <a:ext cx="1613535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2500" spc="-12">
                <a:solidFill>
                  <a:srgbClr val="FFFFFF"/>
                </a:solidFill>
                <a:latin typeface="MediaPro Medium"/>
              </a:rPr>
              <a:t>Princípios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31369" y="4032857"/>
            <a:ext cx="3431581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Simplicidade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1369" y="5021263"/>
            <a:ext cx="343158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PROMOVE A SIMPLICIDADE NO DESIGN E NO CÓDIGO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7362" y="4032857"/>
            <a:ext cx="3585283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Comunicação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7362" y="5086350"/>
            <a:ext cx="3585283" cy="141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88">
                <a:solidFill>
                  <a:srgbClr val="FFFFFF"/>
                </a:solidFill>
                <a:latin typeface="MediaPro Light"/>
              </a:rPr>
              <a:t>A XP ENFATIZA A IMPORTÂNCIA DA COMUNICAÇÃO CONSTANTEUE VOCÊ POSSA POTENCIALIZAR O SEU USO.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4032857"/>
            <a:ext cx="2449883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Feedback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4256" y="5021263"/>
            <a:ext cx="244988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 XP VALORIZA O FEEDBACK CONTÍNUO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71588" y="4032857"/>
            <a:ext cx="2325906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Coragem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71588" y="5011738"/>
            <a:ext cx="2325906" cy="1416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88">
                <a:solidFill>
                  <a:srgbClr val="FFFFFF"/>
                </a:solidFill>
                <a:latin typeface="MediaPro Light"/>
              </a:rPr>
              <a:t>EQUIPES XP SÃO ENCORAJADAS A TOMAR DECISÕES OUSADAS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78544" y="4032857"/>
            <a:ext cx="2320602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Respeito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478544" y="5021263"/>
            <a:ext cx="232060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RESPEITO MÚTUO ENTRE OS MEMBROS DA EQUIPE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23244">
            <a:off x="13410781" y="7132374"/>
            <a:ext cx="6377002" cy="3942147"/>
          </a:xfrm>
          <a:custGeom>
            <a:avLst/>
            <a:gdLst/>
            <a:ahLst/>
            <a:cxnLst/>
            <a:rect l="l" t="t" r="r" b="b"/>
            <a:pathLst>
              <a:path w="6377002" h="3942147">
                <a:moveTo>
                  <a:pt x="0" y="0"/>
                </a:moveTo>
                <a:lnTo>
                  <a:pt x="6377002" y="0"/>
                </a:lnTo>
                <a:lnTo>
                  <a:pt x="6377002" y="3942147"/>
                </a:lnTo>
                <a:lnTo>
                  <a:pt x="0" y="3942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123244" flipH="1">
            <a:off x="-47225" y="-194903"/>
            <a:ext cx="2880500" cy="1770198"/>
          </a:xfrm>
          <a:custGeom>
            <a:avLst/>
            <a:gdLst/>
            <a:ahLst/>
            <a:cxnLst/>
            <a:rect l="l" t="t" r="r" b="b"/>
            <a:pathLst>
              <a:path w="2880500" h="1770198">
                <a:moveTo>
                  <a:pt x="2880499" y="0"/>
                </a:moveTo>
                <a:lnTo>
                  <a:pt x="0" y="0"/>
                </a:lnTo>
                <a:lnTo>
                  <a:pt x="0" y="1770198"/>
                </a:lnTo>
                <a:lnTo>
                  <a:pt x="2880499" y="1770198"/>
                </a:lnTo>
                <a:lnTo>
                  <a:pt x="2880499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123244">
            <a:off x="14244757" y="-1233337"/>
            <a:ext cx="5323584" cy="5707546"/>
          </a:xfrm>
          <a:custGeom>
            <a:avLst/>
            <a:gdLst/>
            <a:ahLst/>
            <a:cxnLst/>
            <a:rect l="l" t="t" r="r" b="b"/>
            <a:pathLst>
              <a:path w="5323584" h="5707546">
                <a:moveTo>
                  <a:pt x="0" y="0"/>
                </a:moveTo>
                <a:lnTo>
                  <a:pt x="5323583" y="0"/>
                </a:lnTo>
                <a:lnTo>
                  <a:pt x="5323583" y="5707546"/>
                </a:lnTo>
                <a:lnTo>
                  <a:pt x="0" y="570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123244">
            <a:off x="-3590227" y="5085031"/>
            <a:ext cx="7431617" cy="7755957"/>
          </a:xfrm>
          <a:custGeom>
            <a:avLst/>
            <a:gdLst/>
            <a:ahLst/>
            <a:cxnLst/>
            <a:rect l="l" t="t" r="r" b="b"/>
            <a:pathLst>
              <a:path w="7431617" h="7755957">
                <a:moveTo>
                  <a:pt x="0" y="0"/>
                </a:moveTo>
                <a:lnTo>
                  <a:pt x="7431618" y="0"/>
                </a:lnTo>
                <a:lnTo>
                  <a:pt x="7431618" y="7755957"/>
                </a:lnTo>
                <a:lnTo>
                  <a:pt x="0" y="77559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71198" y="406429"/>
            <a:ext cx="1613535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2500" spc="-12">
                <a:solidFill>
                  <a:srgbClr val="FFFFFF"/>
                </a:solidFill>
                <a:latin typeface="MediaPro Medium"/>
              </a:rPr>
              <a:t>Práticas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95838" y="2463829"/>
            <a:ext cx="4717252" cy="126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Desenvolvimento  Orientado  a  Testes (TDD)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9343" y="3651818"/>
            <a:ext cx="422648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TESTES SÃO ESCRITOS ANTES DO CÓDIGO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4909" y="2620766"/>
            <a:ext cx="3598900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Programação em Par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4909" y="3232656"/>
            <a:ext cx="3574814" cy="1253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6"/>
              </a:lnSpc>
            </a:pPr>
            <a:r>
              <a:rPr lang="en-US" sz="2397" spc="225">
                <a:solidFill>
                  <a:srgbClr val="FFFFFF"/>
                </a:solidFill>
                <a:latin typeface="MediaPro Light"/>
              </a:rPr>
              <a:t>DOIS DESENVOLVEDORES TRABALHAM JUNTOS UNIFICADOS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7404" y="5345378"/>
            <a:ext cx="3589404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Integração Contínua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17404" y="6026099"/>
            <a:ext cx="3589404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CÓDIGO É INTEGRADO E TESTADO VÁRIAS VEZES AO DIA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85319" y="5449686"/>
            <a:ext cx="2680634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Refatoração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70966" y="6123945"/>
            <a:ext cx="370934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CÓDIGO É CONTINUAMENTE MELHORADO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48477" y="5449686"/>
            <a:ext cx="2459408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Cliente In-Site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00299" y="6123945"/>
            <a:ext cx="3155764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UM REPRESENTANTE DO CLIENTE ESTÁ SEMPRE DISPONÍVEL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22988" y="2620766"/>
            <a:ext cx="4296500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"/>
              </a:rPr>
              <a:t>Padronização do código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22988" y="3319297"/>
            <a:ext cx="4296500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TODO CÓDIGO É DESENVOLVIDO SEGUINDO UM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105334" y="-4457700"/>
            <a:ext cx="25080287" cy="26174872"/>
          </a:xfrm>
          <a:custGeom>
            <a:avLst/>
            <a:gdLst/>
            <a:ahLst/>
            <a:cxnLst/>
            <a:rect l="l" t="t" r="r" b="b"/>
            <a:pathLst>
              <a:path w="25080287" h="26174872">
                <a:moveTo>
                  <a:pt x="0" y="0"/>
                </a:moveTo>
                <a:lnTo>
                  <a:pt x="25080286" y="0"/>
                </a:lnTo>
                <a:lnTo>
                  <a:pt x="25080286" y="26174872"/>
                </a:lnTo>
                <a:lnTo>
                  <a:pt x="0" y="26174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07699" y="3975758"/>
            <a:ext cx="2727111" cy="1316192"/>
            <a:chOff x="0" y="0"/>
            <a:chExt cx="718252" cy="3466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18252" cy="346651"/>
            </a:xfrm>
            <a:custGeom>
              <a:avLst/>
              <a:gdLst/>
              <a:ahLst/>
              <a:cxnLst/>
              <a:rect l="l" t="t" r="r" b="b"/>
              <a:pathLst>
                <a:path w="718252" h="346651">
                  <a:moveTo>
                    <a:pt x="144782" y="0"/>
                  </a:moveTo>
                  <a:lnTo>
                    <a:pt x="573469" y="0"/>
                  </a:lnTo>
                  <a:cubicBezTo>
                    <a:pt x="653430" y="0"/>
                    <a:pt x="718252" y="64821"/>
                    <a:pt x="718252" y="144782"/>
                  </a:cubicBezTo>
                  <a:lnTo>
                    <a:pt x="718252" y="201869"/>
                  </a:lnTo>
                  <a:cubicBezTo>
                    <a:pt x="718252" y="240268"/>
                    <a:pt x="702998" y="277094"/>
                    <a:pt x="675846" y="304246"/>
                  </a:cubicBezTo>
                  <a:cubicBezTo>
                    <a:pt x="648694" y="331398"/>
                    <a:pt x="611868" y="346651"/>
                    <a:pt x="573469" y="346651"/>
                  </a:cubicBezTo>
                  <a:lnTo>
                    <a:pt x="144782" y="346651"/>
                  </a:lnTo>
                  <a:cubicBezTo>
                    <a:pt x="64821" y="346651"/>
                    <a:pt x="0" y="281830"/>
                    <a:pt x="0" y="201869"/>
                  </a:cubicBezTo>
                  <a:lnTo>
                    <a:pt x="0" y="144782"/>
                  </a:lnTo>
                  <a:cubicBezTo>
                    <a:pt x="0" y="64821"/>
                    <a:pt x="64821" y="0"/>
                    <a:pt x="144782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18252" cy="394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spc="234">
                  <a:solidFill>
                    <a:srgbClr val="000000"/>
                  </a:solidFill>
                  <a:latin typeface="MediaPro Light"/>
                </a:rPr>
                <a:t>HISTÓRIAS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DE USUÁRIO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71602" y="3997573"/>
            <a:ext cx="3560440" cy="1272563"/>
            <a:chOff x="0" y="0"/>
            <a:chExt cx="937729" cy="3351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7729" cy="335161"/>
            </a:xfrm>
            <a:custGeom>
              <a:avLst/>
              <a:gdLst/>
              <a:ahLst/>
              <a:cxnLst/>
              <a:rect l="l" t="t" r="r" b="b"/>
              <a:pathLst>
                <a:path w="937729" h="335161">
                  <a:moveTo>
                    <a:pt x="110896" y="0"/>
                  </a:moveTo>
                  <a:lnTo>
                    <a:pt x="826833" y="0"/>
                  </a:lnTo>
                  <a:cubicBezTo>
                    <a:pt x="888079" y="0"/>
                    <a:pt x="937729" y="49650"/>
                    <a:pt x="937729" y="110896"/>
                  </a:cubicBezTo>
                  <a:lnTo>
                    <a:pt x="937729" y="224265"/>
                  </a:lnTo>
                  <a:cubicBezTo>
                    <a:pt x="937729" y="253676"/>
                    <a:pt x="926045" y="281883"/>
                    <a:pt x="905248" y="302680"/>
                  </a:cubicBezTo>
                  <a:cubicBezTo>
                    <a:pt x="884451" y="323477"/>
                    <a:pt x="856245" y="335161"/>
                    <a:pt x="826833" y="335161"/>
                  </a:cubicBezTo>
                  <a:lnTo>
                    <a:pt x="110896" y="335161"/>
                  </a:lnTo>
                  <a:cubicBezTo>
                    <a:pt x="49650" y="335161"/>
                    <a:pt x="0" y="285511"/>
                    <a:pt x="0" y="224265"/>
                  </a:cubicBezTo>
                  <a:lnTo>
                    <a:pt x="0" y="110896"/>
                  </a:lnTo>
                  <a:cubicBezTo>
                    <a:pt x="0" y="49650"/>
                    <a:pt x="49650" y="0"/>
                    <a:pt x="110896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37729" cy="382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PLANEJAMENTO DA RELEASE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452495" y="3997586"/>
            <a:ext cx="3418709" cy="1229697"/>
            <a:chOff x="0" y="0"/>
            <a:chExt cx="900401" cy="3238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00401" cy="323871"/>
            </a:xfrm>
            <a:custGeom>
              <a:avLst/>
              <a:gdLst/>
              <a:ahLst/>
              <a:cxnLst/>
              <a:rect l="l" t="t" r="r" b="b"/>
              <a:pathLst>
                <a:path w="900401" h="323871">
                  <a:moveTo>
                    <a:pt x="115493" y="0"/>
                  </a:moveTo>
                  <a:lnTo>
                    <a:pt x="784907" y="0"/>
                  </a:lnTo>
                  <a:cubicBezTo>
                    <a:pt x="848692" y="0"/>
                    <a:pt x="900401" y="51708"/>
                    <a:pt x="900401" y="115493"/>
                  </a:cubicBezTo>
                  <a:lnTo>
                    <a:pt x="900401" y="208378"/>
                  </a:lnTo>
                  <a:cubicBezTo>
                    <a:pt x="900401" y="272163"/>
                    <a:pt x="848692" y="323871"/>
                    <a:pt x="784907" y="323871"/>
                  </a:cubicBezTo>
                  <a:lnTo>
                    <a:pt x="115493" y="323871"/>
                  </a:lnTo>
                  <a:cubicBezTo>
                    <a:pt x="51708" y="323871"/>
                    <a:pt x="0" y="272163"/>
                    <a:pt x="0" y="208378"/>
                  </a:cubicBezTo>
                  <a:lnTo>
                    <a:pt x="0" y="115493"/>
                  </a:lnTo>
                  <a:cubicBezTo>
                    <a:pt x="0" y="51708"/>
                    <a:pt x="51708" y="0"/>
                    <a:pt x="115493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00401" cy="371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LANÇAMENTO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34444" y="4040425"/>
            <a:ext cx="3615648" cy="1186859"/>
            <a:chOff x="0" y="0"/>
            <a:chExt cx="952269" cy="3125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2269" cy="312588"/>
            </a:xfrm>
            <a:custGeom>
              <a:avLst/>
              <a:gdLst/>
              <a:ahLst/>
              <a:cxnLst/>
              <a:rect l="l" t="t" r="r" b="b"/>
              <a:pathLst>
                <a:path w="952269" h="312588">
                  <a:moveTo>
                    <a:pt x="109203" y="0"/>
                  </a:moveTo>
                  <a:lnTo>
                    <a:pt x="843067" y="0"/>
                  </a:lnTo>
                  <a:cubicBezTo>
                    <a:pt x="903378" y="0"/>
                    <a:pt x="952269" y="48892"/>
                    <a:pt x="952269" y="109203"/>
                  </a:cubicBezTo>
                  <a:lnTo>
                    <a:pt x="952269" y="203386"/>
                  </a:lnTo>
                  <a:cubicBezTo>
                    <a:pt x="952269" y="263697"/>
                    <a:pt x="903378" y="312588"/>
                    <a:pt x="843067" y="312588"/>
                  </a:cubicBezTo>
                  <a:lnTo>
                    <a:pt x="109203" y="312588"/>
                  </a:lnTo>
                  <a:cubicBezTo>
                    <a:pt x="48892" y="312588"/>
                    <a:pt x="0" y="263697"/>
                    <a:pt x="0" y="203386"/>
                  </a:cubicBezTo>
                  <a:lnTo>
                    <a:pt x="0" y="109203"/>
                  </a:lnTo>
                  <a:cubicBezTo>
                    <a:pt x="0" y="48892"/>
                    <a:pt x="48892" y="0"/>
                    <a:pt x="109203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952269" cy="360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TESTE DE ACEITAÇÃO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3434811" y="4633854"/>
            <a:ext cx="163679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AutoShape 16"/>
          <p:cNvSpPr/>
          <p:nvPr/>
        </p:nvSpPr>
        <p:spPr>
          <a:xfrm>
            <a:off x="2071255" y="3084484"/>
            <a:ext cx="9471013" cy="955940"/>
          </a:xfrm>
          <a:custGeom>
            <a:avLst/>
            <a:gdLst>
              <a:gd name="connsiteX0" fmla="*/ 0 w 9471013"/>
              <a:gd name="connsiteY0" fmla="*/ 0 h 64666"/>
              <a:gd name="connsiteX1" fmla="*/ 9471013 w 9471013"/>
              <a:gd name="connsiteY1" fmla="*/ 64666 h 64666"/>
              <a:gd name="connsiteX0" fmla="*/ 0 w 9471013"/>
              <a:gd name="connsiteY0" fmla="*/ 968096 h 1032762"/>
              <a:gd name="connsiteX1" fmla="*/ 9471013 w 9471013"/>
              <a:gd name="connsiteY1" fmla="*/ 1032762 h 1032762"/>
              <a:gd name="connsiteX0" fmla="*/ 0 w 9471013"/>
              <a:gd name="connsiteY0" fmla="*/ 1965645 h 2030311"/>
              <a:gd name="connsiteX1" fmla="*/ 9471013 w 9471013"/>
              <a:gd name="connsiteY1" fmla="*/ 2030311 h 2030311"/>
              <a:gd name="connsiteX0" fmla="*/ 0 w 9471013"/>
              <a:gd name="connsiteY0" fmla="*/ 1402603 h 1467269"/>
              <a:gd name="connsiteX1" fmla="*/ 9471013 w 9471013"/>
              <a:gd name="connsiteY1" fmla="*/ 1467269 h 1467269"/>
              <a:gd name="connsiteX0" fmla="*/ 0 w 9471013"/>
              <a:gd name="connsiteY0" fmla="*/ 891274 h 955940"/>
              <a:gd name="connsiteX1" fmla="*/ 9471013 w 9471013"/>
              <a:gd name="connsiteY1" fmla="*/ 955940 h 9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71013" h="955940">
                <a:moveTo>
                  <a:pt x="0" y="891274"/>
                </a:moveTo>
                <a:cubicBezTo>
                  <a:pt x="1937804" y="51437"/>
                  <a:pt x="5081556" y="-629371"/>
                  <a:pt x="9471013" y="955940"/>
                </a:cubicBezTo>
              </a:path>
            </a:pathLst>
          </a:cu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7" name="AutoShape 17"/>
          <p:cNvSpPr/>
          <p:nvPr/>
        </p:nvSpPr>
        <p:spPr>
          <a:xfrm>
            <a:off x="8632041" y="4633854"/>
            <a:ext cx="110240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8" name="Group 18"/>
          <p:cNvGrpSpPr/>
          <p:nvPr/>
        </p:nvGrpSpPr>
        <p:grpSpPr>
          <a:xfrm>
            <a:off x="2545779" y="6189419"/>
            <a:ext cx="2894472" cy="1212699"/>
            <a:chOff x="0" y="0"/>
            <a:chExt cx="762330" cy="31939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2330" cy="319394"/>
            </a:xfrm>
            <a:custGeom>
              <a:avLst/>
              <a:gdLst/>
              <a:ahLst/>
              <a:cxnLst/>
              <a:rect l="l" t="t" r="r" b="b"/>
              <a:pathLst>
                <a:path w="762330" h="319394">
                  <a:moveTo>
                    <a:pt x="136411" y="0"/>
                  </a:moveTo>
                  <a:lnTo>
                    <a:pt x="625919" y="0"/>
                  </a:lnTo>
                  <a:cubicBezTo>
                    <a:pt x="701257" y="0"/>
                    <a:pt x="762330" y="61073"/>
                    <a:pt x="762330" y="136411"/>
                  </a:cubicBezTo>
                  <a:lnTo>
                    <a:pt x="762330" y="182983"/>
                  </a:lnTo>
                  <a:cubicBezTo>
                    <a:pt x="762330" y="258321"/>
                    <a:pt x="701257" y="319394"/>
                    <a:pt x="625919" y="319394"/>
                  </a:cubicBezTo>
                  <a:lnTo>
                    <a:pt x="136411" y="319394"/>
                  </a:lnTo>
                  <a:cubicBezTo>
                    <a:pt x="61073" y="319394"/>
                    <a:pt x="0" y="258321"/>
                    <a:pt x="0" y="182983"/>
                  </a:cubicBezTo>
                  <a:lnTo>
                    <a:pt x="0" y="136411"/>
                  </a:lnTo>
                  <a:cubicBezTo>
                    <a:pt x="0" y="61073"/>
                    <a:pt x="61073" y="0"/>
                    <a:pt x="136411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762330" cy="37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 spc="225">
                  <a:solidFill>
                    <a:srgbClr val="000000"/>
                  </a:solidFill>
                  <a:latin typeface="MediaPro Light"/>
                </a:rPr>
                <a:t>SPIKE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5440251" y="5235467"/>
            <a:ext cx="2072295" cy="1584433"/>
          </a:xfrm>
          <a:custGeom>
            <a:avLst/>
            <a:gdLst>
              <a:gd name="connsiteX0" fmla="*/ 0 w 1411570"/>
              <a:gd name="connsiteY0" fmla="*/ 0 h 1525633"/>
              <a:gd name="connsiteX1" fmla="*/ 1411570 w 1411570"/>
              <a:gd name="connsiteY1" fmla="*/ 1525633 h 1525633"/>
              <a:gd name="connsiteX0" fmla="*/ 0 w 1411570"/>
              <a:gd name="connsiteY0" fmla="*/ 0 h 1525633"/>
              <a:gd name="connsiteX1" fmla="*/ 1411570 w 1411570"/>
              <a:gd name="connsiteY1" fmla="*/ 1525633 h 1525633"/>
              <a:gd name="connsiteX0" fmla="*/ 0 w 1411570"/>
              <a:gd name="connsiteY0" fmla="*/ 0 h 1525633"/>
              <a:gd name="connsiteX1" fmla="*/ 1411570 w 1411570"/>
              <a:gd name="connsiteY1" fmla="*/ 1525633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570" h="1525633">
                <a:moveTo>
                  <a:pt x="0" y="0"/>
                </a:moveTo>
                <a:cubicBezTo>
                  <a:pt x="86210" y="1184405"/>
                  <a:pt x="490473" y="1494167"/>
                  <a:pt x="1411570" y="1525633"/>
                </a:cubicBezTo>
              </a:path>
            </a:pathLst>
          </a:cu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2" name="AutoShape 22"/>
          <p:cNvSpPr/>
          <p:nvPr/>
        </p:nvSpPr>
        <p:spPr>
          <a:xfrm flipV="1">
            <a:off x="3993015" y="5270135"/>
            <a:ext cx="2858806" cy="919283"/>
          </a:xfrm>
          <a:custGeom>
            <a:avLst/>
            <a:gdLst>
              <a:gd name="connsiteX0" fmla="*/ 0 w 2858806"/>
              <a:gd name="connsiteY0" fmla="*/ 0 h 919283"/>
              <a:gd name="connsiteX1" fmla="*/ 2858806 w 2858806"/>
              <a:gd name="connsiteY1" fmla="*/ 919283 h 919283"/>
              <a:gd name="connsiteX0" fmla="*/ 0 w 2858806"/>
              <a:gd name="connsiteY0" fmla="*/ 0 h 919283"/>
              <a:gd name="connsiteX1" fmla="*/ 2858806 w 2858806"/>
              <a:gd name="connsiteY1" fmla="*/ 919283 h 919283"/>
              <a:gd name="connsiteX0" fmla="*/ 0 w 2858806"/>
              <a:gd name="connsiteY0" fmla="*/ 0 h 919283"/>
              <a:gd name="connsiteX1" fmla="*/ 2858806 w 2858806"/>
              <a:gd name="connsiteY1" fmla="*/ 919283 h 91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806" h="919283">
                <a:moveTo>
                  <a:pt x="0" y="0"/>
                </a:moveTo>
                <a:cubicBezTo>
                  <a:pt x="171056" y="611228"/>
                  <a:pt x="1402288" y="877898"/>
                  <a:pt x="2858806" y="919283"/>
                </a:cubicBezTo>
              </a:path>
            </a:pathLst>
          </a:cu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3" name="AutoShape 23"/>
          <p:cNvSpPr/>
          <p:nvPr/>
        </p:nvSpPr>
        <p:spPr>
          <a:xfrm flipV="1">
            <a:off x="13350092" y="4612435"/>
            <a:ext cx="1102403" cy="2141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4" name="TextBox 24"/>
          <p:cNvSpPr txBox="1"/>
          <p:nvPr/>
        </p:nvSpPr>
        <p:spPr>
          <a:xfrm>
            <a:off x="3190718" y="3827617"/>
            <a:ext cx="2005441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MediaPro"/>
              </a:rPr>
              <a:t>REQUERIMENTOS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180522" y="3951946"/>
            <a:ext cx="2005441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MediaPro"/>
              </a:rPr>
              <a:t>ITERAÇÃO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79138" y="3370286"/>
            <a:ext cx="2110411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APROVAÇÃO DO CLIENTE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46381" y="5807149"/>
            <a:ext cx="2005441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ESTIMATIVAS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358515" y="-126276"/>
            <a:ext cx="11649453" cy="154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MediaPro Medium"/>
              </a:rPr>
              <a:t>EXTREME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5781" y="3439986"/>
            <a:ext cx="627692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6">
                <a:solidFill>
                  <a:srgbClr val="FFFFFF"/>
                </a:solidFill>
                <a:latin typeface="MediaPro Medium"/>
              </a:rPr>
              <a:t>Vantagens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9472" y="4518850"/>
            <a:ext cx="6276929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/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ALTA QUALIDADE DE SOFTWARE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FLEXIBILIDADE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SATISFAÇÃO DO CLIENTE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26944" y="3439986"/>
            <a:ext cx="6023474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6">
                <a:solidFill>
                  <a:srgbClr val="FFFFFF"/>
                </a:solidFill>
                <a:latin typeface="MediaPro Medium"/>
              </a:rPr>
              <a:t>Desvantagens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26944" y="4890579"/>
            <a:ext cx="6023474" cy="125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318" lvl="1" indent="-260159" algn="l">
              <a:lnSpc>
                <a:spcPts val="3373"/>
              </a:lnSpc>
              <a:buFont typeface="Arial"/>
              <a:buChar char="•"/>
            </a:pPr>
            <a:r>
              <a:rPr lang="en-US" sz="2409" spc="226">
                <a:solidFill>
                  <a:srgbClr val="FFFFFF"/>
                </a:solidFill>
                <a:latin typeface="MediaPro Light"/>
              </a:rPr>
              <a:t>OBJETIVO INDEFINIDO </a:t>
            </a:r>
          </a:p>
          <a:p>
            <a:pPr marL="520318" lvl="1" indent="-260159" algn="l">
              <a:lnSpc>
                <a:spcPts val="3373"/>
              </a:lnSpc>
              <a:buFont typeface="Arial"/>
              <a:buChar char="•"/>
            </a:pPr>
            <a:r>
              <a:rPr lang="en-US" sz="2409" spc="226">
                <a:solidFill>
                  <a:srgbClr val="FFFFFF"/>
                </a:solidFill>
                <a:latin typeface="MediaPro Light"/>
              </a:rPr>
              <a:t>ESTRESSE</a:t>
            </a:r>
          </a:p>
          <a:p>
            <a:pPr algn="l">
              <a:lnSpc>
                <a:spcPts val="3373"/>
              </a:lnSpc>
            </a:pPr>
            <a:endParaRPr lang="en-US" sz="2409" spc="226">
              <a:solidFill>
                <a:srgbClr val="FFFFFF"/>
              </a:solidFill>
              <a:latin typeface="MediaPro Light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6102" y="2124869"/>
            <a:ext cx="10578305" cy="6054344"/>
            <a:chOff x="0" y="0"/>
            <a:chExt cx="14104407" cy="8072459"/>
          </a:xfrm>
        </p:grpSpPr>
        <p:sp>
          <p:nvSpPr>
            <p:cNvPr id="3" name="TextBox 3"/>
            <p:cNvSpPr txBox="1"/>
            <p:nvPr/>
          </p:nvSpPr>
          <p:spPr>
            <a:xfrm>
              <a:off x="0" y="257175"/>
              <a:ext cx="14104407" cy="6029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54"/>
                </a:lnSpc>
              </a:pPr>
              <a:r>
                <a:rPr lang="en-US" sz="4962" spc="466">
                  <a:solidFill>
                    <a:srgbClr val="FFFFFF"/>
                  </a:solidFill>
                  <a:latin typeface="MediaPro Light"/>
                </a:rPr>
                <a:t>EXTREME PROGRAMMING É UMA METODOLOGIA PODEROSA QUE, QUANDO BEM IMPLEMENTADA, PODE TRANSFORMAR A FORMA COMO AS EQUIPES DE DESENVOLVIMENTO CRIAM SOFTWARE.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451725"/>
              <a:ext cx="14104407" cy="620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208</Words>
  <Application>Microsoft Office PowerPoint</Application>
  <PresentationFormat>Personalizar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MediaPro Medium</vt:lpstr>
      <vt:lpstr>Arial</vt:lpstr>
      <vt:lpstr>Roboto Bold</vt:lpstr>
      <vt:lpstr>MediaPro</vt:lpstr>
      <vt:lpstr>MediaPro Light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a metodologia XP (extreme Programming)?</dc:title>
  <cp:lastModifiedBy>Lauro</cp:lastModifiedBy>
  <cp:revision>2</cp:revision>
  <dcterms:created xsi:type="dcterms:W3CDTF">2006-08-16T00:00:00Z</dcterms:created>
  <dcterms:modified xsi:type="dcterms:W3CDTF">2024-06-28T18:49:28Z</dcterms:modified>
  <dc:identifier>DAGJKUVss9c</dc:identifier>
</cp:coreProperties>
</file>