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rim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Arim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mo-italic.fntdata"/><Relationship Id="rId14" Type="http://schemas.openxmlformats.org/officeDocument/2006/relationships/font" Target="fonts/Arim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20b03f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20b03f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20b03fe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20b03fe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20b03fe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20b03fe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52d42b2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52d42b2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20b03fef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20b03fef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8c9e97d6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8c9e97d6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4294967295" type="ctrTitle"/>
          </p:nvPr>
        </p:nvSpPr>
        <p:spPr>
          <a:xfrm>
            <a:off x="3037125" y="1578400"/>
            <a:ext cx="5517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/>
              <a:t>Test-Driven Development (TDD)</a:t>
            </a:r>
            <a:endParaRPr b="1" sz="4000"/>
          </a:p>
        </p:txBody>
      </p:sp>
      <p:sp>
        <p:nvSpPr>
          <p:cNvPr id="135" name="Google Shape;135;p13"/>
          <p:cNvSpPr txBox="1"/>
          <p:nvPr>
            <p:ph idx="4294967295" type="subTitle"/>
          </p:nvPr>
        </p:nvSpPr>
        <p:spPr>
          <a:xfrm>
            <a:off x="3037025" y="3924925"/>
            <a:ext cx="5517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pt-BR" sz="1505"/>
              <a:t>Integrantes</a:t>
            </a:r>
            <a:r>
              <a:rPr lang="pt-BR" sz="1505"/>
              <a:t>: Arthur Almeida, Lucas Soares, Matheus Hins</a:t>
            </a:r>
            <a:endParaRPr sz="1505"/>
          </a:p>
        </p:txBody>
      </p:sp>
      <p:sp>
        <p:nvSpPr>
          <p:cNvPr id="136" name="Google Shape;136;p13"/>
          <p:cNvSpPr/>
          <p:nvPr/>
        </p:nvSpPr>
        <p:spPr>
          <a:xfrm>
            <a:off x="559400" y="1421200"/>
            <a:ext cx="2222400" cy="189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0">
                <a:srgbClr val="0177B5"/>
              </a:gs>
              <a:gs pos="0">
                <a:schemeClr val="lt1"/>
              </a:gs>
              <a:gs pos="100000">
                <a:srgbClr val="80BBDA"/>
              </a:gs>
              <a:gs pos="100000">
                <a:srgbClr val="1E123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603350" y="1674850"/>
            <a:ext cx="2134500" cy="138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620000" dist="66675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b="1" lang="pt-BR" sz="7200">
                <a:solidFill>
                  <a:srgbClr val="12941A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b="1" lang="pt-BR" sz="7200">
                <a:solidFill>
                  <a:srgbClr val="0177B8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endParaRPr b="1" sz="7200">
              <a:solidFill>
                <a:srgbClr val="0177B8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109700" y="588925"/>
            <a:ext cx="2970900" cy="7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Introdução</a:t>
            </a:r>
            <a:endParaRPr b="1" sz="33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875100" y="1415150"/>
            <a:ext cx="80343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Test-Driven Development (TDD) </a:t>
            </a:r>
            <a:r>
              <a:rPr lang="pt-BR" sz="1700"/>
              <a:t>é uma </a:t>
            </a:r>
            <a:r>
              <a:rPr lang="pt-BR" sz="1700"/>
              <a:t>metodologia</a:t>
            </a:r>
            <a:r>
              <a:rPr lang="pt-BR" sz="1700"/>
              <a:t> </a:t>
            </a:r>
            <a:r>
              <a:rPr lang="pt-BR" sz="1700"/>
              <a:t>ágil que prioriza a criação de testes antes da criação do código;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1700"/>
            </a:br>
            <a:r>
              <a:rPr lang="pt-BR" sz="1700"/>
              <a:t>Tem como objetivo assegurar que todas as partes do código sejam totalmente testadas, assim o código se torna mais confiável e com maior qualidade;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1700"/>
            </a:br>
            <a:r>
              <a:rPr lang="pt-BR" sz="1700"/>
              <a:t>Testagem constante e ciclos de desenvolvimento curtos.</a:t>
            </a:r>
            <a:br>
              <a:rPr lang="pt-BR" sz="1700"/>
            </a:b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 sz="1700"/>
            </a:br>
            <a:endParaRPr sz="1700"/>
          </a:p>
        </p:txBody>
      </p:sp>
      <p:sp>
        <p:nvSpPr>
          <p:cNvPr id="144" name="Google Shape;144;p14"/>
          <p:cNvSpPr/>
          <p:nvPr/>
        </p:nvSpPr>
        <p:spPr>
          <a:xfrm>
            <a:off x="0" y="339800"/>
            <a:ext cx="1109700" cy="11430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522875" y="2011113"/>
            <a:ext cx="3522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522875" y="2891350"/>
            <a:ext cx="3522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294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522875" y="3695400"/>
            <a:ext cx="3522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7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0" y="830425"/>
            <a:ext cx="1084800" cy="275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1323465" y="4110225"/>
            <a:ext cx="6692598" cy="642654"/>
          </a:xfrm>
          <a:prstGeom prst="flowChartTerminator">
            <a:avLst/>
          </a:prstGeom>
          <a:solidFill>
            <a:srgbClr val="12941A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488788" y="3384550"/>
            <a:ext cx="8361954" cy="526608"/>
          </a:xfrm>
          <a:prstGeom prst="flowChartTerminator">
            <a:avLst/>
          </a:prstGeom>
          <a:solidFill>
            <a:srgbClr val="FF0000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89075" y="2608825"/>
            <a:ext cx="7653582" cy="600318"/>
          </a:xfrm>
          <a:prstGeom prst="flowChartTerminator">
            <a:avLst/>
          </a:prstGeom>
          <a:solidFill>
            <a:srgbClr val="0177B8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0" y="179675"/>
            <a:ext cx="1216500" cy="13020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443800" y="918175"/>
            <a:ext cx="6302610" cy="809676"/>
          </a:xfrm>
          <a:prstGeom prst="flowChartTerminator">
            <a:avLst/>
          </a:prstGeom>
          <a:solidFill>
            <a:srgbClr val="FF0000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1593115" y="1024475"/>
            <a:ext cx="615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Redução de custo a long</a:t>
            </a:r>
            <a:r>
              <a:rPr b="1" i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b="1" i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prazo -</a:t>
            </a:r>
            <a:r>
              <a:rPr b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menor necessidade  de retrabalho e a rápida detecção de problemas fazem com que o custo seja reduzido a longo prazo.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1361077" y="1905037"/>
            <a:ext cx="6617376" cy="600318"/>
          </a:xfrm>
          <a:prstGeom prst="flowChartTerminator">
            <a:avLst/>
          </a:prstGeom>
          <a:solidFill>
            <a:srgbClr val="12941A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1712965" y="1903863"/>
            <a:ext cx="59136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Confiança nas mudanças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conjunto amplo de testes automatizados aumenta a confiança dos desenvolvedores em fazer alterações no código.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593115" y="4152575"/>
            <a:ext cx="615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Redução de bugs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Com os testes automatizados feitos antes do código, os bugs são capturados e corrigidos com mais facilidade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>
            <p:ph type="title"/>
          </p:nvPr>
        </p:nvSpPr>
        <p:spPr>
          <a:xfrm>
            <a:off x="1297500" y="111450"/>
            <a:ext cx="5423400" cy="73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Motivos para Aplicar </a:t>
            </a:r>
            <a:endParaRPr b="1" sz="3300"/>
          </a:p>
        </p:txBody>
      </p:sp>
      <p:sp>
        <p:nvSpPr>
          <p:cNvPr id="163" name="Google Shape;163;p15"/>
          <p:cNvSpPr txBox="1"/>
          <p:nvPr/>
        </p:nvSpPr>
        <p:spPr>
          <a:xfrm>
            <a:off x="689065" y="3422600"/>
            <a:ext cx="79614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Qualidade de código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Código modular, simples e estruturado facilita a 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manutenção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 a evolução do software.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1042765" y="2635325"/>
            <a:ext cx="72540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Feedback rápido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O ciclo Red, Green, Refactor permite que os desenvolvedores identifiquem e resolvam os erros em pouco tempo.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0" y="342300"/>
            <a:ext cx="1297500" cy="275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/>
          <p:nvPr/>
        </p:nvSpPr>
        <p:spPr>
          <a:xfrm>
            <a:off x="240625" y="4181975"/>
            <a:ext cx="6399300" cy="748200"/>
          </a:xfrm>
          <a:prstGeom prst="roundRect">
            <a:avLst>
              <a:gd fmla="val 16667" name="adj"/>
            </a:avLst>
          </a:prstGeom>
          <a:solidFill>
            <a:srgbClr val="017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391275" y="3460075"/>
            <a:ext cx="6399300" cy="599700"/>
          </a:xfrm>
          <a:prstGeom prst="roundRect">
            <a:avLst>
              <a:gd fmla="val 16667" name="adj"/>
            </a:avLst>
          </a:prstGeom>
          <a:solidFill>
            <a:srgbClr val="1294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48250" y="2559600"/>
            <a:ext cx="6399300" cy="74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2206300" y="1826950"/>
            <a:ext cx="6742200" cy="599700"/>
          </a:xfrm>
          <a:prstGeom prst="roundRect">
            <a:avLst>
              <a:gd fmla="val 16667" name="adj"/>
            </a:avLst>
          </a:prstGeom>
          <a:solidFill>
            <a:srgbClr val="0177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0" y="329700"/>
            <a:ext cx="1216500" cy="13020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210550" y="840200"/>
            <a:ext cx="6572400" cy="910500"/>
          </a:xfrm>
          <a:prstGeom prst="roundRect">
            <a:avLst>
              <a:gd fmla="val 16667" name="adj"/>
            </a:avLst>
          </a:prstGeom>
          <a:solidFill>
            <a:srgbClr val="1294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6"/>
          <p:cNvSpPr txBox="1"/>
          <p:nvPr>
            <p:ph type="title"/>
          </p:nvPr>
        </p:nvSpPr>
        <p:spPr>
          <a:xfrm>
            <a:off x="1267925" y="114150"/>
            <a:ext cx="4571700" cy="74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00"/>
              <a:t>Principais Práticas</a:t>
            </a:r>
            <a:endParaRPr b="1" sz="3300"/>
          </a:p>
        </p:txBody>
      </p:sp>
      <p:sp>
        <p:nvSpPr>
          <p:cNvPr id="177" name="Google Shape;177;p16"/>
          <p:cNvSpPr txBox="1"/>
          <p:nvPr/>
        </p:nvSpPr>
        <p:spPr>
          <a:xfrm>
            <a:off x="248250" y="850200"/>
            <a:ext cx="66375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b="1" i="1"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Desenvolvimento orientado a testes</a:t>
            </a:r>
            <a:r>
              <a:rPr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Escrever testes automatizados antes de desenvolver o código funcional, garantindo que o código atenda aos requisitos especificados;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2206300" y="1826945"/>
            <a:ext cx="66375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Integração contínua:</a:t>
            </a:r>
            <a:r>
              <a:rPr b="1"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Integrar e testar o código com frequência para detectar erros rapidamente;</a:t>
            </a:r>
            <a:endParaRPr sz="1534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34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250150" y="2583774"/>
            <a:ext cx="6637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Refatoração: </a:t>
            </a:r>
            <a:r>
              <a:rPr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Melhorar continuamente o design do código sem alterar sua funcionalidade, mantendo o código limpo e eficiente;</a:t>
            </a:r>
            <a:endParaRPr b="1" i="1" sz="1534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2383750" y="3381020"/>
            <a:ext cx="6637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Pequenas entregas:</a:t>
            </a:r>
            <a:r>
              <a:rPr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Entregar pequenas funcionalidade de forma frequente, garantindo que o cliente veja progresso constante;</a:t>
            </a:r>
            <a:endParaRPr sz="1534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34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34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326350" y="4186846"/>
            <a:ext cx="6637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Propriedade coletiva do código: </a:t>
            </a:r>
            <a:r>
              <a:rPr lang="pt-BR" sz="1534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Todo o código é de propriedade de toda a equipe, permitindo que qualquer desenvolvedor possa modificá-lo;</a:t>
            </a:r>
            <a:endParaRPr sz="1534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34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534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0" y="350400"/>
            <a:ext cx="1216500" cy="275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/>
          <p:nvPr/>
        </p:nvSpPr>
        <p:spPr>
          <a:xfrm>
            <a:off x="2255850" y="744975"/>
            <a:ext cx="4632300" cy="421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7"/>
          <p:cNvSpPr txBox="1"/>
          <p:nvPr>
            <p:ph type="title"/>
          </p:nvPr>
        </p:nvSpPr>
        <p:spPr>
          <a:xfrm>
            <a:off x="1267925" y="114150"/>
            <a:ext cx="4571700" cy="74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300"/>
              <a:t>Ciclo</a:t>
            </a:r>
            <a:endParaRPr b="1" sz="3300"/>
          </a:p>
        </p:txBody>
      </p:sp>
      <p:sp>
        <p:nvSpPr>
          <p:cNvPr id="189" name="Google Shape;189;p17"/>
          <p:cNvSpPr/>
          <p:nvPr/>
        </p:nvSpPr>
        <p:spPr>
          <a:xfrm>
            <a:off x="0" y="329700"/>
            <a:ext cx="1216500" cy="13020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0" y="350400"/>
            <a:ext cx="1216500" cy="275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150" y="823813"/>
            <a:ext cx="3991449" cy="412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6482150" y="564025"/>
            <a:ext cx="9627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 txBox="1"/>
          <p:nvPr>
            <p:ph type="title"/>
          </p:nvPr>
        </p:nvSpPr>
        <p:spPr>
          <a:xfrm>
            <a:off x="5315550" y="1015200"/>
            <a:ext cx="2324400" cy="38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100"/>
              <a:t>Escrever um teste que falhe</a:t>
            </a:r>
            <a:endParaRPr b="1" sz="1100"/>
          </a:p>
        </p:txBody>
      </p:sp>
      <p:sp>
        <p:nvSpPr>
          <p:cNvPr id="194" name="Google Shape;194;p17"/>
          <p:cNvSpPr txBox="1"/>
          <p:nvPr>
            <p:ph type="title"/>
          </p:nvPr>
        </p:nvSpPr>
        <p:spPr>
          <a:xfrm>
            <a:off x="459775" y="3799525"/>
            <a:ext cx="2051700" cy="383400"/>
          </a:xfrm>
          <a:prstGeom prst="rect">
            <a:avLst/>
          </a:prstGeom>
          <a:solidFill>
            <a:srgbClr val="12941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100"/>
              <a:t>Fazer o código funcionar</a:t>
            </a:r>
            <a:endParaRPr b="1" sz="1100"/>
          </a:p>
        </p:txBody>
      </p:sp>
      <p:sp>
        <p:nvSpPr>
          <p:cNvPr id="195" name="Google Shape;195;p17"/>
          <p:cNvSpPr txBox="1"/>
          <p:nvPr>
            <p:ph type="title"/>
          </p:nvPr>
        </p:nvSpPr>
        <p:spPr>
          <a:xfrm>
            <a:off x="6740275" y="3696250"/>
            <a:ext cx="1877400" cy="383400"/>
          </a:xfrm>
          <a:prstGeom prst="rect">
            <a:avLst/>
          </a:prstGeom>
          <a:solidFill>
            <a:srgbClr val="0177B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100"/>
              <a:t>Eliminar redundâncias</a:t>
            </a:r>
            <a:endParaRPr b="1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1297500" y="393750"/>
            <a:ext cx="2928300" cy="59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Conclusão</a:t>
            </a:r>
            <a:endParaRPr b="1" sz="3300"/>
          </a:p>
        </p:txBody>
      </p:sp>
      <p:sp>
        <p:nvSpPr>
          <p:cNvPr id="201" name="Google Shape;201;p18"/>
          <p:cNvSpPr/>
          <p:nvPr/>
        </p:nvSpPr>
        <p:spPr>
          <a:xfrm>
            <a:off x="0" y="329700"/>
            <a:ext cx="1216500" cy="13020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0" y="555300"/>
            <a:ext cx="1216500" cy="275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893700" y="1627200"/>
            <a:ext cx="7356600" cy="1982400"/>
          </a:xfrm>
          <a:prstGeom prst="rect">
            <a:avLst/>
          </a:prstGeom>
          <a:noFill/>
          <a:ln cap="flat" cmpd="sng" w="9525">
            <a:solidFill>
              <a:srgbClr val="0177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</a:t>
            </a: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síntese</a:t>
            </a: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o TDD proporciona uma abordagem disciplinada para o desenvolvimento de software, </a:t>
            </a: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concentrada</a:t>
            </a: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 criação de testes automatizados antes da implementação do código.  Assim, a qualidade, a robustez e a </a:t>
            </a: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manutenibilidade do código são melhoradas significamente</a:t>
            </a: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1297500" y="393750"/>
            <a:ext cx="7395300" cy="59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Referências</a:t>
            </a:r>
            <a:r>
              <a:rPr b="1" lang="pt-BR" sz="3300"/>
              <a:t> Bibliográficas</a:t>
            </a:r>
            <a:endParaRPr b="1" sz="3300"/>
          </a:p>
        </p:txBody>
      </p:sp>
      <p:sp>
        <p:nvSpPr>
          <p:cNvPr id="209" name="Google Shape;209;p19"/>
          <p:cNvSpPr/>
          <p:nvPr/>
        </p:nvSpPr>
        <p:spPr>
          <a:xfrm>
            <a:off x="0" y="329700"/>
            <a:ext cx="1216500" cy="13020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0" y="555300"/>
            <a:ext cx="1216500" cy="275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90225" y="1494750"/>
            <a:ext cx="9053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https://www.devmedia.com.br/test-driven-development-tdd-simples-e-pratico/18533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https://www.treinaweb.com.br/blog/afinal-o-que-e-tdd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pt-BR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https://dev.to/womakerscode/o-que-e-tdd-4b5f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