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FE98B-47CC-40D7-ABBE-A2FC45E3EB7D}" v="211" dt="2024-06-27T17:28:42.421"/>
    <p1510:client id="{2B7BE4D6-AFC0-461B-8639-49145F94A9EB}" v="505" dt="2024-06-27T10:39:01.598"/>
    <p1510:client id="{409BAEED-E9C0-4FE6-9E3C-2EAAB29915A3}" v="134" dt="2024-06-27T13:12:52.966"/>
    <p1510:client id="{4CF6A44D-0F2A-4E5B-AABB-ED12F97346F2}" v="1602" dt="2024-06-26T19:33:09.633"/>
    <p1510:client id="{81FF33F6-0878-468A-BFB1-EF7FB937344F}" v="202" dt="2024-06-27T23:27:53.046"/>
    <p1510:client id="{B9F90987-2DE7-4F93-B6DF-FEDC54612189}" v="10" dt="2024-06-27T13:00:2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50D25D-07BF-8D13-B82F-E33B3DA98301}"/>
              </a:ext>
            </a:extLst>
          </p:cNvPr>
          <p:cNvSpPr txBox="1"/>
          <p:nvPr/>
        </p:nvSpPr>
        <p:spPr>
          <a:xfrm>
            <a:off x="1690256" y="1371600"/>
            <a:ext cx="87976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/>
              <a:t>Modelos, métodos e </a:t>
            </a:r>
            <a:r>
              <a:rPr lang="pt-BR" sz="2400" err="1"/>
              <a:t>tecnicas</a:t>
            </a:r>
            <a:r>
              <a:rPr lang="pt-BR" sz="2400"/>
              <a:t> de engenharia de software​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97877D-7207-18DC-25F4-43837B12878A}"/>
              </a:ext>
            </a:extLst>
          </p:cNvPr>
          <p:cNvSpPr txBox="1"/>
          <p:nvPr/>
        </p:nvSpPr>
        <p:spPr>
          <a:xfrm>
            <a:off x="1699220" y="2830402"/>
            <a:ext cx="87976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cs typeface="Segoe UI"/>
              </a:rPr>
              <a:t>Metodologias ágeis</a:t>
            </a:r>
            <a:r>
              <a:rPr lang="en-US" sz="3600">
                <a:cs typeface="Segoe UI"/>
              </a:rPr>
              <a:t>​</a:t>
            </a:r>
          </a:p>
          <a:p>
            <a:pPr algn="ctr"/>
            <a:r>
              <a:rPr lang="pt-BR" sz="3600">
                <a:cs typeface="Segoe UI"/>
              </a:rPr>
              <a:t>Kanban​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6B3B7D-1E6E-A296-FB6D-E1FAB599CE7E}"/>
              </a:ext>
            </a:extLst>
          </p:cNvPr>
          <p:cNvSpPr txBox="1"/>
          <p:nvPr/>
        </p:nvSpPr>
        <p:spPr>
          <a:xfrm>
            <a:off x="1717151" y="4613563"/>
            <a:ext cx="87837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>
                <a:latin typeface="Microsoft Sans Serif"/>
              </a:rPr>
              <a:t>Grupo de trabalho: Luiz Eduardo Karpinski, João Pedro Ribeiro Casaroli, Eduardo Bernardes Fernandes, Vitor Lamas da Rocha</a:t>
            </a:r>
            <a:endParaRPr lang="pt-BR" sz="1600">
              <a:latin typeface="Microsoft Sans Serif"/>
              <a:ea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A715EA-0AE1-FDA4-978C-E5686E8723BA}"/>
              </a:ext>
            </a:extLst>
          </p:cNvPr>
          <p:cNvSpPr>
            <a:spLocks noGrp="1"/>
          </p:cNvSpPr>
          <p:nvPr/>
        </p:nvSpPr>
        <p:spPr>
          <a:xfrm>
            <a:off x="-46815" y="1099376"/>
            <a:ext cx="5351256" cy="16795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1014984">
              <a:spcAft>
                <a:spcPts val="600"/>
              </a:spcAft>
            </a:pPr>
            <a:r>
              <a:rPr lang="en-US" sz="2800" b="0" i="0" kern="1200" cap="none" spc="-167" dirty="0" err="1">
                <a:solidFill>
                  <a:srgbClr val="FFFEFF"/>
                </a:solidFill>
                <a:effectLst/>
                <a:latin typeface="Rockwell"/>
                <a:ea typeface="+mj-ea"/>
                <a:cs typeface="Calibri Light"/>
              </a:rPr>
              <a:t>Comparações</a:t>
            </a:r>
            <a:endParaRPr lang="en-US" sz="2800" dirty="0" err="1">
              <a:latin typeface="Rockwell"/>
              <a:cs typeface="Calibri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9698211-FEE6-C355-1213-B37AA47055CD}"/>
              </a:ext>
            </a:extLst>
          </p:cNvPr>
          <p:cNvSpPr txBox="1"/>
          <p:nvPr/>
        </p:nvSpPr>
        <p:spPr>
          <a:xfrm>
            <a:off x="1530365" y="2655867"/>
            <a:ext cx="2209255" cy="15388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kanban</a:t>
            </a:r>
            <a:endParaRPr lang="en-US" sz="2800" kern="1200" dirty="0">
              <a:solidFill>
                <a:schemeClr val="bg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X</a:t>
            </a:r>
          </a:p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XP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5E02FE-9F97-D167-134D-2D3024F98583}"/>
              </a:ext>
            </a:extLst>
          </p:cNvPr>
          <p:cNvSpPr>
            <a:spLocks/>
          </p:cNvSpPr>
          <p:nvPr/>
        </p:nvSpPr>
        <p:spPr>
          <a:xfrm>
            <a:off x="5081824" y="973708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algn="just" defTabSz="1014984">
              <a:spcAft>
                <a:spcPts val="600"/>
              </a:spcAft>
            </a:pPr>
            <a:endParaRPr lang="en-US" sz="1300" dirty="0"/>
          </a:p>
          <a:p>
            <a:pPr marL="285750" indent="-285750" algn="ctr" defTabSz="1014984">
              <a:spcAft>
                <a:spcPts val="600"/>
              </a:spcAft>
              <a:buFont typeface="Arial"/>
              <a:buChar char="•"/>
            </a:pPr>
            <a:r>
              <a:rPr lang="en-US" dirty="0"/>
              <a:t> </a:t>
            </a:r>
            <a:r>
              <a:rPr lang="en-US" sz="1600" dirty="0"/>
              <a:t>Criado no final de 90</a:t>
            </a: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Centrado</a:t>
            </a:r>
            <a:r>
              <a:rPr lang="en-US" sz="1600" dirty="0"/>
              <a:t> no </a:t>
            </a:r>
            <a:r>
              <a:rPr lang="en-US" sz="1600" err="1"/>
              <a:t>cliente</a:t>
            </a:r>
            <a:r>
              <a:rPr lang="en-US" sz="1600" dirty="0"/>
              <a:t> e </a:t>
            </a:r>
            <a:r>
              <a:rPr lang="en-US" sz="1600" err="1"/>
              <a:t>enfatiza</a:t>
            </a:r>
            <a:r>
              <a:rPr lang="en-US" sz="1600" dirty="0"/>
              <a:t> </a:t>
            </a:r>
            <a:r>
              <a:rPr lang="en-US" sz="1600" err="1"/>
              <a:t>muito</a:t>
            </a:r>
            <a:r>
              <a:rPr lang="en-US" sz="1600" dirty="0"/>
              <a:t> a </a:t>
            </a:r>
            <a:r>
              <a:rPr lang="en-US" sz="1600" err="1"/>
              <a:t>comunicação</a:t>
            </a:r>
            <a:endParaRPr lang="en-US" sz="1600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Desenvolmimento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 pares</a:t>
            </a:r>
            <a:endParaRPr lang="en-US" sz="1600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Testes </a:t>
            </a:r>
            <a:r>
              <a:rPr lang="en-US" sz="1600" err="1"/>
              <a:t>procedem</a:t>
            </a:r>
            <a:r>
              <a:rPr lang="en-US" sz="1600" dirty="0"/>
              <a:t> </a:t>
            </a:r>
            <a:r>
              <a:rPr lang="en-US" sz="1600" err="1"/>
              <a:t>os</a:t>
            </a:r>
            <a:r>
              <a:rPr lang="en-US" sz="1600" dirty="0"/>
              <a:t> </a:t>
            </a:r>
            <a:r>
              <a:rPr lang="en-US" sz="1600" err="1"/>
              <a:t>códigos</a:t>
            </a:r>
            <a:endParaRPr lang="en-US" sz="1600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Melhorias</a:t>
            </a:r>
            <a:r>
              <a:rPr lang="en-US" sz="1600" dirty="0"/>
              <a:t> </a:t>
            </a:r>
            <a:r>
              <a:rPr lang="en-US" sz="1600" err="1"/>
              <a:t>pequenas</a:t>
            </a:r>
            <a:r>
              <a:rPr lang="en-US" sz="1600" dirty="0"/>
              <a:t> e </a:t>
            </a:r>
            <a:r>
              <a:rPr lang="en-US" sz="1600" err="1"/>
              <a:t>continuas</a:t>
            </a:r>
            <a:endParaRPr lang="en-US" sz="1600"/>
          </a:p>
          <a:p>
            <a:pPr marL="285750" indent="-285750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Frequentemente</a:t>
            </a:r>
            <a:r>
              <a:rPr lang="en-US" sz="1600" dirty="0"/>
              <a:t> </a:t>
            </a:r>
            <a:r>
              <a:rPr lang="en-US" sz="1600" err="1"/>
              <a:t>testado</a:t>
            </a:r>
            <a:r>
              <a:rPr lang="en-US" sz="1600" dirty="0"/>
              <a:t> e </a:t>
            </a:r>
            <a:r>
              <a:rPr lang="en-US" sz="1600" err="1"/>
              <a:t>integrado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</a:pPr>
            <a:endParaRPr lang="en-US" kern="1200" dirty="0"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59CA4C-1192-6A4E-1AD3-969C9042F8DE}"/>
              </a:ext>
            </a:extLst>
          </p:cNvPr>
          <p:cNvSpPr txBox="1"/>
          <p:nvPr/>
        </p:nvSpPr>
        <p:spPr>
          <a:xfrm>
            <a:off x="9339278" y="2268385"/>
            <a:ext cx="2209255" cy="22960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Kanban</a:t>
            </a: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X</a:t>
            </a:r>
            <a:endParaRPr lang="en-US" sz="1998" kern="1200">
              <a:solidFill>
                <a:schemeClr val="bg1"/>
              </a:solidFill>
              <a:latin typeface="+mn-lt"/>
              <a:ea typeface="+mn-lt"/>
              <a:cs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BB1D7F-A609-869F-7C5F-D8E90D2E184A}"/>
              </a:ext>
            </a:extLst>
          </p:cNvPr>
          <p:cNvSpPr>
            <a:spLocks/>
          </p:cNvSpPr>
          <p:nvPr/>
        </p:nvSpPr>
        <p:spPr>
          <a:xfrm>
            <a:off x="8423952" y="1094661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algn="just" defTabSz="1014984">
              <a:spcAft>
                <a:spcPts val="600"/>
              </a:spcAft>
            </a:pPr>
            <a:endParaRPr lang="en-US" sz="13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Criado </a:t>
            </a:r>
            <a:r>
              <a:rPr lang="en-US" sz="1600" err="1"/>
              <a:t>em</a:t>
            </a:r>
            <a:r>
              <a:rPr lang="en-US" sz="1600" dirty="0"/>
              <a:t> 40</a:t>
            </a:r>
            <a:endParaRPr lang="en-US" sz="1600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Não</a:t>
            </a:r>
            <a:r>
              <a:rPr lang="en-US" sz="1600" dirty="0"/>
              <a:t> </a:t>
            </a:r>
            <a:r>
              <a:rPr lang="en-US" sz="1600" err="1"/>
              <a:t>possui</a:t>
            </a:r>
            <a:r>
              <a:rPr lang="en-US" sz="1600" dirty="0"/>
              <a:t> </a:t>
            </a:r>
            <a:r>
              <a:rPr lang="en-US" sz="1600" err="1"/>
              <a:t>interações</a:t>
            </a:r>
            <a:r>
              <a:rPr lang="en-US" sz="1600" dirty="0"/>
              <a:t> </a:t>
            </a:r>
            <a:r>
              <a:rPr lang="en-US" sz="1600" err="1"/>
              <a:t>fixas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Focado</a:t>
            </a:r>
            <a:r>
              <a:rPr lang="en-US" sz="1600" dirty="0"/>
              <a:t> </a:t>
            </a:r>
            <a:r>
              <a:rPr lang="en-US" sz="1600" err="1"/>
              <a:t>mais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abordagem</a:t>
            </a:r>
            <a:r>
              <a:rPr lang="en-US" sz="1600" dirty="0"/>
              <a:t> de </a:t>
            </a:r>
            <a:r>
              <a:rPr lang="en-US" sz="1600" err="1"/>
              <a:t>gestão</a:t>
            </a:r>
            <a:r>
              <a:rPr lang="en-US" sz="1600" dirty="0"/>
              <a:t> de </a:t>
            </a:r>
            <a:r>
              <a:rPr lang="en-US" sz="1600" err="1"/>
              <a:t>trabalho</a:t>
            </a:r>
            <a:endParaRPr lang="en-US" sz="1600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Ambos </a:t>
            </a:r>
            <a:r>
              <a:rPr lang="en-US" sz="1600" err="1"/>
              <a:t>focam</a:t>
            </a:r>
            <a:r>
              <a:rPr lang="en-US" sz="1600" dirty="0"/>
              <a:t> 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melhora</a:t>
            </a:r>
            <a:r>
              <a:rPr lang="en-US" sz="1600" dirty="0"/>
              <a:t> </a:t>
            </a:r>
            <a:r>
              <a:rPr lang="en-US" sz="1600" err="1"/>
              <a:t>constínua</a:t>
            </a:r>
            <a:r>
              <a:rPr lang="en-US" sz="1600" dirty="0"/>
              <a:t>, </a:t>
            </a:r>
            <a:r>
              <a:rPr lang="en-US" sz="1600" err="1"/>
              <a:t>porém</a:t>
            </a:r>
            <a:r>
              <a:rPr lang="en-US" sz="1600" dirty="0"/>
              <a:t> XP é </a:t>
            </a:r>
            <a:r>
              <a:rPr lang="en-US" sz="1600" err="1"/>
              <a:t>mais</a:t>
            </a:r>
            <a:r>
              <a:rPr lang="en-US" sz="1600" dirty="0"/>
              <a:t> </a:t>
            </a:r>
            <a:r>
              <a:rPr lang="en-US" sz="1600" err="1"/>
              <a:t>usado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 </a:t>
            </a:r>
            <a:r>
              <a:rPr lang="en-US" sz="1600" err="1"/>
              <a:t>casos</a:t>
            </a:r>
            <a:r>
              <a:rPr lang="en-US" sz="1600" dirty="0"/>
              <a:t> de </a:t>
            </a:r>
            <a:r>
              <a:rPr lang="en-US" sz="1600" err="1"/>
              <a:t>variações</a:t>
            </a:r>
            <a:r>
              <a:rPr lang="en-US" sz="1600" dirty="0"/>
              <a:t> e </a:t>
            </a:r>
            <a:r>
              <a:rPr lang="en-US" sz="1600" err="1"/>
              <a:t>adaptabilidade</a:t>
            </a:r>
            <a:endParaRPr lang="en-US" sz="1600" kern="1200"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defTabSz="1014984"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00005-4C44-442B-F05D-D15FE18EE456}"/>
              </a:ext>
            </a:extLst>
          </p:cNvPr>
          <p:cNvSpPr txBox="1"/>
          <p:nvPr/>
        </p:nvSpPr>
        <p:spPr>
          <a:xfrm>
            <a:off x="6396662" y="734023"/>
            <a:ext cx="874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Xp</a:t>
            </a:r>
            <a:endParaRPr lang="en-US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5A31B-EBBC-D542-6334-A1B0152767D8}"/>
              </a:ext>
            </a:extLst>
          </p:cNvPr>
          <p:cNvSpPr txBox="1"/>
          <p:nvPr/>
        </p:nvSpPr>
        <p:spPr>
          <a:xfrm>
            <a:off x="9798412" y="791369"/>
            <a:ext cx="97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kanban</a:t>
            </a:r>
          </a:p>
        </p:txBody>
      </p:sp>
      <p:pic>
        <p:nvPicPr>
          <p:cNvPr id="18" name="Picture 17" descr="What is Extreme Programming in Agile? - Tech Blogger">
            <a:extLst>
              <a:ext uri="{FF2B5EF4-FFF2-40B4-BE49-F238E27FC236}">
                <a16:creationId xmlns:a16="http://schemas.microsoft.com/office/drawing/2014/main" id="{4433F1B7-D3B0-72FA-0723-D01FD21C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4199786"/>
            <a:ext cx="3191435" cy="2133957"/>
          </a:xfrm>
          <a:prstGeom prst="rect">
            <a:avLst/>
          </a:prstGeom>
        </p:spPr>
      </p:pic>
      <p:pic>
        <p:nvPicPr>
          <p:cNvPr id="20" name="Picture 19" descr="Complete Kanban Project Management Guide for Newbies - Smartsheet">
            <a:extLst>
              <a:ext uri="{FF2B5EF4-FFF2-40B4-BE49-F238E27FC236}">
                <a16:creationId xmlns:a16="http://schemas.microsoft.com/office/drawing/2014/main" id="{0BF3CEB8-AA98-5237-BDE7-CA0B5C0F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83" y="4202340"/>
            <a:ext cx="2743200" cy="22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A715EA-0AE1-FDA4-978C-E5686E8723BA}"/>
              </a:ext>
            </a:extLst>
          </p:cNvPr>
          <p:cNvSpPr>
            <a:spLocks noGrp="1"/>
          </p:cNvSpPr>
          <p:nvPr/>
        </p:nvSpPr>
        <p:spPr>
          <a:xfrm>
            <a:off x="-46815" y="1099376"/>
            <a:ext cx="5351256" cy="16795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1014984">
              <a:spcAft>
                <a:spcPts val="600"/>
              </a:spcAft>
            </a:pPr>
            <a:r>
              <a:rPr lang="en-US" sz="2800" b="0" i="0" kern="1200" cap="none" spc="-167" dirty="0" err="1">
                <a:solidFill>
                  <a:srgbClr val="FFFEFF"/>
                </a:solidFill>
                <a:effectLst/>
                <a:latin typeface="Rockwell"/>
                <a:ea typeface="+mj-ea"/>
                <a:cs typeface="Calibri Light"/>
              </a:rPr>
              <a:t>Comparações</a:t>
            </a:r>
            <a:endParaRPr lang="en-US" sz="2800" dirty="0" err="1">
              <a:latin typeface="Rockwell"/>
              <a:cs typeface="Calibri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9698211-FEE6-C355-1213-B37AA47055CD}"/>
              </a:ext>
            </a:extLst>
          </p:cNvPr>
          <p:cNvSpPr txBox="1"/>
          <p:nvPr/>
        </p:nvSpPr>
        <p:spPr>
          <a:xfrm>
            <a:off x="1530365" y="2655867"/>
            <a:ext cx="2209255" cy="15388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kanban</a:t>
            </a:r>
            <a:endParaRPr lang="en-US" sz="2800" kern="1200" dirty="0">
              <a:solidFill>
                <a:schemeClr val="bg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X</a:t>
            </a:r>
          </a:p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Lean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5E02FE-9F97-D167-134D-2D3024F98583}"/>
              </a:ext>
            </a:extLst>
          </p:cNvPr>
          <p:cNvSpPr>
            <a:spLocks/>
          </p:cNvSpPr>
          <p:nvPr/>
        </p:nvSpPr>
        <p:spPr>
          <a:xfrm>
            <a:off x="5009253" y="1300279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algn="just" defTabSz="1014984">
              <a:spcAft>
                <a:spcPts val="600"/>
              </a:spcAft>
            </a:pPr>
            <a:endParaRPr lang="en-US" sz="1300" dirty="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Derivado</a:t>
            </a:r>
            <a:r>
              <a:rPr lang="en-US" sz="1600" dirty="0"/>
              <a:t> do </a:t>
            </a:r>
            <a:r>
              <a:rPr lang="en-US" sz="1600" err="1"/>
              <a:t>Toyotismo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Centrado</a:t>
            </a:r>
            <a:r>
              <a:rPr lang="en-US" sz="1600" dirty="0"/>
              <a:t> no </a:t>
            </a:r>
            <a:r>
              <a:rPr lang="en-US" sz="1600" err="1"/>
              <a:t>ponto</a:t>
            </a:r>
            <a:r>
              <a:rPr lang="en-US" sz="1600" dirty="0"/>
              <a:t> de vista do </a:t>
            </a:r>
            <a:r>
              <a:rPr lang="en-US" sz="1600" err="1"/>
              <a:t>cliente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Remoção</a:t>
            </a:r>
            <a:r>
              <a:rPr lang="en-US" sz="1600" dirty="0"/>
              <a:t> de </a:t>
            </a:r>
            <a:r>
              <a:rPr lang="en-US" sz="1600" err="1"/>
              <a:t>fatores</a:t>
            </a:r>
            <a:r>
              <a:rPr lang="en-US" sz="1600" dirty="0"/>
              <a:t> </a:t>
            </a:r>
            <a:r>
              <a:rPr lang="en-US" sz="1600" err="1"/>
              <a:t>não</a:t>
            </a:r>
            <a:r>
              <a:rPr lang="en-US" sz="1600" dirty="0"/>
              <a:t> </a:t>
            </a:r>
            <a:r>
              <a:rPr lang="en-US" sz="1600" err="1"/>
              <a:t>agregantes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Redução</a:t>
            </a:r>
            <a:r>
              <a:rPr lang="en-US" sz="1600" dirty="0"/>
              <a:t> de </a:t>
            </a:r>
            <a:r>
              <a:rPr lang="en-US" sz="1600" err="1"/>
              <a:t>disperdícios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Just in time</a:t>
            </a: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Aplicada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 </a:t>
            </a:r>
            <a:r>
              <a:rPr lang="en-US" sz="1600" err="1"/>
              <a:t>diversas</a:t>
            </a:r>
            <a:r>
              <a:rPr lang="en-US" sz="1600" dirty="0"/>
              <a:t> </a:t>
            </a:r>
            <a:r>
              <a:rPr lang="en-US" sz="1600" err="1"/>
              <a:t>áreas</a:t>
            </a:r>
            <a:endParaRPr lang="en-US" sz="1600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err="1"/>
              <a:t>Utiliza</a:t>
            </a:r>
            <a:r>
              <a:rPr lang="en-US" sz="1600" dirty="0"/>
              <a:t> ferramentas </a:t>
            </a:r>
            <a:r>
              <a:rPr lang="en-US" sz="1600" err="1"/>
              <a:t>como</a:t>
            </a:r>
            <a:r>
              <a:rPr lang="en-US" sz="1600" dirty="0"/>
              <a:t> 5S </a:t>
            </a:r>
            <a:r>
              <a:rPr lang="en-US" sz="1600" err="1"/>
              <a:t>ou</a:t>
            </a:r>
            <a:r>
              <a:rPr lang="en-US" sz="1600" dirty="0"/>
              <a:t> VSM</a:t>
            </a:r>
            <a:endParaRPr lang="en-US" sz="1600" kern="1200" dirty="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</a:endParaRPr>
          </a:p>
          <a:p>
            <a:pPr algn="just" defTabSz="1014984">
              <a:spcAft>
                <a:spcPts val="600"/>
              </a:spcAft>
            </a:pPr>
            <a:endParaRPr 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59CA4C-1192-6A4E-1AD3-969C9042F8DE}"/>
              </a:ext>
            </a:extLst>
          </p:cNvPr>
          <p:cNvSpPr txBox="1"/>
          <p:nvPr/>
        </p:nvSpPr>
        <p:spPr>
          <a:xfrm>
            <a:off x="9339278" y="2268385"/>
            <a:ext cx="2209255" cy="22960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Kanban</a:t>
            </a: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X</a:t>
            </a:r>
            <a:endParaRPr lang="en-US" sz="1998" kern="1200">
              <a:solidFill>
                <a:schemeClr val="bg1"/>
              </a:solidFill>
              <a:latin typeface="+mn-lt"/>
              <a:ea typeface="+mn-lt"/>
              <a:cs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BB1D7F-A609-869F-7C5F-D8E90D2E184A}"/>
              </a:ext>
            </a:extLst>
          </p:cNvPr>
          <p:cNvSpPr>
            <a:spLocks/>
          </p:cNvSpPr>
          <p:nvPr/>
        </p:nvSpPr>
        <p:spPr>
          <a:xfrm>
            <a:off x="8581190" y="1469612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algn="just" defTabSz="1014984">
              <a:spcAft>
                <a:spcPts val="600"/>
              </a:spcAft>
            </a:pPr>
            <a:endParaRPr lang="en-US" sz="13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Criado </a:t>
            </a:r>
            <a:r>
              <a:rPr lang="en-US" sz="1600" err="1"/>
              <a:t>em</a:t>
            </a:r>
            <a:r>
              <a:rPr lang="en-US" sz="1600" dirty="0"/>
              <a:t> 40</a:t>
            </a:r>
            <a:endParaRPr lang="en-US" sz="1600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Ambos </a:t>
            </a:r>
            <a:r>
              <a:rPr lang="en-US" sz="1600" err="1"/>
              <a:t>enfatizam</a:t>
            </a:r>
            <a:r>
              <a:rPr lang="en-US" sz="1600" dirty="0"/>
              <a:t> o </a:t>
            </a:r>
            <a:r>
              <a:rPr lang="en-US" sz="1600" err="1"/>
              <a:t>fluxo</a:t>
            </a:r>
            <a:r>
              <a:rPr lang="en-US" sz="1600" dirty="0"/>
              <a:t> </a:t>
            </a:r>
            <a:r>
              <a:rPr lang="en-US" sz="1600" err="1"/>
              <a:t>contínuo</a:t>
            </a:r>
            <a:r>
              <a:rPr lang="en-US" sz="1600" dirty="0"/>
              <a:t> de </a:t>
            </a:r>
            <a:r>
              <a:rPr lang="en-US" sz="1600" err="1"/>
              <a:t>trabalho</a:t>
            </a:r>
            <a:endParaRPr lang="en-US" sz="1600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/>
              <a:t>Foco no </a:t>
            </a:r>
            <a:r>
              <a:rPr lang="en-US" sz="1600" err="1"/>
              <a:t>gerenciamento</a:t>
            </a:r>
            <a:r>
              <a:rPr lang="en-US" sz="1600" dirty="0"/>
              <a:t> do </a:t>
            </a:r>
            <a:r>
              <a:rPr lang="en-US" sz="1600" err="1"/>
              <a:t>Fluxo</a:t>
            </a:r>
            <a:endParaRPr lang="en-US" sz="1600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sz="1600" dirty="0" err="1"/>
              <a:t>Utiliza</a:t>
            </a:r>
            <a:r>
              <a:rPr lang="en-US" sz="1600" dirty="0"/>
              <a:t> </a:t>
            </a:r>
            <a:r>
              <a:rPr lang="en-US" sz="1600" dirty="0" err="1"/>
              <a:t>quadros</a:t>
            </a:r>
            <a:r>
              <a:rPr lang="en-US" sz="1600" dirty="0"/>
              <a:t> e </a:t>
            </a:r>
            <a:r>
              <a:rPr lang="en-US" sz="1600" dirty="0" err="1"/>
              <a:t>cartões</a:t>
            </a:r>
            <a:r>
              <a:rPr lang="en-US" sz="1600" dirty="0"/>
              <a:t> para </a:t>
            </a:r>
            <a:r>
              <a:rPr lang="en-US" sz="1600" dirty="0" err="1"/>
              <a:t>visualização</a:t>
            </a:r>
            <a:endParaRPr lang="en-US" sz="1600" kern="1200" dirty="0" err="1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endParaRPr lang="en-US" sz="1300" kern="1200" dirty="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/>
          </a:p>
          <a:p>
            <a:pPr algn="just" defTabSz="1014984">
              <a:spcAft>
                <a:spcPts val="600"/>
              </a:spcAft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00005-4C44-442B-F05D-D15FE18EE456}"/>
              </a:ext>
            </a:extLst>
          </p:cNvPr>
          <p:cNvSpPr txBox="1"/>
          <p:nvPr/>
        </p:nvSpPr>
        <p:spPr>
          <a:xfrm>
            <a:off x="6396662" y="1096880"/>
            <a:ext cx="874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5A31B-EBBC-D542-6334-A1B0152767D8}"/>
              </a:ext>
            </a:extLst>
          </p:cNvPr>
          <p:cNvSpPr txBox="1"/>
          <p:nvPr/>
        </p:nvSpPr>
        <p:spPr>
          <a:xfrm>
            <a:off x="9955650" y="1093750"/>
            <a:ext cx="97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kanban</a:t>
            </a:r>
          </a:p>
        </p:txBody>
      </p:sp>
      <p:pic>
        <p:nvPicPr>
          <p:cNvPr id="20" name="Picture 19" descr="Complete Kanban Project Management Guide for Newbies - Smartsheet">
            <a:extLst>
              <a:ext uri="{FF2B5EF4-FFF2-40B4-BE49-F238E27FC236}">
                <a16:creationId xmlns:a16="http://schemas.microsoft.com/office/drawing/2014/main" id="{0BF3CEB8-AA98-5237-BDE7-CA0B5C0F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83" y="4202340"/>
            <a:ext cx="2743200" cy="2272284"/>
          </a:xfrm>
          <a:prstGeom prst="rect">
            <a:avLst/>
          </a:prstGeom>
        </p:spPr>
      </p:pic>
      <p:pic>
        <p:nvPicPr>
          <p:cNvPr id="2" name="Picture 1" descr="Five Principles of Lean Manufacturing">
            <a:extLst>
              <a:ext uri="{FF2B5EF4-FFF2-40B4-BE49-F238E27FC236}">
                <a16:creationId xmlns:a16="http://schemas.microsoft.com/office/drawing/2014/main" id="{5F0A5394-B73E-AE91-6606-B2B9F62D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05" y="4774525"/>
            <a:ext cx="2743199" cy="1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9FC3-1EEE-AE34-856F-B122FE6D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74" y="2423370"/>
            <a:ext cx="3480617" cy="2272829"/>
          </a:xfrm>
          <a:noFill/>
          <a:ln>
            <a:solidFill>
              <a:srgbClr val="4472C4"/>
            </a:solidFill>
          </a:ln>
        </p:spPr>
        <p:txBody>
          <a:bodyPr/>
          <a:lstStyle/>
          <a:p>
            <a:r>
              <a:rPr lang="pt-BR" sz="2800" dirty="0">
                <a:cs typeface="Calibri Light"/>
              </a:rPr>
              <a:t>Como aplicar o </a:t>
            </a:r>
            <a:r>
              <a:rPr lang="pt-BR" sz="2800" dirty="0" err="1">
                <a:cs typeface="Calibri Light"/>
              </a:rPr>
              <a:t>kanban</a:t>
            </a:r>
            <a:r>
              <a:rPr lang="pt-BR" sz="2800" dirty="0">
                <a:cs typeface="Calibri Light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DD2C6-FCD2-B521-68C5-6A66DC2B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447" y="404044"/>
            <a:ext cx="7346253" cy="7595097"/>
          </a:xfrm>
        </p:spPr>
        <p:txBody>
          <a:bodyPr>
            <a:normAutofit fontScale="92500" lnSpcReduction="10000"/>
          </a:bodyPr>
          <a:lstStyle/>
          <a:p>
            <a:endParaRPr lang="pt-BR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dirty="0">
              <a:solidFill>
                <a:srgbClr val="161616"/>
              </a:solidFill>
              <a:ea typeface="+mn-lt"/>
              <a:cs typeface="+mn-lt"/>
            </a:endParaRPr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A metodologia </a:t>
            </a:r>
            <a:r>
              <a:rPr lang="pt-BR" err="1">
                <a:solidFill>
                  <a:srgbClr val="161616"/>
                </a:solidFill>
                <a:ea typeface="+mn-lt"/>
                <a:cs typeface="+mn-lt"/>
              </a:rPr>
              <a:t>Kanban</a:t>
            </a:r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 pode ser resumida em uma maneira de organizar os processos que envolvem as equipes de uma organização, ressaltando a priorização das tarefas e tornando o foco bem definido para todos. Dessa maneira, é possível identificar e resolver problemas no fluxo de trabalho. </a:t>
            </a:r>
            <a:endParaRPr lang="pt-BR" i="1">
              <a:solidFill>
                <a:srgbClr val="161616"/>
              </a:solidFill>
              <a:ea typeface="+mn-lt"/>
              <a:cs typeface="+mn-lt"/>
            </a:endParaRPr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O </a:t>
            </a:r>
            <a:r>
              <a:rPr lang="pt-BR" err="1">
                <a:solidFill>
                  <a:srgbClr val="161616"/>
                </a:solidFill>
                <a:ea typeface="+mn-lt"/>
                <a:cs typeface="+mn-lt"/>
              </a:rPr>
              <a:t>Kanban</a:t>
            </a:r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 Pessoal busca integrar como você age em casa e no trabalho, te ajudando a manter um fluxo contínuo de todas as atividades e ele certamente funciona nesses dois ambientes tão diferentes.</a:t>
            </a:r>
            <a:endParaRPr lang="pt-BR">
              <a:solidFill>
                <a:srgbClr val="161616"/>
              </a:solidFill>
              <a:ea typeface="+mn-lt"/>
              <a:cs typeface="+mn-lt"/>
            </a:endParaRPr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Aqui estão as vantagens mais importantes do uso do </a:t>
            </a:r>
            <a:r>
              <a:rPr lang="pt-BR" err="1">
                <a:solidFill>
                  <a:srgbClr val="161616"/>
                </a:solidFill>
                <a:ea typeface="+mn-lt"/>
                <a:cs typeface="+mn-lt"/>
              </a:rPr>
              <a:t>Kanban</a:t>
            </a:r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 Pessoal que você pode querer saber:</a:t>
            </a:r>
            <a:endParaRPr lang="pt-BR">
              <a:solidFill>
                <a:srgbClr val="161616"/>
              </a:solidFill>
              <a:ea typeface="+mn-lt"/>
              <a:cs typeface="+mn-lt"/>
            </a:endParaRPr>
          </a:p>
          <a:p>
            <a:pPr marL="285750" indent="-285750"/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Visualizar o trabalho em um quadro deixa a organização mais fácil.</a:t>
            </a:r>
            <a:endParaRPr lang="pt-BR" dirty="0"/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Cartões coloridos com características visuais adicionais - como prioridades, data de entrega e descrições - ajudam você a focar nas coisas certas na hora certa.</a:t>
            </a:r>
            <a:endParaRPr lang="pt-BR" dirty="0"/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Analisar os resultados do trabalho com métricas de desempenho ajudam o auto melhoramento.</a:t>
            </a:r>
            <a:endParaRPr lang="pt-BR" dirty="0"/>
          </a:p>
          <a:p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Implementar o método </a:t>
            </a:r>
            <a:r>
              <a:rPr lang="pt-BR" err="1">
                <a:solidFill>
                  <a:srgbClr val="161616"/>
                </a:solidFill>
                <a:ea typeface="+mn-lt"/>
                <a:cs typeface="+mn-lt"/>
              </a:rPr>
              <a:t>Kanban</a:t>
            </a:r>
            <a:r>
              <a:rPr lang="pt-BR" dirty="0">
                <a:solidFill>
                  <a:srgbClr val="161616"/>
                </a:solidFill>
                <a:ea typeface="+mn-lt"/>
                <a:cs typeface="+mn-lt"/>
              </a:rPr>
              <a:t> em sua vida ajuda a economizar tempo valioso que você pode passar em atividades de lazer.</a:t>
            </a:r>
            <a:endParaRPr lang="pt-BR" dirty="0"/>
          </a:p>
          <a:p>
            <a:endParaRPr lang="pt-BR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  <a:p>
            <a:endParaRPr lang="pt-BR" sz="1300" dirty="0">
              <a:solidFill>
                <a:srgbClr val="161616"/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562343-D015-1141-CE06-AE6F8030344B}"/>
              </a:ext>
            </a:extLst>
          </p:cNvPr>
          <p:cNvSpPr txBox="1"/>
          <p:nvPr/>
        </p:nvSpPr>
        <p:spPr>
          <a:xfrm>
            <a:off x="1819112" y="1718124"/>
            <a:ext cx="2137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err="1">
                <a:solidFill>
                  <a:schemeClr val="bg1"/>
                </a:solidFill>
              </a:rPr>
              <a:t>kanban</a:t>
            </a:r>
            <a:endParaRPr lang="pt-BR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0C351-1C44-7D1C-2140-04E8D1F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460761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pt-BR">
                <a:cs typeface="Calibri Light"/>
              </a:rPr>
              <a:t>Sumario</a:t>
            </a:r>
            <a:br>
              <a:rPr lang="pt-BR">
                <a:cs typeface="Calibri Light"/>
              </a:rPr>
            </a:br>
            <a:r>
              <a:rPr lang="pt-BR">
                <a:cs typeface="Calibri Light"/>
              </a:rPr>
              <a:t>&amp;</a:t>
            </a:r>
            <a:br>
              <a:rPr lang="pt-BR">
                <a:cs typeface="Calibri Light"/>
              </a:rPr>
            </a:br>
            <a:r>
              <a:rPr lang="pt-BR">
                <a:cs typeface="Calibri Light"/>
              </a:rPr>
              <a:t>Tópicos da </a:t>
            </a:r>
            <a:br>
              <a:rPr lang="pt-BR">
                <a:cs typeface="Calibri Light"/>
              </a:rPr>
            </a:br>
            <a:r>
              <a:rPr lang="pt-BR">
                <a:cs typeface="Calibri Light"/>
              </a:rPr>
              <a:t>apresentação</a:t>
            </a:r>
            <a:endParaRPr lang="pt-BR">
              <a:solidFill>
                <a:srgbClr val="000000"/>
              </a:solidFill>
              <a:cs typeface="Calibri Light"/>
            </a:endParaRPr>
          </a:p>
          <a:p>
            <a:endParaRPr lang="pt-BR"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534255-ADDB-4A2D-3E50-F0BF2AA6D4A6}"/>
              </a:ext>
            </a:extLst>
          </p:cNvPr>
          <p:cNvSpPr txBox="1"/>
          <p:nvPr/>
        </p:nvSpPr>
        <p:spPr>
          <a:xfrm>
            <a:off x="886691" y="1717964"/>
            <a:ext cx="3505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Kanban</a:t>
            </a:r>
            <a:r>
              <a:rPr lang="pt-BR" sz="2400" dirty="0">
                <a:solidFill>
                  <a:schemeClr val="bg1"/>
                </a:solidFill>
              </a:rPr>
              <a:t>​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FCE012-F0DE-CC4F-529B-CFEE2C3359F6}"/>
              </a:ext>
            </a:extLst>
          </p:cNvPr>
          <p:cNvSpPr txBox="1"/>
          <p:nvPr/>
        </p:nvSpPr>
        <p:spPr>
          <a:xfrm>
            <a:off x="5123530" y="2092089"/>
            <a:ext cx="77654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Segoe UI"/>
              </a:rPr>
              <a:t>1 - Pontos principais </a:t>
            </a:r>
            <a:endParaRPr lang="en-US" sz="2400" dirty="0">
              <a:cs typeface="Segoe UI"/>
            </a:endParaRPr>
          </a:p>
          <a:p>
            <a:r>
              <a:rPr lang="en-US" sz="2400" dirty="0">
                <a:cs typeface="Segoe UI"/>
              </a:rPr>
              <a:t>2 – Origem</a:t>
            </a:r>
          </a:p>
          <a:p>
            <a:r>
              <a:rPr lang="pt-BR" sz="2400" dirty="0">
                <a:cs typeface="Segoe UI"/>
              </a:rPr>
              <a:t>3 - </a:t>
            </a:r>
            <a:r>
              <a:rPr lang="pt-BR" sz="2400" err="1">
                <a:cs typeface="Segoe UI"/>
              </a:rPr>
              <a:t>Kanban</a:t>
            </a:r>
            <a:r>
              <a:rPr lang="pt-BR" sz="2400" dirty="0">
                <a:cs typeface="Segoe UI"/>
              </a:rPr>
              <a:t> x </a:t>
            </a:r>
            <a:r>
              <a:rPr lang="pt-BR" sz="2400" err="1">
                <a:cs typeface="Segoe UI"/>
              </a:rPr>
              <a:t>kanban</a:t>
            </a:r>
            <a:r>
              <a:rPr lang="pt-BR" sz="2400" dirty="0">
                <a:cs typeface="Segoe UI"/>
              </a:rPr>
              <a:t> </a:t>
            </a:r>
            <a:endParaRPr lang="en-US" sz="2400" dirty="0">
              <a:cs typeface="Segoe UI"/>
            </a:endParaRPr>
          </a:p>
          <a:p>
            <a:r>
              <a:rPr lang="pt-BR" sz="2400" dirty="0">
                <a:cs typeface="Segoe UI"/>
              </a:rPr>
              <a:t>4 – O que é a ferramenta </a:t>
            </a:r>
            <a:r>
              <a:rPr lang="pt-BR" sz="2400" err="1">
                <a:cs typeface="Segoe UI"/>
              </a:rPr>
              <a:t>kanban</a:t>
            </a:r>
            <a:r>
              <a:rPr lang="pt-BR" sz="2400" dirty="0">
                <a:cs typeface="Segoe UI"/>
              </a:rPr>
              <a:t>? </a:t>
            </a:r>
            <a:endParaRPr lang="en-US" sz="2400" dirty="0">
              <a:cs typeface="Segoe UI"/>
            </a:endParaRPr>
          </a:p>
          <a:p>
            <a:r>
              <a:rPr lang="pt-BR" sz="2400" dirty="0">
                <a:cs typeface="Segoe UI"/>
              </a:rPr>
              <a:t>5 - Como começar a usar </a:t>
            </a:r>
            <a:r>
              <a:rPr lang="pt-BR" sz="2400" err="1">
                <a:cs typeface="Segoe UI"/>
              </a:rPr>
              <a:t>Kanban</a:t>
            </a:r>
            <a:r>
              <a:rPr lang="pt-BR" sz="2400" dirty="0">
                <a:cs typeface="Segoe UI"/>
              </a:rPr>
              <a:t> </a:t>
            </a:r>
          </a:p>
          <a:p>
            <a:r>
              <a:rPr lang="en-US" sz="2400" dirty="0">
                <a:cs typeface="Segoe UI"/>
              </a:rPr>
              <a:t>6 - </a:t>
            </a:r>
            <a:r>
              <a:rPr lang="en-US" sz="2400" err="1">
                <a:cs typeface="Segoe UI"/>
              </a:rPr>
              <a:t>Comparações</a:t>
            </a:r>
            <a:r>
              <a:rPr lang="en-US" sz="2400" dirty="0">
                <a:cs typeface="Segoe UI"/>
              </a:rPr>
              <a:t> </a:t>
            </a:r>
          </a:p>
          <a:p>
            <a:r>
              <a:rPr lang="en-US" sz="2400" dirty="0">
                <a:cs typeface="Segoe UI"/>
              </a:rPr>
              <a:t>7 - Como </a:t>
            </a:r>
            <a:r>
              <a:rPr lang="en-US" sz="2400" err="1">
                <a:cs typeface="Segoe UI"/>
              </a:rPr>
              <a:t>aplicar</a:t>
            </a:r>
            <a:r>
              <a:rPr lang="en-US" sz="2400" dirty="0">
                <a:cs typeface="Segoe U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261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D93991-95BA-9A3D-FDEA-4D945037BB61}"/>
              </a:ext>
            </a:extLst>
          </p:cNvPr>
          <p:cNvSpPr txBox="1"/>
          <p:nvPr/>
        </p:nvSpPr>
        <p:spPr>
          <a:xfrm>
            <a:off x="665018" y="1967345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>
                <a:solidFill>
                  <a:srgbClr val="FFFEFF"/>
                </a:solidFill>
                <a:latin typeface="Calibri Light"/>
                <a:cs typeface="Segoe UI"/>
              </a:rPr>
              <a:t>Pontos</a:t>
            </a:r>
            <a:r>
              <a:rPr lang="en-US" sz="400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pt-BR" sz="4000">
                <a:solidFill>
                  <a:srgbClr val="FFFEFF"/>
                </a:solidFill>
                <a:latin typeface="Calibri Light"/>
                <a:cs typeface="Segoe UI"/>
              </a:rPr>
              <a:t>Principais</a:t>
            </a:r>
            <a:r>
              <a:rPr lang="en-US" sz="400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pt-BR" sz="4000">
                <a:solidFill>
                  <a:srgbClr val="FFFEFF"/>
                </a:solidFill>
                <a:latin typeface="Calibri Light"/>
                <a:cs typeface="Segoe UI"/>
              </a:rPr>
              <a:t>do</a:t>
            </a:r>
            <a:r>
              <a:rPr lang="en-US" sz="4000">
                <a:latin typeface="Calibri Light"/>
                <a:cs typeface="Segoe UI"/>
              </a:rPr>
              <a:t>​</a:t>
            </a:r>
          </a:p>
          <a:p>
            <a:pPr algn="ctr"/>
            <a:r>
              <a:rPr lang="pt-BR" sz="4000">
                <a:solidFill>
                  <a:srgbClr val="FFFEFF"/>
                </a:solidFill>
                <a:latin typeface="Calibri Light"/>
                <a:cs typeface="Segoe UI"/>
              </a:rPr>
              <a:t>Kanban</a:t>
            </a:r>
            <a:r>
              <a:rPr lang="pt-BR" sz="4000">
                <a:latin typeface="Calibri Light"/>
                <a:cs typeface="Segoe UI"/>
              </a:rPr>
              <a:t>​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F060D1-33F3-E2B0-C67B-F2C433E97106}"/>
              </a:ext>
            </a:extLst>
          </p:cNvPr>
          <p:cNvSpPr txBox="1"/>
          <p:nvPr/>
        </p:nvSpPr>
        <p:spPr>
          <a:xfrm>
            <a:off x="5043054" y="748144"/>
            <a:ext cx="6816436" cy="5338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cs typeface="Arial"/>
              </a:rPr>
              <a:t>Kanban é </a:t>
            </a:r>
            <a:r>
              <a:rPr lang="en-US" sz="2000" err="1">
                <a:cs typeface="Arial"/>
              </a:rPr>
              <a:t>uma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palavra</a:t>
            </a:r>
            <a:r>
              <a:rPr lang="en-US" sz="2000">
                <a:cs typeface="Arial"/>
              </a:rPr>
              <a:t> de </a:t>
            </a:r>
            <a:r>
              <a:rPr lang="en-US" sz="2000" err="1">
                <a:cs typeface="Arial"/>
              </a:rPr>
              <a:t>origem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japonesa</a:t>
            </a:r>
            <a:r>
              <a:rPr lang="en-US" sz="2000">
                <a:cs typeface="Arial"/>
              </a:rPr>
              <a:t>, </a:t>
            </a:r>
            <a:r>
              <a:rPr lang="en-US" sz="2000" err="1">
                <a:cs typeface="Arial"/>
              </a:rPr>
              <a:t>sua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tradução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significa</a:t>
            </a:r>
            <a:r>
              <a:rPr lang="en-US" sz="2000">
                <a:cs typeface="Arial"/>
              </a:rPr>
              <a:t> "</a:t>
            </a:r>
            <a:r>
              <a:rPr lang="en-US" sz="2000" err="1">
                <a:cs typeface="Arial"/>
              </a:rPr>
              <a:t>cartão</a:t>
            </a:r>
            <a:r>
              <a:rPr lang="en-US" sz="2000">
                <a:cs typeface="Arial"/>
              </a:rPr>
              <a:t>".</a:t>
            </a:r>
            <a:r>
              <a:rPr lang="pt-BR" sz="2000">
                <a:cs typeface="Arial"/>
              </a:rPr>
              <a:t>​</a:t>
            </a:r>
            <a:endParaRPr lang="pt-BR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>
                <a:cs typeface="Arial"/>
              </a:rPr>
              <a:t> O Kanban </a:t>
            </a:r>
            <a:r>
              <a:rPr lang="en-US" sz="2000" err="1">
                <a:cs typeface="Arial"/>
              </a:rPr>
              <a:t>foi</a:t>
            </a:r>
            <a:r>
              <a:rPr lang="en-US" sz="2000">
                <a:cs typeface="Arial"/>
              </a:rPr>
              <a:t> um dos </a:t>
            </a:r>
            <a:r>
              <a:rPr lang="en-US" sz="2000" err="1">
                <a:cs typeface="Arial"/>
              </a:rPr>
              <a:t>alicerces</a:t>
            </a:r>
            <a:r>
              <a:rPr lang="en-US" sz="2000">
                <a:cs typeface="Arial"/>
              </a:rPr>
              <a:t> do </a:t>
            </a:r>
            <a:r>
              <a:rPr lang="en-US" sz="2000" err="1">
                <a:cs typeface="Arial"/>
              </a:rPr>
              <a:t>sistema</a:t>
            </a:r>
            <a:r>
              <a:rPr lang="en-US" sz="2000">
                <a:cs typeface="Arial"/>
              </a:rPr>
              <a:t> de </a:t>
            </a:r>
            <a:r>
              <a:rPr lang="en-US" sz="2000" err="1">
                <a:cs typeface="Arial"/>
              </a:rPr>
              <a:t>produção</a:t>
            </a:r>
            <a:r>
              <a:rPr lang="en-US" sz="2000">
                <a:cs typeface="Arial"/>
              </a:rPr>
              <a:t> da Toyota.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Existem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dois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tipos</a:t>
            </a:r>
            <a:r>
              <a:rPr lang="en-US" sz="2000">
                <a:cs typeface="Arial"/>
              </a:rPr>
              <a:t> de </a:t>
            </a:r>
            <a:r>
              <a:rPr lang="en-US" sz="2000" err="1">
                <a:cs typeface="Arial"/>
              </a:rPr>
              <a:t>kanbam</a:t>
            </a:r>
            <a:r>
              <a:rPr lang="en-US" sz="2000">
                <a:cs typeface="Arial"/>
              </a:rPr>
              <a:t>, a </a:t>
            </a:r>
            <a:r>
              <a:rPr lang="en-US" sz="2000" err="1">
                <a:cs typeface="Arial"/>
              </a:rPr>
              <a:t>metodologia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agil</a:t>
            </a:r>
            <a:r>
              <a:rPr lang="en-US" sz="2000">
                <a:cs typeface="Arial"/>
              </a:rPr>
              <a:t> kanban (com "k" </a:t>
            </a:r>
            <a:r>
              <a:rPr lang="en-US" sz="2000" err="1">
                <a:cs typeface="Arial"/>
              </a:rPr>
              <a:t>minúsculo</a:t>
            </a:r>
            <a:r>
              <a:rPr lang="en-US" sz="2000">
                <a:cs typeface="Arial"/>
              </a:rPr>
              <a:t>) e Kanban (com "K" </a:t>
            </a:r>
            <a:r>
              <a:rPr lang="en-US" sz="2000" err="1">
                <a:cs typeface="Arial"/>
              </a:rPr>
              <a:t>maiuscúlo</a:t>
            </a:r>
            <a:r>
              <a:rPr lang="en-US" sz="2000">
                <a:cs typeface="Arial"/>
              </a:rPr>
              <a:t>) que é um framework (ferramenta de </a:t>
            </a:r>
            <a:r>
              <a:rPr lang="en-US" sz="2000" err="1">
                <a:cs typeface="Arial"/>
              </a:rPr>
              <a:t>trabalho</a:t>
            </a:r>
            <a:r>
              <a:rPr lang="en-US" sz="2000">
                <a:cs typeface="Arial"/>
              </a:rPr>
              <a:t>).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>
                <a:cs typeface="Arial"/>
              </a:rPr>
              <a:t> A ferramenta de </a:t>
            </a:r>
            <a:r>
              <a:rPr lang="en-US" sz="2000" err="1">
                <a:cs typeface="Arial"/>
              </a:rPr>
              <a:t>trabalho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foi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responsável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por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originar</a:t>
            </a:r>
            <a:r>
              <a:rPr lang="en-US" sz="2000">
                <a:cs typeface="Arial"/>
              </a:rPr>
              <a:t> a </a:t>
            </a:r>
            <a:r>
              <a:rPr lang="en-US" sz="2000" err="1">
                <a:cs typeface="Arial"/>
              </a:rPr>
              <a:t>metodologia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agil</a:t>
            </a:r>
            <a:r>
              <a:rPr lang="en-US" sz="2000">
                <a:cs typeface="Arial"/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sz="2000">
                <a:cs typeface="Arial"/>
              </a:rPr>
              <a:t> Tanto kanban </a:t>
            </a:r>
            <a:r>
              <a:rPr lang="en-US" sz="2000" err="1">
                <a:cs typeface="Arial"/>
              </a:rPr>
              <a:t>quando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Kanbam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são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extreamamente</a:t>
            </a:r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famosos</a:t>
            </a:r>
            <a:r>
              <a:rPr lang="en-US" sz="2000">
                <a:cs typeface="Arial"/>
              </a:rPr>
              <a:t> e </a:t>
            </a:r>
            <a:r>
              <a:rPr lang="en-US" sz="2000" err="1">
                <a:cs typeface="Arial"/>
              </a:rPr>
              <a:t>conhecidos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em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meio</a:t>
            </a:r>
            <a:r>
              <a:rPr lang="en-US" sz="2000">
                <a:cs typeface="Arial"/>
              </a:rPr>
              <a:t> a </a:t>
            </a:r>
            <a:r>
              <a:rPr lang="en-US" sz="2000" err="1">
                <a:cs typeface="Arial"/>
              </a:rPr>
              <a:t>metodologias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ageis</a:t>
            </a:r>
            <a:r>
              <a:rPr lang="en-US" sz="2000">
                <a:cs typeface="Arial"/>
              </a:rPr>
              <a:t> e frameworks, se </a:t>
            </a:r>
            <a:r>
              <a:rPr lang="en-US" sz="2000" err="1">
                <a:cs typeface="Arial"/>
              </a:rPr>
              <a:t>adaptando</a:t>
            </a:r>
            <a:r>
              <a:rPr lang="en-US" sz="2000">
                <a:cs typeface="Arial"/>
              </a:rPr>
              <a:t> a </a:t>
            </a:r>
            <a:r>
              <a:rPr lang="en-US" sz="2000" err="1">
                <a:cs typeface="Arial"/>
              </a:rPr>
              <a:t>diferentes</a:t>
            </a:r>
            <a:r>
              <a:rPr lang="en-US" sz="2000">
                <a:cs typeface="Arial"/>
              </a:rPr>
              <a:t> equipes e </a:t>
            </a:r>
            <a:r>
              <a:rPr lang="en-US" sz="2000" err="1">
                <a:cs typeface="Arial"/>
              </a:rPr>
              <a:t>demandas</a:t>
            </a:r>
            <a:r>
              <a:rPr lang="en-US" sz="2000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78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D93991-95BA-9A3D-FDEA-4D945037BB61}"/>
              </a:ext>
            </a:extLst>
          </p:cNvPr>
          <p:cNvSpPr txBox="1"/>
          <p:nvPr/>
        </p:nvSpPr>
        <p:spPr>
          <a:xfrm>
            <a:off x="665018" y="286381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FFFEFF"/>
                </a:solidFill>
                <a:latin typeface="Calibri Light"/>
                <a:cs typeface="Segoe UI"/>
              </a:rPr>
              <a:t>Origem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F060D1-33F3-E2B0-C67B-F2C433E97106}"/>
              </a:ext>
            </a:extLst>
          </p:cNvPr>
          <p:cNvSpPr txBox="1"/>
          <p:nvPr/>
        </p:nvSpPr>
        <p:spPr>
          <a:xfrm>
            <a:off x="4585451" y="1077964"/>
            <a:ext cx="7314578" cy="4990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pt-BR" err="1">
                <a:cs typeface="Arial"/>
              </a:rPr>
              <a:t>Kanban</a:t>
            </a:r>
            <a:r>
              <a:rPr lang="pt-BR" dirty="0">
                <a:cs typeface="Arial"/>
              </a:rPr>
              <a:t> foi criado no final dos anos 1940 pela Toyota para otimizar os processos de engenharia.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dirty="0">
                <a:cs typeface="Arial"/>
              </a:rPr>
              <a:t> Teve </a:t>
            </a:r>
            <a:r>
              <a:rPr lang="en-US" err="1">
                <a:cs typeface="Arial"/>
              </a:rPr>
              <a:t>como</a:t>
            </a:r>
            <a:r>
              <a:rPr lang="en-US" dirty="0">
                <a:cs typeface="Arial"/>
              </a:rPr>
              <a:t> base o </a:t>
            </a:r>
            <a:r>
              <a:rPr lang="en-US" err="1">
                <a:cs typeface="Arial"/>
              </a:rPr>
              <a:t>modelo</a:t>
            </a:r>
            <a:r>
              <a:rPr lang="en-US" dirty="0">
                <a:cs typeface="Arial"/>
              </a:rPr>
              <a:t>  que </a:t>
            </a:r>
            <a:r>
              <a:rPr lang="en-US" err="1">
                <a:cs typeface="Arial"/>
              </a:rPr>
              <a:t>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supermercados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usavam</a:t>
            </a:r>
            <a:r>
              <a:rPr lang="en-US" dirty="0">
                <a:cs typeface="Arial"/>
              </a:rPr>
              <a:t> para </a:t>
            </a:r>
            <a:r>
              <a:rPr lang="en-US" err="1">
                <a:cs typeface="Arial"/>
              </a:rPr>
              <a:t>abastecer</a:t>
            </a:r>
            <a:r>
              <a:rPr lang="en-US" dirty="0">
                <a:cs typeface="Arial"/>
              </a:rPr>
              <a:t> </a:t>
            </a:r>
            <a:r>
              <a:rPr lang="en-US" err="1">
                <a:cs typeface="Arial"/>
              </a:rPr>
              <a:t>prateleiras</a:t>
            </a:r>
            <a:r>
              <a:rPr lang="en-US" dirty="0">
                <a:cs typeface="Arial"/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dirty="0">
                <a:cs typeface="Arial"/>
              </a:rPr>
              <a:t> </a:t>
            </a:r>
            <a:r>
              <a:rPr lang="en-US" err="1">
                <a:ea typeface="+mn-lt"/>
                <a:cs typeface="Arial"/>
              </a:rPr>
              <a:t>Inicialmente</a:t>
            </a:r>
            <a:r>
              <a:rPr lang="en-US" dirty="0">
                <a:ea typeface="+mn-lt"/>
                <a:cs typeface="Arial"/>
              </a:rPr>
              <a:t> se </a:t>
            </a:r>
            <a:r>
              <a:rPr lang="en-US" err="1">
                <a:ea typeface="+mn-lt"/>
                <a:cs typeface="Arial"/>
              </a:rPr>
              <a:t>utilizava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cartões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físicos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sinalizar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necessários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err="1">
                <a:ea typeface="+mn-lt"/>
                <a:cs typeface="+mn-lt"/>
              </a:rPr>
              <a:t>Cartões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movidos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longo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err="1">
                <a:ea typeface="+mn-lt"/>
                <a:cs typeface="+mn-lt"/>
              </a:rPr>
              <a:t>quadro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medida</a:t>
            </a:r>
            <a:r>
              <a:rPr lang="en-US" dirty="0">
                <a:ea typeface="+mn-lt"/>
                <a:cs typeface="+mn-lt"/>
              </a:rPr>
              <a:t> que as </a:t>
            </a:r>
            <a:r>
              <a:rPr lang="en-US" err="1">
                <a:ea typeface="+mn-lt"/>
                <a:cs typeface="+mn-lt"/>
              </a:rPr>
              <a:t>etapas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produção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completadas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dirty="0">
                <a:cs typeface="Arial"/>
              </a:rPr>
              <a:t> </a:t>
            </a:r>
            <a:r>
              <a:rPr lang="en-US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exclusivo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manufatura</a:t>
            </a:r>
            <a:r>
              <a:rPr lang="en-US" dirty="0">
                <a:ea typeface="+mn-lt"/>
                <a:cs typeface="+mn-lt"/>
              </a:rPr>
              <a:t>, mas se </a:t>
            </a:r>
            <a:r>
              <a:rPr lang="en-US" err="1">
                <a:ea typeface="+mn-lt"/>
                <a:cs typeface="+mn-lt"/>
              </a:rPr>
              <a:t>expandiu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outras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TI, software e </a:t>
            </a:r>
            <a:r>
              <a:rPr lang="en-US" err="1">
                <a:ea typeface="+mn-lt"/>
                <a:cs typeface="+mn-lt"/>
              </a:rPr>
              <a:t>serviços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dirty="0">
                <a:cs typeface="Arial"/>
              </a:rPr>
              <a:t> </a:t>
            </a:r>
            <a:r>
              <a:rPr lang="en-US" err="1">
                <a:ea typeface="+mn-lt"/>
                <a:cs typeface="+mn-lt"/>
              </a:rPr>
              <a:t>Introduzido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indústria</a:t>
            </a:r>
            <a:r>
              <a:rPr lang="en-US" dirty="0">
                <a:ea typeface="+mn-lt"/>
                <a:cs typeface="+mn-lt"/>
              </a:rPr>
              <a:t> de software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David J. Anderson no </a:t>
            </a:r>
            <a:r>
              <a:rPr lang="en-US" err="1">
                <a:ea typeface="+mn-lt"/>
                <a:cs typeface="+mn-lt"/>
              </a:rPr>
              <a:t>início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2000.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Wingdings"/>
              <a:buChar char="q"/>
            </a:pPr>
            <a:r>
              <a:rPr lang="en-US" err="1">
                <a:ea typeface="+mn-lt"/>
                <a:cs typeface="+mn-lt"/>
              </a:rPr>
              <a:t>Usado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gerenciar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fluxo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melhorar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entrega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79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A005-5896-2169-DFB2-4D1BEA7B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0" y="12704"/>
            <a:ext cx="12199041" cy="168126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Calibri Light"/>
              </a:rPr>
              <a:t>Kanban X kanban</a:t>
            </a:r>
            <a:br>
              <a:rPr lang="en-US" sz="2800">
                <a:cs typeface="Calibri Light"/>
              </a:rPr>
            </a:br>
            <a:endParaRPr lang="en-US" sz="360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F8A201-E3C8-A700-7652-25F664D8572B}"/>
              </a:ext>
            </a:extLst>
          </p:cNvPr>
          <p:cNvSpPr txBox="1"/>
          <p:nvPr/>
        </p:nvSpPr>
        <p:spPr>
          <a:xfrm>
            <a:off x="-844" y="1172700"/>
            <a:ext cx="121628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aseline="0">
                <a:solidFill>
                  <a:srgbClr val="F3960F"/>
                </a:solidFill>
                <a:latin typeface="Calibri Light"/>
              </a:rPr>
              <a:t>Vamos </a:t>
            </a:r>
            <a:r>
              <a:rPr lang="en-US" sz="2800" baseline="0" err="1">
                <a:solidFill>
                  <a:srgbClr val="F3960F"/>
                </a:solidFill>
                <a:latin typeface="Calibri Light"/>
              </a:rPr>
              <a:t>entender</a:t>
            </a:r>
            <a:r>
              <a:rPr lang="en-US" sz="2800" baseline="0">
                <a:solidFill>
                  <a:srgbClr val="F3960F"/>
                </a:solidFill>
                <a:latin typeface="Calibri Light"/>
              </a:rPr>
              <a:t> o que é </a:t>
            </a:r>
            <a:r>
              <a:rPr lang="en-US" sz="2800" baseline="0" err="1">
                <a:solidFill>
                  <a:srgbClr val="F3960F"/>
                </a:solidFill>
                <a:latin typeface="Calibri Light"/>
              </a:rPr>
              <a:t>cada</a:t>
            </a:r>
            <a:r>
              <a:rPr lang="en-US" sz="2800" baseline="0">
                <a:solidFill>
                  <a:srgbClr val="F3960F"/>
                </a:solidFill>
                <a:latin typeface="Calibri Light"/>
              </a:rPr>
              <a:t> um e </a:t>
            </a:r>
            <a:r>
              <a:rPr lang="en-US" sz="2800" baseline="0" err="1">
                <a:solidFill>
                  <a:srgbClr val="F3960F"/>
                </a:solidFill>
                <a:latin typeface="Calibri Light"/>
              </a:rPr>
              <a:t>suas</a:t>
            </a:r>
            <a:r>
              <a:rPr lang="en-US" sz="2800" baseline="0">
                <a:solidFill>
                  <a:srgbClr val="F3960F"/>
                </a:solidFill>
                <a:latin typeface="Calibri Light"/>
              </a:rPr>
              <a:t> </a:t>
            </a:r>
            <a:r>
              <a:rPr lang="en-US" sz="2800" baseline="0" err="1">
                <a:solidFill>
                  <a:srgbClr val="F3960F"/>
                </a:solidFill>
                <a:latin typeface="Calibri Light"/>
              </a:rPr>
              <a:t>diferenças</a:t>
            </a:r>
            <a:endParaRPr lang="pt-BR" err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CF38B3-B036-7395-749D-89F184B16309}"/>
              </a:ext>
            </a:extLst>
          </p:cNvPr>
          <p:cNvSpPr txBox="1"/>
          <p:nvPr/>
        </p:nvSpPr>
        <p:spPr>
          <a:xfrm>
            <a:off x="6736955" y="3076971"/>
            <a:ext cx="5437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/>
              <a:t>kanban</a:t>
            </a:r>
            <a:r>
              <a:rPr lang="pt-BR"/>
              <a:t> ("K" </a:t>
            </a:r>
            <a:r>
              <a:rPr lang="pt-BR" err="1"/>
              <a:t>minusculo</a:t>
            </a:r>
            <a:r>
              <a:rPr lang="pt-BR"/>
              <a:t>) é uma metodologia </a:t>
            </a:r>
            <a:r>
              <a:rPr lang="pt-BR" err="1"/>
              <a:t>agil</a:t>
            </a:r>
            <a:r>
              <a:rPr lang="pt-BR"/>
              <a:t> de trabalho e nosso principal foco de explicação.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Foi criado a partir do framework </a:t>
            </a:r>
            <a:r>
              <a:rPr lang="pt-BR" err="1"/>
              <a:t>Kanban</a:t>
            </a:r>
            <a:r>
              <a:rPr lang="pt-BR"/>
              <a:t>.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A metodologia </a:t>
            </a:r>
            <a:r>
              <a:rPr lang="pt-BR" err="1"/>
              <a:t>agil</a:t>
            </a:r>
            <a:r>
              <a:rPr lang="pt-BR"/>
              <a:t> faz uso do framework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É considerada uma </a:t>
            </a:r>
            <a:r>
              <a:rPr lang="pt-BR" err="1"/>
              <a:t>métodologia</a:t>
            </a:r>
            <a:r>
              <a:rPr lang="pt-BR"/>
              <a:t> </a:t>
            </a:r>
            <a:r>
              <a:rPr lang="pt-BR" err="1"/>
              <a:t>agil</a:t>
            </a:r>
            <a:r>
              <a:rPr lang="pt-BR"/>
              <a:t> de </a:t>
            </a:r>
            <a:r>
              <a:rPr lang="pt-BR" err="1"/>
              <a:t>facil</a:t>
            </a:r>
            <a:r>
              <a:rPr lang="pt-BR"/>
              <a:t> entendimento (este é um dos seus principais pontos), </a:t>
            </a:r>
            <a:r>
              <a:rPr lang="pt-BR" err="1"/>
              <a:t>facil</a:t>
            </a:r>
            <a:r>
              <a:rPr lang="pt-BR"/>
              <a:t> implementação e pode ser usado de diversas formas.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A1CFD-8515-3DE0-FAD7-E1E2F5AA0984}"/>
              </a:ext>
            </a:extLst>
          </p:cNvPr>
          <p:cNvSpPr txBox="1"/>
          <p:nvPr/>
        </p:nvSpPr>
        <p:spPr>
          <a:xfrm>
            <a:off x="72535" y="2284868"/>
            <a:ext cx="12113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 Light"/>
                <a:cs typeface="Calibri Light"/>
              </a:rPr>
              <a:t>          Kanban                                X                           kanban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C913-DF21-C740-4828-38719BFFD916}"/>
              </a:ext>
            </a:extLst>
          </p:cNvPr>
          <p:cNvSpPr txBox="1"/>
          <p:nvPr/>
        </p:nvSpPr>
        <p:spPr>
          <a:xfrm>
            <a:off x="74589" y="3076702"/>
            <a:ext cx="537389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/>
              <a:t>Kanban</a:t>
            </a:r>
            <a:r>
              <a:rPr lang="pt-BR"/>
              <a:t> ("K" </a:t>
            </a:r>
            <a:r>
              <a:rPr lang="pt-BR" err="1"/>
              <a:t>maiusculo</a:t>
            </a:r>
            <a:r>
              <a:rPr lang="pt-BR"/>
              <a:t>") é um framework de trabalho, por ser parte importante da metodologia </a:t>
            </a:r>
            <a:r>
              <a:rPr lang="pt-BR" err="1"/>
              <a:t>agil</a:t>
            </a:r>
            <a:r>
              <a:rPr lang="pt-BR"/>
              <a:t> também é necessário conhecer o mesmo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Foi criado em 1953 pelo engenheiro japonês </a:t>
            </a:r>
            <a:r>
              <a:rPr lang="pt-BR" err="1"/>
              <a:t>Taiichi</a:t>
            </a:r>
            <a:r>
              <a:rPr lang="pt-BR"/>
              <a:t> Ohno, na época este era o diretor da Toyota.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O </a:t>
            </a:r>
            <a:r>
              <a:rPr lang="pt-BR" err="1"/>
              <a:t>Kanban</a:t>
            </a:r>
            <a:r>
              <a:rPr lang="pt-BR"/>
              <a:t> pode ser implementado e utilizado de diversas formas, pode ser um quadro físico ou um quadro virtual, além de poder ser usado de variadas formas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62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339D84-DF63-34E3-349A-2F075C101FB1}"/>
              </a:ext>
            </a:extLst>
          </p:cNvPr>
          <p:cNvSpPr txBox="1"/>
          <p:nvPr/>
        </p:nvSpPr>
        <p:spPr>
          <a:xfrm>
            <a:off x="870425" y="1704584"/>
            <a:ext cx="3590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Kanban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79AE1-C7F1-43A9-C9DC-12E1238494B3}"/>
              </a:ext>
            </a:extLst>
          </p:cNvPr>
          <p:cNvSpPr txBox="1"/>
          <p:nvPr/>
        </p:nvSpPr>
        <p:spPr>
          <a:xfrm>
            <a:off x="900654" y="2429993"/>
            <a:ext cx="353610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A 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ferramenta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 de 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Trabalho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(framework)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FA68F8-6DBC-725E-4149-9EC44D7568A5}"/>
              </a:ext>
            </a:extLst>
          </p:cNvPr>
          <p:cNvSpPr txBox="1"/>
          <p:nvPr/>
        </p:nvSpPr>
        <p:spPr>
          <a:xfrm>
            <a:off x="5434069" y="181410"/>
            <a:ext cx="645565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Criada em 1953 pelo engenheiro japonês </a:t>
            </a:r>
            <a:r>
              <a:rPr lang="pt-BR" err="1"/>
              <a:t>Taiichi</a:t>
            </a:r>
            <a:r>
              <a:rPr lang="pt-BR"/>
              <a:t> Ohno, na </a:t>
            </a:r>
            <a:r>
              <a:rPr lang="pt-BR" err="1"/>
              <a:t>epoca</a:t>
            </a:r>
            <a:r>
              <a:rPr lang="pt-BR"/>
              <a:t> diretor da Toyota, o </a:t>
            </a:r>
            <a:r>
              <a:rPr lang="pt-BR" err="1"/>
              <a:t>Kanban</a:t>
            </a:r>
            <a:r>
              <a:rPr lang="pt-BR"/>
              <a:t> utiliza principalmente um quadro e cartões.</a:t>
            </a:r>
          </a:p>
          <a:p>
            <a:pPr algn="ctr"/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Cartões são atividades relacionados a um projeto.</a:t>
            </a:r>
          </a:p>
          <a:p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O quadro possui divisões conforme necessário.</a:t>
            </a:r>
          </a:p>
          <a:p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Conforme o andamento das atividades, elas são movidas de acordo pelo quadro de acordo com seus status atual</a:t>
            </a:r>
          </a:p>
        </p:txBody>
      </p:sp>
      <p:pic>
        <p:nvPicPr>
          <p:cNvPr id="6" name="Imagem 5" descr="Método Kanban: como funciona e quais são as suas práticas">
            <a:extLst>
              <a:ext uri="{FF2B5EF4-FFF2-40B4-BE49-F238E27FC236}">
                <a16:creationId xmlns:a16="http://schemas.microsoft.com/office/drawing/2014/main" id="{04C91426-E9F3-D8ED-9544-34B1C5D23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4542" y="3426353"/>
            <a:ext cx="6451297" cy="30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339D84-DF63-34E3-349A-2F075C101FB1}"/>
              </a:ext>
            </a:extLst>
          </p:cNvPr>
          <p:cNvSpPr txBox="1"/>
          <p:nvPr/>
        </p:nvSpPr>
        <p:spPr>
          <a:xfrm>
            <a:off x="870425" y="1704584"/>
            <a:ext cx="35905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err="1">
                <a:solidFill>
                  <a:schemeClr val="bg1"/>
                </a:solidFill>
              </a:rPr>
              <a:t>Kanban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79AE1-C7F1-43A9-C9DC-12E1238494B3}"/>
              </a:ext>
            </a:extLst>
          </p:cNvPr>
          <p:cNvSpPr txBox="1"/>
          <p:nvPr/>
        </p:nvSpPr>
        <p:spPr>
          <a:xfrm>
            <a:off x="900654" y="2429993"/>
            <a:ext cx="353610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A 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ferramenta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 de 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Trabalho</a:t>
            </a:r>
          </a:p>
          <a:p>
            <a:pPr algn="ctr"/>
            <a:r>
              <a:rPr lang="pt-BR" sz="2800">
                <a:solidFill>
                  <a:schemeClr val="bg1"/>
                </a:solidFill>
              </a:rPr>
              <a:t>(framework)</a:t>
            </a:r>
          </a:p>
        </p:txBody>
      </p:sp>
      <p:pic>
        <p:nvPicPr>
          <p:cNvPr id="7" name="Imagem 6" descr="Interface gráfica do usuário, Diagrama">
            <a:extLst>
              <a:ext uri="{FF2B5EF4-FFF2-40B4-BE49-F238E27FC236}">
                <a16:creationId xmlns:a16="http://schemas.microsoft.com/office/drawing/2014/main" id="{12CB1A4C-C263-5C3A-FC2B-CAD331545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8" t="13309" r="6165"/>
          <a:stretch/>
        </p:blipFill>
        <p:spPr>
          <a:xfrm>
            <a:off x="5042372" y="4857912"/>
            <a:ext cx="3213757" cy="1631728"/>
          </a:xfrm>
          <a:prstGeom prst="rect">
            <a:avLst/>
          </a:prstGeom>
        </p:spPr>
      </p:pic>
      <p:pic>
        <p:nvPicPr>
          <p:cNvPr id="2" name="Imagem 1" descr="O que é um painel Kanban? | Atlassian">
            <a:extLst>
              <a:ext uri="{FF2B5EF4-FFF2-40B4-BE49-F238E27FC236}">
                <a16:creationId xmlns:a16="http://schemas.microsoft.com/office/drawing/2014/main" id="{2C8310D6-226D-E0A7-0F4C-E4DCEC9D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644" y="4865850"/>
            <a:ext cx="3217335" cy="16268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FFE606-493F-A1A4-89BF-87C426952E73}"/>
              </a:ext>
            </a:extLst>
          </p:cNvPr>
          <p:cNvSpPr txBox="1"/>
          <p:nvPr/>
        </p:nvSpPr>
        <p:spPr>
          <a:xfrm>
            <a:off x="5044085" y="1704747"/>
            <a:ext cx="3364623" cy="2904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/>
              <a:t>Quadro físico</a:t>
            </a:r>
          </a:p>
          <a:p>
            <a:endParaRPr lang="pt-BR"/>
          </a:p>
          <a:p>
            <a:r>
              <a:rPr lang="pt-BR"/>
              <a:t>Pontos positivos: Visualização, simplicidade, custos, impacto no ambiente de trabalho.</a:t>
            </a:r>
          </a:p>
          <a:p>
            <a:endParaRPr lang="pt-BR"/>
          </a:p>
          <a:p>
            <a:r>
              <a:rPr lang="pt-BR"/>
              <a:t>Pontos negativos: Acessibilidade limitada, atualizações manuais, escalabilidade, histórico.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1457CF-689F-445D-AB87-E81F28F78E30}"/>
              </a:ext>
            </a:extLst>
          </p:cNvPr>
          <p:cNvSpPr txBox="1"/>
          <p:nvPr/>
        </p:nvSpPr>
        <p:spPr>
          <a:xfrm>
            <a:off x="8396934" y="1710390"/>
            <a:ext cx="377861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/>
              <a:t>Quadro virtual</a:t>
            </a:r>
          </a:p>
          <a:p>
            <a:endParaRPr lang="pt-BR"/>
          </a:p>
          <a:p>
            <a:r>
              <a:rPr lang="pt-BR"/>
              <a:t>Pontos positivos: Acessibilidade, atualições em tempo real, escalabilidade, funções avançadas, ferramentas de análise.</a:t>
            </a:r>
          </a:p>
          <a:p>
            <a:endParaRPr lang="pt-BR"/>
          </a:p>
          <a:p>
            <a:r>
              <a:rPr lang="pt-BR"/>
              <a:t>Pontos negativos: Custos, pré-requisitos, menos interação física.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85BF19-9CDA-814D-13F8-30D800E3A71A}"/>
              </a:ext>
            </a:extLst>
          </p:cNvPr>
          <p:cNvSpPr txBox="1"/>
          <p:nvPr/>
        </p:nvSpPr>
        <p:spPr>
          <a:xfrm>
            <a:off x="5257816" y="222535"/>
            <a:ext cx="60134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/>
              <a:t>Kanban</a:t>
            </a:r>
            <a:r>
              <a:rPr lang="pt-BR" sz="2000"/>
              <a:t> pode ser usado de forma física ou virtual, cada modelo possui seus pontos positivos e negativos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B52F8-7166-8E43-5DB7-B2CCAA1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Como começar a usar </a:t>
            </a:r>
            <a:r>
              <a:rPr lang="pt-BR" err="1">
                <a:cs typeface="Calibri Light"/>
              </a:rPr>
              <a:t>Kanban</a:t>
            </a:r>
            <a:r>
              <a:rPr lang="pt-BR">
                <a:cs typeface="Calibri Light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8BFA73-E5DA-5869-7AFC-DEAB20AEA98C}"/>
              </a:ext>
            </a:extLst>
          </p:cNvPr>
          <p:cNvSpPr txBox="1"/>
          <p:nvPr/>
        </p:nvSpPr>
        <p:spPr>
          <a:xfrm>
            <a:off x="817638" y="1712686"/>
            <a:ext cx="3650342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err="1">
                <a:solidFill>
                  <a:srgbClr val="FFFFFF"/>
                </a:solidFill>
              </a:rPr>
              <a:t>Kanban</a:t>
            </a:r>
            <a:r>
              <a:rPr lang="pt-BR" sz="2400"/>
              <a:t>​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E6AE16-D07E-B714-211E-4749A8A536A6}"/>
              </a:ext>
            </a:extLst>
          </p:cNvPr>
          <p:cNvSpPr txBox="1"/>
          <p:nvPr/>
        </p:nvSpPr>
        <p:spPr>
          <a:xfrm>
            <a:off x="5272063" y="159114"/>
            <a:ext cx="692368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Para utilizar um quadro </a:t>
            </a:r>
            <a:r>
              <a:rPr lang="pt-BR" err="1"/>
              <a:t>kanban</a:t>
            </a:r>
            <a:r>
              <a:rPr lang="pt-BR"/>
              <a:t> físico não existe dificuldades, bastam </a:t>
            </a:r>
            <a:r>
              <a:rPr lang="pt-BR" err="1"/>
              <a:t>algumas</a:t>
            </a:r>
            <a:r>
              <a:rPr lang="pt-BR"/>
              <a:t> coisa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Um local para posicionar o quadro (fácil acesso, destaque, espaço, etc.)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Fitas ou equivalentes para as divisões</a:t>
            </a:r>
            <a:endParaRPr lang="pt-BR" err="1"/>
          </a:p>
          <a:p>
            <a:pPr marL="285750" indent="-285750">
              <a:buFont typeface="Arial"/>
              <a:buChar char="•"/>
            </a:pPr>
            <a:r>
              <a:rPr lang="pt-BR"/>
              <a:t>Cartões 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Marcadores</a:t>
            </a:r>
          </a:p>
          <a:p>
            <a:pPr marL="285750" indent="-285750">
              <a:buFont typeface="Arial"/>
              <a:buChar char="•"/>
            </a:pPr>
            <a:r>
              <a:rPr lang="pt-BR"/>
              <a:t>Adesivos, ímãs ou equivalentes para fixar.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4F8429-9616-B219-2400-F4CAF921AFEB}"/>
              </a:ext>
            </a:extLst>
          </p:cNvPr>
          <p:cNvSpPr txBox="1"/>
          <p:nvPr/>
        </p:nvSpPr>
        <p:spPr>
          <a:xfrm>
            <a:off x="5274567" y="2724508"/>
            <a:ext cx="676603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Para quadros </a:t>
            </a:r>
            <a:r>
              <a:rPr lang="pt-BR" err="1"/>
              <a:t>Kanban</a:t>
            </a:r>
            <a:r>
              <a:rPr lang="pt-BR"/>
              <a:t> virtuais, existem plataformas muito uteis, são algumas delas</a:t>
            </a:r>
          </a:p>
          <a:p>
            <a:pPr marL="285750" indent="-285750">
              <a:buFont typeface="Arial"/>
              <a:buChar char="•"/>
            </a:pPr>
            <a:r>
              <a:rPr lang="pt-BR" err="1"/>
              <a:t>Trello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err="1"/>
              <a:t>Jira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err="1"/>
              <a:t>Asana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Monday.com</a:t>
            </a:r>
          </a:p>
          <a:p>
            <a:pPr marL="285750" indent="-285750">
              <a:buFont typeface="Arial"/>
              <a:buChar char="•"/>
            </a:pPr>
            <a:r>
              <a:rPr lang="pt-BR" err="1"/>
              <a:t>ClickUp</a:t>
            </a:r>
            <a:endParaRPr lang="pt-BR"/>
          </a:p>
          <a:p>
            <a:endParaRPr lang="pt-BR"/>
          </a:p>
          <a:p>
            <a:r>
              <a:rPr lang="pt-BR"/>
              <a:t>Algumas plataformas oferecem planos ou períodos de teste gratuitos.</a:t>
            </a:r>
          </a:p>
          <a:p>
            <a:r>
              <a:rPr lang="pt-BR"/>
              <a:t>Funções como histórico, gerar relatórios, automação de quadros, etc. Só estão disponíveis em planos pagos. </a:t>
            </a:r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7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774-5E57-9119-84B3-8B67587D0250}"/>
              </a:ext>
            </a:extLst>
          </p:cNvPr>
          <p:cNvSpPr>
            <a:spLocks/>
          </p:cNvSpPr>
          <p:nvPr/>
        </p:nvSpPr>
        <p:spPr>
          <a:xfrm>
            <a:off x="4960872" y="1094660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algn="just" defTabSz="1014984">
              <a:spcAft>
                <a:spcPts val="600"/>
              </a:spcAft>
            </a:pPr>
            <a:endParaRPr lang="en-US" sz="1300" dirty="0"/>
          </a:p>
          <a:p>
            <a:pPr marL="285750" indent="-285750" algn="ctr" defTabSz="1014984">
              <a:spcAft>
                <a:spcPts val="600"/>
              </a:spcAft>
              <a:buFont typeface="Arial"/>
              <a:buChar char="•"/>
            </a:pPr>
            <a:r>
              <a:rPr lang="en-US" dirty="0"/>
              <a:t> Criado </a:t>
            </a:r>
            <a:r>
              <a:rPr lang="en-US" err="1"/>
              <a:t>em</a:t>
            </a:r>
            <a:r>
              <a:rPr lang="en-US" kern="1200" dirty="0">
                <a:latin typeface="+mn-lt"/>
                <a:ea typeface="+mn-ea"/>
                <a:cs typeface="+mn-cs"/>
              </a:rPr>
              <a:t> 90</a:t>
            </a:r>
            <a:endParaRPr lang="en-US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É </a:t>
            </a:r>
            <a:r>
              <a:rPr lang="en-US" kern="1200" err="1">
                <a:latin typeface="+mn-lt"/>
                <a:ea typeface="+mn-ea"/>
                <a:cs typeface="+mn-cs"/>
              </a:rPr>
              <a:t>feito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gerenciado</a:t>
            </a:r>
            <a:r>
              <a:rPr lang="en-US" kern="1200" dirty="0">
                <a:latin typeface="+mn-lt"/>
                <a:ea typeface="+mn-ea"/>
                <a:cs typeface="+mn-cs"/>
              </a:rPr>
              <a:t> a </a:t>
            </a:r>
            <a:r>
              <a:rPr lang="en-US" kern="1200" err="1">
                <a:latin typeface="+mn-lt"/>
                <a:ea typeface="+mn-ea"/>
                <a:cs typeface="+mn-cs"/>
              </a:rPr>
              <a:t>partir</a:t>
            </a:r>
            <a:r>
              <a:rPr lang="en-US" kern="1200" dirty="0">
                <a:latin typeface="+mn-lt"/>
                <a:ea typeface="+mn-ea"/>
                <a:cs typeface="+mn-cs"/>
              </a:rPr>
              <a:t> de "sprints'</a:t>
            </a:r>
            <a:endParaRPr lang="en-US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kern="1200" err="1">
                <a:latin typeface="+mn-lt"/>
                <a:ea typeface="+mn-ea"/>
                <a:cs typeface="+mn-cs"/>
              </a:rPr>
              <a:t>Requer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papeis</a:t>
            </a:r>
            <a:r>
              <a:rPr lang="en-US" kern="1200" dirty="0">
                <a:latin typeface="+mn-lt"/>
                <a:ea typeface="+mn-ea"/>
                <a:cs typeface="+mn-cs"/>
              </a:rPr>
              <a:t> e </a:t>
            </a:r>
            <a:r>
              <a:rPr lang="en-US" kern="1200" err="1">
                <a:latin typeface="+mn-lt"/>
                <a:ea typeface="+mn-ea"/>
                <a:cs typeface="+mn-cs"/>
              </a:rPr>
              <a:t>funções</a:t>
            </a:r>
            <a:r>
              <a:rPr lang="en-US" kern="1200" dirty="0"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latin typeface="+mn-lt"/>
                <a:ea typeface="+mn-ea"/>
                <a:cs typeface="+mn-cs"/>
              </a:rPr>
              <a:t>especificas</a:t>
            </a:r>
            <a:r>
              <a:rPr lang="en-US" kern="1200" dirty="0">
                <a:latin typeface="+mn-lt"/>
                <a:ea typeface="+mn-ea"/>
                <a:cs typeface="+mn-cs"/>
              </a:rPr>
              <a:t> para </a:t>
            </a:r>
            <a:r>
              <a:rPr lang="en-US" kern="1200" err="1">
                <a:latin typeface="+mn-lt"/>
                <a:ea typeface="+mn-ea"/>
                <a:cs typeface="+mn-cs"/>
              </a:rPr>
              <a:t>seus</a:t>
            </a:r>
            <a:r>
              <a:rPr lang="en-US" kern="1200" dirty="0"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latin typeface="+mn-lt"/>
                <a:ea typeface="+mn-ea"/>
                <a:cs typeface="+mn-cs"/>
              </a:rPr>
              <a:t>integrantes</a:t>
            </a:r>
            <a:endParaRPr lang="en-US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kern="1200" err="1">
                <a:latin typeface="+mn-lt"/>
                <a:ea typeface="+mn-ea"/>
                <a:cs typeface="+mn-cs"/>
              </a:rPr>
              <a:t>Possui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uma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duração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fixa</a:t>
            </a:r>
            <a:r>
              <a:rPr lang="en-US" kern="1200" dirty="0">
                <a:latin typeface="+mn-lt"/>
                <a:ea typeface="+mn-ea"/>
                <a:cs typeface="+mn-cs"/>
              </a:rPr>
              <a:t> de tempo</a:t>
            </a:r>
            <a:endParaRPr lang="en-US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kern="1200" err="1">
                <a:latin typeface="+mn-lt"/>
                <a:ea typeface="+mn-ea"/>
                <a:cs typeface="+mn-cs"/>
              </a:rPr>
              <a:t>Planejamento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latin typeface="+mn-lt"/>
                <a:ea typeface="+mn-ea"/>
                <a:cs typeface="+mn-cs"/>
              </a:rPr>
              <a:t>detalhado</a:t>
            </a:r>
            <a:endParaRPr lang="en-US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</a:pPr>
            <a:endParaRPr lang="en-US" sz="1332" kern="120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3224D0-F597-6AEB-9B07-3C364ABE8E83}"/>
              </a:ext>
            </a:extLst>
          </p:cNvPr>
          <p:cNvSpPr>
            <a:spLocks noGrp="1"/>
          </p:cNvSpPr>
          <p:nvPr/>
        </p:nvSpPr>
        <p:spPr>
          <a:xfrm>
            <a:off x="-46815" y="1099376"/>
            <a:ext cx="5351256" cy="167956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1014984">
              <a:spcAft>
                <a:spcPts val="600"/>
              </a:spcAft>
            </a:pPr>
            <a:r>
              <a:rPr lang="en-US" sz="2800" b="0" i="0" kern="1200" cap="none" spc="-167" dirty="0" err="1">
                <a:solidFill>
                  <a:srgbClr val="FFFEFF"/>
                </a:solidFill>
                <a:effectLst/>
                <a:latin typeface="Rockwell"/>
                <a:ea typeface="+mj-ea"/>
                <a:cs typeface="Calibri Light"/>
              </a:rPr>
              <a:t>Comparações</a:t>
            </a:r>
            <a:endParaRPr lang="en-US" sz="2800" dirty="0" err="1">
              <a:latin typeface="Rockwell"/>
              <a:cs typeface="Calibri Ligh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EC455CB-7840-4E03-0368-1EDFAC08D6E7}"/>
              </a:ext>
            </a:extLst>
          </p:cNvPr>
          <p:cNvSpPr txBox="1"/>
          <p:nvPr/>
        </p:nvSpPr>
        <p:spPr>
          <a:xfrm>
            <a:off x="1530365" y="2655867"/>
            <a:ext cx="2209255" cy="15388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kanban</a:t>
            </a:r>
            <a:endParaRPr lang="en-US" sz="2800" kern="1200" dirty="0">
              <a:solidFill>
                <a:schemeClr val="bg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X</a:t>
            </a:r>
          </a:p>
          <a:p>
            <a:pPr algn="ctr" defTabSz="1014984"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E87D9BF-9396-9C0A-4915-2B2DD7E21C23}"/>
              </a:ext>
            </a:extLst>
          </p:cNvPr>
          <p:cNvSpPr txBox="1"/>
          <p:nvPr/>
        </p:nvSpPr>
        <p:spPr>
          <a:xfrm>
            <a:off x="9339278" y="2268385"/>
            <a:ext cx="2209255" cy="22960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Kanban</a:t>
            </a: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X</a:t>
            </a:r>
            <a:endParaRPr lang="en-US" sz="1998" kern="1200">
              <a:solidFill>
                <a:schemeClr val="bg1"/>
              </a:solidFill>
              <a:latin typeface="+mn-lt"/>
              <a:ea typeface="+mn-lt"/>
              <a:cs typeface="+mn-lt"/>
            </a:endParaRPr>
          </a:p>
          <a:p>
            <a:pPr algn="ctr" defTabSz="1014984">
              <a:spcAft>
                <a:spcPts val="600"/>
              </a:spcAft>
            </a:pPr>
            <a:r>
              <a:rPr lang="en-US" sz="444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Scrum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5EA09-46ED-D024-C1EF-14725B927FA6}"/>
              </a:ext>
            </a:extLst>
          </p:cNvPr>
          <p:cNvSpPr>
            <a:spLocks/>
          </p:cNvSpPr>
          <p:nvPr/>
        </p:nvSpPr>
        <p:spPr>
          <a:xfrm>
            <a:off x="8569094" y="1179327"/>
            <a:ext cx="3346209" cy="297376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algn="just" defTabSz="1014984">
              <a:spcAft>
                <a:spcPts val="600"/>
              </a:spcAft>
            </a:pPr>
            <a:endParaRPr lang="en-US" sz="133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dirty="0"/>
              <a:t>Criado </a:t>
            </a:r>
            <a:r>
              <a:rPr lang="en-US" err="1"/>
              <a:t>em</a:t>
            </a:r>
            <a:r>
              <a:rPr lang="en-US" dirty="0"/>
              <a:t> 40</a:t>
            </a:r>
            <a:endParaRPr lang="en-US" kern="1200" dirty="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dirty="0"/>
              <a:t>Mais </a:t>
            </a:r>
            <a:r>
              <a:rPr lang="en-US" err="1"/>
              <a:t>flexivel</a:t>
            </a:r>
            <a:endParaRPr lang="en-US"/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possui</a:t>
            </a:r>
            <a:r>
              <a:rPr lang="en-US" dirty="0"/>
              <a:t> </a:t>
            </a:r>
            <a:r>
              <a:rPr lang="en-US" err="1"/>
              <a:t>papéis</a:t>
            </a:r>
            <a:r>
              <a:rPr lang="en-US" dirty="0"/>
              <a:t> </a:t>
            </a:r>
            <a:r>
              <a:rPr lang="en-US" err="1"/>
              <a:t>definidos</a:t>
            </a:r>
            <a:endParaRPr lang="en-US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dirty="0"/>
              <a:t>Foca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gestão</a:t>
            </a:r>
            <a:r>
              <a:rPr lang="en-US" dirty="0"/>
              <a:t> continua do </a:t>
            </a:r>
            <a:r>
              <a:rPr lang="en-US" err="1"/>
              <a:t>trabalho</a:t>
            </a:r>
            <a:endParaRPr lang="en-US" kern="1200">
              <a:latin typeface="+mn-lt"/>
            </a:endParaRPr>
          </a:p>
          <a:p>
            <a:pPr marL="316865" indent="-316865" algn="ctr" defTabSz="1014984">
              <a:spcAft>
                <a:spcPts val="600"/>
              </a:spcAft>
              <a:buFont typeface="Arial"/>
              <a:buChar char="•"/>
            </a:pPr>
            <a:r>
              <a:rPr lang="en-US" err="1"/>
              <a:t>Possui</a:t>
            </a:r>
            <a:r>
              <a:rPr lang="en-US" dirty="0"/>
              <a:t> </a:t>
            </a:r>
            <a:r>
              <a:rPr lang="en-US" err="1"/>
              <a:t>limitação</a:t>
            </a:r>
            <a:r>
              <a:rPr lang="en-US" dirty="0"/>
              <a:t> visual do </a:t>
            </a:r>
            <a:r>
              <a:rPr lang="en-US" err="1"/>
              <a:t>progresso</a:t>
            </a:r>
            <a:r>
              <a:rPr lang="en-US" dirty="0"/>
              <a:t> 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colunas</a:t>
            </a:r>
            <a:r>
              <a:rPr lang="en-US" dirty="0"/>
              <a:t> </a:t>
            </a:r>
            <a:endParaRPr lang="en-US" kern="1200" dirty="0" err="1"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</a:endParaRPr>
          </a:p>
          <a:p>
            <a:pPr algn="ctr" defTabSz="1014984">
              <a:spcAft>
                <a:spcPts val="600"/>
              </a:spcAft>
            </a:pPr>
            <a:endParaRPr lang="en-US" sz="199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defTabSz="1014984"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40A93-B6D7-68F7-0B1F-48238FCF6430}"/>
              </a:ext>
            </a:extLst>
          </p:cNvPr>
          <p:cNvSpPr txBox="1"/>
          <p:nvPr/>
        </p:nvSpPr>
        <p:spPr>
          <a:xfrm>
            <a:off x="6396662" y="818689"/>
            <a:ext cx="874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Scrum</a:t>
            </a:r>
          </a:p>
        </p:txBody>
      </p:sp>
      <p:pic>
        <p:nvPicPr>
          <p:cNvPr id="14" name="Picture 13" descr="Scrum: veja como usar essa abordagem ágil nos negócios">
            <a:extLst>
              <a:ext uri="{FF2B5EF4-FFF2-40B4-BE49-F238E27FC236}">
                <a16:creationId xmlns:a16="http://schemas.microsoft.com/office/drawing/2014/main" id="{4941EF9E-A837-DFE9-368F-64971335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7" y="4294094"/>
            <a:ext cx="4034117" cy="2017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F48D3-8D90-9AF6-54F3-BD7FB9A4FCE7}"/>
              </a:ext>
            </a:extLst>
          </p:cNvPr>
          <p:cNvSpPr txBox="1"/>
          <p:nvPr/>
        </p:nvSpPr>
        <p:spPr>
          <a:xfrm>
            <a:off x="9955650" y="815559"/>
            <a:ext cx="97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kanban</a:t>
            </a:r>
          </a:p>
        </p:txBody>
      </p:sp>
      <p:pic>
        <p:nvPicPr>
          <p:cNvPr id="16" name="Picture 15" descr="Complete Kanban Project Management Guide for Newbies - Smartsheet">
            <a:extLst>
              <a:ext uri="{FF2B5EF4-FFF2-40B4-BE49-F238E27FC236}">
                <a16:creationId xmlns:a16="http://schemas.microsoft.com/office/drawing/2014/main" id="{BB491F64-E804-26FA-ED58-315C49FD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83" y="4291987"/>
            <a:ext cx="2743200" cy="22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23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Atlas</vt:lpstr>
      <vt:lpstr>Apresentação do PowerPoint</vt:lpstr>
      <vt:lpstr>Sumario &amp; Tópicos da  apresentação </vt:lpstr>
      <vt:lpstr>Apresentação do PowerPoint</vt:lpstr>
      <vt:lpstr>Apresentação do PowerPoint</vt:lpstr>
      <vt:lpstr>Kanban X kanban </vt:lpstr>
      <vt:lpstr>Apresentação do PowerPoint</vt:lpstr>
      <vt:lpstr>Apresentação do PowerPoint</vt:lpstr>
      <vt:lpstr>Como começar a usar Kanban?</vt:lpstr>
      <vt:lpstr>Apresentação do PowerPoint</vt:lpstr>
      <vt:lpstr>Apresentação do PowerPoint</vt:lpstr>
      <vt:lpstr>Apresentação do PowerPoint</vt:lpstr>
      <vt:lpstr>Como aplicar o kanban?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496</cp:revision>
  <dcterms:created xsi:type="dcterms:W3CDTF">2024-06-20T22:20:53Z</dcterms:created>
  <dcterms:modified xsi:type="dcterms:W3CDTF">2024-06-27T23:28:50Z</dcterms:modified>
</cp:coreProperties>
</file>