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59" r:id="rId6"/>
    <p:sldId id="375" r:id="rId7"/>
    <p:sldId id="376" r:id="rId8"/>
    <p:sldId id="382" r:id="rId9"/>
    <p:sldId id="386" r:id="rId10"/>
    <p:sldId id="377" r:id="rId11"/>
    <p:sldId id="383" r:id="rId12"/>
    <p:sldId id="378" r:id="rId13"/>
    <p:sldId id="384" r:id="rId14"/>
    <p:sldId id="385" r:id="rId15"/>
    <p:sldId id="372" r:id="rId16"/>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388" autoAdjust="0"/>
  </p:normalViewPr>
  <p:slideViewPr>
    <p:cSldViewPr snapToGrid="0" snapToObjects="1" showGuides="1">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51086420-A740-4F15-A3C6-30D861C56993}" type="datetime1">
              <a:rPr lang="pt-BR" smtClean="0"/>
              <a:t>28/06/2024</a:t>
            </a:fld>
            <a:endParaRPr lang="pt-BR" dirty="0"/>
          </a:p>
        </p:txBody>
      </p:sp>
      <p:sp>
        <p:nvSpPr>
          <p:cNvPr id="4" name="Espaço Reservado para Rodapé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9E9D61A1-75D9-49F7-83EB-F5872642613A}" type="slidenum">
              <a:rPr lang="pt-BR" smtClean="0"/>
              <a:t>‹nº›</a:t>
            </a:fld>
            <a:endParaRPr lang="pt-BR"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A1707962-53E0-44BB-8889-074197576794}" type="datetime1">
              <a:rPr lang="pt-BR" smtClean="0"/>
              <a:pPr/>
              <a:t>28/06/2024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EF75CB5-5666-5049-9AE0-38EFD385C21E}" type="slidenum">
              <a:rPr lang="pt-BR" smtClean="0"/>
              <a:t>‹nº›</a:t>
            </a:fld>
            <a:endParaRPr lang="pt-BR"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a:t>
            </a:fld>
            <a:endParaRPr lang="pt-BR"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10</a:t>
            </a:fld>
            <a:endParaRPr lang="pt-BR" dirty="0"/>
          </a:p>
        </p:txBody>
      </p:sp>
    </p:spTree>
    <p:extLst>
      <p:ext uri="{BB962C8B-B14F-4D97-AF65-F5344CB8AC3E}">
        <p14:creationId xmlns:p14="http://schemas.microsoft.com/office/powerpoint/2010/main" val="1446364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11</a:t>
            </a:fld>
            <a:endParaRPr lang="pt-BR" dirty="0"/>
          </a:p>
        </p:txBody>
      </p:sp>
    </p:spTree>
    <p:extLst>
      <p:ext uri="{BB962C8B-B14F-4D97-AF65-F5344CB8AC3E}">
        <p14:creationId xmlns:p14="http://schemas.microsoft.com/office/powerpoint/2010/main" val="64382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12</a:t>
            </a:fld>
            <a:endParaRPr lang="pt-BR"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marL="0" marR="0" lvl="0" indent="0" algn="r" defTabSz="914400" rtl="0" eaLnBrk="1" fontAlgn="auto" latinLnBrk="0" hangingPunct="1">
              <a:lnSpc>
                <a:spcPct val="100000"/>
              </a:lnSpc>
              <a:spcBef>
                <a:spcPts val="0"/>
              </a:spcBef>
              <a:spcAft>
                <a:spcPts val="0"/>
              </a:spcAft>
              <a:buClrTx/>
              <a:buSzTx/>
              <a:buFontTx/>
              <a:buNone/>
              <a:tabLst/>
              <a:defRPr lang="pt-BR"/>
            </a:pPr>
            <a:fld id="{DEF75CB5-5666-5049-9AE0-38EFD385C21E}"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pt-BR"/>
              </a:pPr>
              <a:t>2</a:t>
            </a:fld>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a:t>
            </a:fld>
            <a:endParaRPr lang="pt-BR"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a:t>
            </a:fld>
            <a:endParaRPr lang="pt-BR"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a:t>
            </a:fld>
            <a:endParaRPr lang="pt-BR" dirty="0"/>
          </a:p>
        </p:txBody>
      </p:sp>
    </p:spTree>
    <p:extLst>
      <p:ext uri="{BB962C8B-B14F-4D97-AF65-F5344CB8AC3E}">
        <p14:creationId xmlns:p14="http://schemas.microsoft.com/office/powerpoint/2010/main" val="193032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a:t>
            </a:fld>
            <a:endParaRPr lang="pt-BR" dirty="0"/>
          </a:p>
        </p:txBody>
      </p:sp>
    </p:spTree>
    <p:extLst>
      <p:ext uri="{BB962C8B-B14F-4D97-AF65-F5344CB8AC3E}">
        <p14:creationId xmlns:p14="http://schemas.microsoft.com/office/powerpoint/2010/main" val="188819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7</a:t>
            </a:fld>
            <a:endParaRPr lang="pt-BR"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8</a:t>
            </a:fld>
            <a:endParaRPr lang="pt-BR" dirty="0"/>
          </a:p>
        </p:txBody>
      </p:sp>
    </p:spTree>
    <p:extLst>
      <p:ext uri="{BB962C8B-B14F-4D97-AF65-F5344CB8AC3E}">
        <p14:creationId xmlns:p14="http://schemas.microsoft.com/office/powerpoint/2010/main" val="2761210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9</a:t>
            </a:fld>
            <a:endParaRPr lang="pt-BR" dirty="0"/>
          </a:p>
        </p:txBody>
      </p:sp>
    </p:spTree>
    <p:extLst>
      <p:ext uri="{BB962C8B-B14F-4D97-AF65-F5344CB8AC3E}">
        <p14:creationId xmlns:p14="http://schemas.microsoft.com/office/powerpoint/2010/main" val="3765125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Sub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
        <p:nvSpPr>
          <p:cNvPr id="12" name="Subtítulo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pt-BR" sz="3200" b="0" i="0" cap="all" spc="600" baseline="0">
                <a:solidFill>
                  <a:schemeClr val="accent3"/>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e 2 colunas">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Imagem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pt-BR" sz="2000"/>
            </a:lvl1pPr>
          </a:lstStyle>
          <a:p>
            <a:pPr rtl="0"/>
            <a:r>
              <a:rPr lang="pt-BR"/>
              <a:t>Clique no ícone para adicionar uma imagem</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cxnSp>
        <p:nvCxnSpPr>
          <p:cNvPr id="4" name="Conector Reto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ítulo e 2 colunas">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Conector Reto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2" name="Espaço reservado para tabela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pt-BR" sz="2400">
                <a:latin typeface="+mn-lt"/>
              </a:defRPr>
            </a:lvl1pPr>
          </a:lstStyle>
          <a:p>
            <a:pPr rtl="0"/>
            <a:r>
              <a:rPr lang="pt-BR"/>
              <a:t>Clique no ícone para adicionar tabela</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pt-BR" sz="1800" spc="0" baseline="0">
                <a:solidFill>
                  <a:schemeClr val="bg1"/>
                </a:solidFill>
                <a:latin typeface="+mn-lt"/>
              </a:defRPr>
            </a:lvl1pPr>
            <a:lvl2pPr marL="566928" indent="-283464">
              <a:lnSpc>
                <a:spcPct val="120000"/>
              </a:lnSpc>
              <a:spcBef>
                <a:spcPts val="500"/>
              </a:spcBef>
              <a:buClr>
                <a:schemeClr val="accent3"/>
              </a:buClr>
              <a:defRPr lang="pt-BR" sz="1800" spc="0"/>
            </a:lvl2pPr>
            <a:lvl3pPr marL="859536" indent="-283464">
              <a:lnSpc>
                <a:spcPct val="120000"/>
              </a:lnSpc>
              <a:spcBef>
                <a:spcPts val="500"/>
              </a:spcBef>
              <a:buClr>
                <a:schemeClr val="accent3"/>
              </a:buClr>
              <a:defRPr lang="pt-BR" sz="1800" spc="0"/>
            </a:lvl3pPr>
            <a:lvl4pPr marL="1152144">
              <a:lnSpc>
                <a:spcPct val="120000"/>
              </a:lnSpc>
              <a:spcBef>
                <a:spcPts val="500"/>
              </a:spcBef>
              <a:buClr>
                <a:schemeClr val="accent3"/>
              </a:buCl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0" name="Espaço Reservado para Conteúdo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pt-BR" sz="1800">
                <a:solidFill>
                  <a:schemeClr val="bg1"/>
                </a:solidFill>
                <a:latin typeface="+mn-lt"/>
              </a:defRPr>
            </a:lvl1pPr>
            <a:lvl2pPr marL="457200" indent="0">
              <a:lnSpc>
                <a:spcPct val="120000"/>
              </a:lnSpc>
              <a:spcBef>
                <a:spcPts val="1000"/>
              </a:spcBef>
              <a:buNone/>
              <a:defRPr lang="pt-BR" sz="1600">
                <a:solidFill>
                  <a:schemeClr val="bg1"/>
                </a:solidFill>
                <a:latin typeface="+mn-lt"/>
              </a:defRPr>
            </a:lvl2pPr>
            <a:lvl3pPr marL="914400" indent="0">
              <a:lnSpc>
                <a:spcPct val="120000"/>
              </a:lnSpc>
              <a:spcBef>
                <a:spcPts val="1000"/>
              </a:spcBef>
              <a:buNone/>
              <a:defRPr lang="pt-BR" sz="1400">
                <a:solidFill>
                  <a:schemeClr val="bg1"/>
                </a:solidFill>
                <a:latin typeface="+mn-lt"/>
              </a:defRPr>
            </a:lvl3pPr>
            <a:lvl4pPr marL="1371600" indent="0">
              <a:lnSpc>
                <a:spcPct val="120000"/>
              </a:lnSpc>
              <a:spcBef>
                <a:spcPts val="1000"/>
              </a:spcBef>
              <a:buNone/>
              <a:defRPr lang="pt-BR" sz="1200">
                <a:solidFill>
                  <a:schemeClr val="bg1"/>
                </a:solidFill>
                <a:latin typeface="+mn-lt"/>
              </a:defRPr>
            </a:lvl4pPr>
            <a:lvl5pPr marL="1828800" indent="0">
              <a:lnSpc>
                <a:spcPct val="120000"/>
              </a:lnSpc>
              <a:spcBef>
                <a:spcPts val="1000"/>
              </a:spcBef>
              <a:buNone/>
              <a:defRPr lang="pt-BR" sz="1200">
                <a:solidFill>
                  <a:schemeClr val="bg1"/>
                </a:solidFill>
                <a:latin typeface="+mn-lt"/>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Tabela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pt-BR" sz="2400">
                <a:latin typeface="+mn-lt"/>
              </a:defRPr>
            </a:lvl1pPr>
          </a:lstStyle>
          <a:p>
            <a:pPr rtl="0"/>
            <a:r>
              <a:rPr lang="pt-BR"/>
              <a:t>Clique no ícone para adicionar tabela</a:t>
            </a:r>
          </a:p>
        </p:txBody>
      </p:sp>
      <p:cxnSp>
        <p:nvCxnSpPr>
          <p:cNvPr id="8" name="Conector Reto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chamento">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upo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18" name="Elemento gráfico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pic>
          <p:nvPicPr>
            <p:cNvPr id="4" name="Espaço Reservado para Conteúdo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ítulo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pt-BR" sz="3200" cap="all" baseline="0">
                <a:solidFill>
                  <a:schemeClr val="accent3"/>
                </a:solidFill>
              </a:defRPr>
            </a:lvl1pPr>
          </a:lstStyle>
          <a:p>
            <a:pPr rtl="0"/>
            <a:r>
              <a:rPr lang="pt-BR"/>
              <a:t>Clique para adicionar um título</a:t>
            </a:r>
          </a:p>
        </p:txBody>
      </p:sp>
      <p:sp>
        <p:nvSpPr>
          <p:cNvPr id="7" name="Espaço Reservado para Conteúdo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pt-BR" sz="1800">
                <a:solidFill>
                  <a:schemeClr val="bg1"/>
                </a:solidFill>
                <a:latin typeface="+mn-lt"/>
              </a:defRPr>
            </a:lvl1pPr>
            <a:lvl2pPr>
              <a:lnSpc>
                <a:spcPct val="120000"/>
              </a:lnSpc>
              <a:spcBef>
                <a:spcPts val="1000"/>
              </a:spcBef>
              <a:buClr>
                <a:schemeClr val="accent3"/>
              </a:buClr>
              <a:defRPr lang="pt-BR" sz="1600">
                <a:solidFill>
                  <a:schemeClr val="bg1"/>
                </a:solidFill>
                <a:latin typeface="+mn-lt"/>
              </a:defRPr>
            </a:lvl2pPr>
            <a:lvl3pPr>
              <a:lnSpc>
                <a:spcPct val="120000"/>
              </a:lnSpc>
              <a:spcBef>
                <a:spcPts val="1000"/>
              </a:spcBef>
              <a:buClr>
                <a:schemeClr val="accent3"/>
              </a:buClr>
              <a:defRPr lang="pt-BR" sz="1400">
                <a:solidFill>
                  <a:schemeClr val="bg1"/>
                </a:solidFill>
                <a:latin typeface="+mn-lt"/>
              </a:defRPr>
            </a:lvl3pPr>
            <a:lvl4pPr>
              <a:lnSpc>
                <a:spcPct val="120000"/>
              </a:lnSpc>
              <a:spcBef>
                <a:spcPts val="1000"/>
              </a:spcBef>
              <a:buClr>
                <a:schemeClr val="accent3"/>
              </a:buClr>
              <a:defRPr lang="pt-BR" sz="1200">
                <a:solidFill>
                  <a:schemeClr val="bg1"/>
                </a:solidFill>
                <a:latin typeface="+mn-lt"/>
              </a:defRPr>
            </a:lvl4pPr>
            <a:lvl5pPr>
              <a:lnSpc>
                <a:spcPct val="120000"/>
              </a:lnSpc>
              <a:spcBef>
                <a:spcPts val="1000"/>
              </a:spcBef>
              <a:buClr>
                <a:schemeClr val="accent3"/>
              </a:buCl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6" name="Conector Reto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ente 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tângulo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Espaço Reservado para Conteúdo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upo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9" name="Elemento gráfico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pt-BR" sz="3200" cap="all" baseline="0">
                <a:solidFill>
                  <a:schemeClr val="accent3">
                    <a:lumMod val="75000"/>
                  </a:schemeClr>
                </a:solidFill>
              </a:defRPr>
            </a:lvl1pPr>
          </a:lstStyle>
          <a:p>
            <a:pPr rtl="0"/>
            <a:r>
              <a:rPr lang="pt-BR"/>
              <a:t>Clique para editar o título Mestre</a:t>
            </a:r>
          </a:p>
        </p:txBody>
      </p:sp>
      <p:cxnSp>
        <p:nvCxnSpPr>
          <p:cNvPr id="5" name="Conector Reto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Espaço Reservado para Conteúdo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pt-BR" sz="1800">
                <a:solidFill>
                  <a:schemeClr val="bg1"/>
                </a:solidFill>
                <a:latin typeface="+mn-lt"/>
              </a:defRPr>
            </a:lvl1pPr>
            <a:lvl2pPr>
              <a:lnSpc>
                <a:spcPct val="120000"/>
              </a:lnSpc>
              <a:spcBef>
                <a:spcPts val="1000"/>
              </a:spcBef>
              <a:spcAft>
                <a:spcPts val="600"/>
              </a:spcAft>
              <a:defRPr lang="pt-BR" sz="1600">
                <a:solidFill>
                  <a:schemeClr val="bg1"/>
                </a:solidFill>
                <a:latin typeface="+mn-lt"/>
              </a:defRPr>
            </a:lvl2pPr>
            <a:lvl3pPr>
              <a:lnSpc>
                <a:spcPct val="120000"/>
              </a:lnSpc>
              <a:spcBef>
                <a:spcPts val="1000"/>
              </a:spcBef>
              <a:spcAft>
                <a:spcPts val="600"/>
              </a:spcAft>
              <a:defRPr lang="pt-BR" sz="1400">
                <a:solidFill>
                  <a:schemeClr val="bg1"/>
                </a:solidFill>
                <a:latin typeface="+mn-lt"/>
              </a:defRPr>
            </a:lvl3pPr>
            <a:lvl4pPr>
              <a:lnSpc>
                <a:spcPct val="120000"/>
              </a:lnSpc>
              <a:spcBef>
                <a:spcPts val="1000"/>
              </a:spcBef>
              <a:spcAft>
                <a:spcPts val="600"/>
              </a:spcAft>
              <a:defRPr lang="pt-BR" sz="1200">
                <a:solidFill>
                  <a:schemeClr val="bg1"/>
                </a:solidFill>
                <a:latin typeface="+mn-lt"/>
              </a:defRPr>
            </a:lvl4pPr>
            <a:lvl5pPr>
              <a:lnSpc>
                <a:spcPct val="120000"/>
              </a:lnSpc>
              <a:spcBef>
                <a:spcPts val="1000"/>
              </a:spcBef>
              <a:spcAft>
                <a:spcPts val="600"/>
              </a:spcAft>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ítulo e 2 colunas">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pt-BR" sz="3200" cap="all" spc="300" baseline="0"/>
            </a:lvl1pPr>
          </a:lstStyle>
          <a:p>
            <a:pPr rtl="0"/>
            <a:r>
              <a:rPr lang="pt-BR"/>
              <a:t>Clique para adicionar um título</a:t>
            </a:r>
          </a:p>
        </p:txBody>
      </p:sp>
      <p:sp>
        <p:nvSpPr>
          <p:cNvPr id="7" name="Subtítulo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pt-BR" sz="60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da Seção">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 name="Retângulo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pt-BR" sz="2400" cap="all" spc="300" baseline="0"/>
            </a:lvl1pPr>
          </a:lstStyle>
          <a:p>
            <a:pPr rtl="0"/>
            <a:r>
              <a:rPr lang="pt-BR"/>
              <a:t>Clique para adicionar um título</a:t>
            </a:r>
          </a:p>
        </p:txBody>
      </p:sp>
      <p:sp>
        <p:nvSpPr>
          <p:cNvPr id="8" name="Subtítulo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pt-BR" sz="32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0" name="Espaço Reservado para Imagem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pt-BR" sz="2000"/>
            </a:lvl1pPr>
          </a:lstStyle>
          <a:p>
            <a:pPr rtl="0"/>
            <a:r>
              <a:rPr lang="pt-BR"/>
              <a:t>Clique no ícone para adicionar uma imagem</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ítulo e 2 colunas">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Espaço Reservado para Conteúdo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tângulo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6" name="Conector Reto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3" name="Espaço Reservado para Conteúdo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pt-B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pt-B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pt-B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tângulo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 name="Imagem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upo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Elemento gráfico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14" name="Grupo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Elemento gráfico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7" name="Elemento gráfico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pt-BR" sz="3200" cap="all" spc="600" baseline="0">
                <a:solidFill>
                  <a:schemeClr val="accent3">
                    <a:lumMod val="75000"/>
                  </a:schemeClr>
                </a:solidFill>
              </a:defRPr>
            </a:lvl1pPr>
          </a:lstStyle>
          <a:p>
            <a:pPr rtl="0"/>
            <a:r>
              <a:rPr lang="pt-BR"/>
              <a:t>Clique para editar o título Mestre</a:t>
            </a:r>
          </a:p>
        </p:txBody>
      </p:sp>
      <p:sp>
        <p:nvSpPr>
          <p:cNvPr id="5" name="Subtítulo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pt-BR" sz="1800" b="0" i="0" cap="all" spc="300" baseline="0">
                <a:solidFill>
                  <a:schemeClr val="bg1"/>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tângulo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Imagem 5" descr="Uma espiral azul e púrpura&#10;&#10;Descrição gerada automaticamente">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upo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Elemento gráfico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8" name="Grupo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Elemento gráfico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0" name="Elemento gráfico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cxnSp>
        <p:nvCxnSpPr>
          <p:cNvPr id="14" name="Conector Reto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21" name="Espaço Reservado para Conteúdo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Elemento gráfico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1" name="Elemento gráfico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pt-B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pt-B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pt-B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pt-BR"/>
            </a:defPPr>
          </a:lstStyle>
          <a:p>
            <a:pPr rtl="0"/>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pt-BR" sz="1200">
                <a:solidFill>
                  <a:schemeClr val="bg1"/>
                </a:solidFill>
                <a:latin typeface="+mj-lt"/>
                <a:cs typeface="Biome" panose="020B0503030204020804" pitchFamily="34" charset="0"/>
              </a:defRPr>
            </a:lvl1pPr>
          </a:lstStyle>
          <a:p>
            <a:pPr rtl="0"/>
            <a:endParaRPr lang="pt-BR" dirty="0"/>
          </a:p>
        </p:txBody>
      </p:sp>
      <p:sp>
        <p:nvSpPr>
          <p:cNvPr id="5" name="Espaço Reservado para Rodapé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pt-BR" sz="1200">
                <a:solidFill>
                  <a:schemeClr val="bg1"/>
                </a:solidFill>
                <a:latin typeface="+mj-lt"/>
                <a:cs typeface="Biome" panose="020B0503030204020804" pitchFamily="34" charset="0"/>
              </a:defRPr>
            </a:lvl1pPr>
          </a:lstStyle>
          <a:p>
            <a:pPr rtl="0"/>
            <a:r>
              <a:rPr lang="pt-BR" dirty="0"/>
              <a:t>Título da apresentação</a:t>
            </a:r>
          </a:p>
        </p:txBody>
      </p:sp>
      <p:sp>
        <p:nvSpPr>
          <p:cNvPr id="6" name="Espaço Reservado para o Número do Slide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pt-BR" sz="1200">
                <a:solidFill>
                  <a:schemeClr val="bg1"/>
                </a:solidFill>
                <a:latin typeface="+mj-lt"/>
                <a:cs typeface="Biome" panose="020B0503030204020804" pitchFamily="34" charset="0"/>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pt-B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pt-B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pt-BR"/>
            </a:defPPr>
          </a:lstStyle>
          <a:p>
            <a:pPr rtl="0"/>
            <a:r>
              <a:rPr lang="pt-BR" sz="4000" dirty="0"/>
              <a:t>Behavior </a:t>
            </a:r>
            <a:r>
              <a:rPr lang="pt-BR" sz="4000" dirty="0" err="1"/>
              <a:t>driven</a:t>
            </a:r>
            <a:r>
              <a:rPr lang="pt-BR" sz="4000" dirty="0"/>
              <a:t> </a:t>
            </a:r>
            <a:r>
              <a:rPr lang="pt-BR" sz="4000" dirty="0" err="1"/>
              <a:t>development</a:t>
            </a:r>
            <a:r>
              <a:rPr lang="pt-BR" sz="4000" dirty="0"/>
              <a:t>(</a:t>
            </a:r>
            <a:r>
              <a:rPr lang="pt-BR" sz="4000" dirty="0" err="1"/>
              <a:t>bdd</a:t>
            </a:r>
            <a:r>
              <a:rPr lang="pt-BR" sz="4000" dirty="0"/>
              <a:t>)</a:t>
            </a:r>
          </a:p>
        </p:txBody>
      </p:sp>
      <p:sp>
        <p:nvSpPr>
          <p:cNvPr id="9" name="Subtítulo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pt-BR"/>
            </a:defPPr>
          </a:lstStyle>
          <a:p>
            <a:pPr rtl="0"/>
            <a:r>
              <a:rPr lang="pt-BR" dirty="0"/>
              <a:t>Metodologias ágeis</a:t>
            </a:r>
          </a:p>
        </p:txBody>
      </p:sp>
      <p:sp>
        <p:nvSpPr>
          <p:cNvPr id="2" name="CaixaDeTexto 1">
            <a:extLst>
              <a:ext uri="{FF2B5EF4-FFF2-40B4-BE49-F238E27FC236}">
                <a16:creationId xmlns:a16="http://schemas.microsoft.com/office/drawing/2014/main" id="{0B19FF3D-660A-4191-BCCD-C8B4E17B9A38}"/>
              </a:ext>
            </a:extLst>
          </p:cNvPr>
          <p:cNvSpPr txBox="1"/>
          <p:nvPr/>
        </p:nvSpPr>
        <p:spPr>
          <a:xfrm>
            <a:off x="327171" y="5879068"/>
            <a:ext cx="11484528" cy="369332"/>
          </a:xfrm>
          <a:prstGeom prst="rect">
            <a:avLst/>
          </a:prstGeom>
          <a:noFill/>
        </p:spPr>
        <p:txBody>
          <a:bodyPr wrap="square" rtlCol="0">
            <a:spAutoFit/>
          </a:bodyPr>
          <a:lstStyle/>
          <a:p>
            <a:r>
              <a:rPr lang="pt-BR" dirty="0">
                <a:solidFill>
                  <a:schemeClr val="accent3">
                    <a:lumMod val="75000"/>
                  </a:schemeClr>
                </a:solidFill>
                <a:latin typeface="+mj-lt"/>
              </a:rPr>
              <a:t>NOMES: EDUARDO F. QUADROS, MARCOS LUIZ, LUCAS ABREU, NATHAN NEEMIAS, SILAS SOARES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83E06-8BEA-1DD3-D0D6-391C08880EBF}"/>
              </a:ext>
            </a:extLst>
          </p:cNvPr>
          <p:cNvSpPr>
            <a:spLocks noGrp="1"/>
          </p:cNvSpPr>
          <p:nvPr>
            <p:ph type="title"/>
          </p:nvPr>
        </p:nvSpPr>
        <p:spPr>
          <a:xfrm>
            <a:off x="629174" y="430482"/>
            <a:ext cx="10613495" cy="1327464"/>
          </a:xfrm>
        </p:spPr>
        <p:txBody>
          <a:bodyPr rtlCol="0"/>
          <a:lstStyle>
            <a:defPPr>
              <a:defRPr lang="pt-BR"/>
            </a:defPPr>
          </a:lstStyle>
          <a:p>
            <a:pPr rtl="0"/>
            <a:r>
              <a:rPr lang="pt-BR" dirty="0"/>
              <a:t>Importância da automação de testes no </a:t>
            </a:r>
            <a:r>
              <a:rPr lang="pt-BR" dirty="0" err="1"/>
              <a:t>bdd</a:t>
            </a:r>
            <a:endParaRPr lang="pt-BR" dirty="0"/>
          </a:p>
        </p:txBody>
      </p:sp>
      <p:sp>
        <p:nvSpPr>
          <p:cNvPr id="3" name="Espaço Reservado para Conteúdo 2">
            <a:extLst>
              <a:ext uri="{FF2B5EF4-FFF2-40B4-BE49-F238E27FC236}">
                <a16:creationId xmlns:a16="http://schemas.microsoft.com/office/drawing/2014/main" id="{1CF175D3-F3DC-695F-474B-346EDCA5D60F}"/>
              </a:ext>
            </a:extLst>
          </p:cNvPr>
          <p:cNvSpPr>
            <a:spLocks noGrp="1"/>
          </p:cNvSpPr>
          <p:nvPr>
            <p:ph sz="quarter" idx="35"/>
          </p:nvPr>
        </p:nvSpPr>
        <p:spPr>
          <a:xfrm>
            <a:off x="732965" y="2174434"/>
            <a:ext cx="10726070" cy="2509132"/>
          </a:xfrm>
        </p:spPr>
        <p:txBody>
          <a:bodyPr rtlCol="0"/>
          <a:lstStyle>
            <a:defPPr>
              <a:defRPr lang="pt-BR"/>
            </a:defPPr>
          </a:lstStyle>
          <a:p>
            <a:endParaRPr lang="pt-BR" dirty="0"/>
          </a:p>
          <a:p>
            <a:pPr marL="0" indent="0">
              <a:buNone/>
            </a:pPr>
            <a:r>
              <a:rPr lang="pt-BR" b="1" dirty="0"/>
              <a:t>Automação de Testes no BDD:</a:t>
            </a:r>
            <a:endParaRPr lang="pt-BR" dirty="0"/>
          </a:p>
          <a:p>
            <a:pPr marL="0" indent="0">
              <a:buNone/>
            </a:pPr>
            <a:r>
              <a:rPr lang="pt-BR" b="1" dirty="0"/>
              <a:t>Eficiência e Precisão:</a:t>
            </a:r>
            <a:r>
              <a:rPr lang="pt-BR" dirty="0"/>
              <a:t> Garante testes rápidos e consistentes para cenários complexos, minimizando erros humanos.</a:t>
            </a:r>
          </a:p>
          <a:p>
            <a:pPr marL="0" indent="0">
              <a:buNone/>
            </a:pPr>
            <a:r>
              <a:rPr lang="pt-BR" b="1" dirty="0"/>
              <a:t>Documentação Viva:</a:t>
            </a:r>
            <a:r>
              <a:rPr lang="pt-BR" dirty="0"/>
              <a:t> Testes automatizados servem como exemplos vivos do comportamento esperado da aplicação, facilitando manutenções futuras e integração de novas funcionalidades.</a:t>
            </a:r>
          </a:p>
          <a:p>
            <a:pPr marL="0" indent="0">
              <a:buNone/>
            </a:pPr>
            <a:r>
              <a:rPr lang="pt-BR" b="1" dirty="0"/>
              <a:t>Cultura de Qualidade:</a:t>
            </a:r>
            <a:r>
              <a:rPr lang="pt-BR" dirty="0"/>
              <a:t> Estabelece uma prática consistente de escrever e monitorar testes automatizados, promovendo um desenvolvimento de software mais confiável e satisfatório para os usuários.</a:t>
            </a:r>
          </a:p>
          <a:p>
            <a:pPr marL="0" indent="0" algn="l">
              <a:buNone/>
            </a:pPr>
            <a:endParaRPr lang="pt-BR" b="0" i="0" dirty="0">
              <a:effectLst/>
              <a:latin typeface="PT Sans" panose="020B0503020203020204" pitchFamily="34" charset="0"/>
            </a:endParaRPr>
          </a:p>
          <a:p>
            <a:pPr rtl="0"/>
            <a:endParaRPr lang="pt-BR" dirty="0"/>
          </a:p>
        </p:txBody>
      </p:sp>
      <p:sp>
        <p:nvSpPr>
          <p:cNvPr id="5" name="Espaço Reservado para o Número do Slide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10</a:t>
            </a:fld>
            <a:endParaRPr lang="pt-BR" dirty="0"/>
          </a:p>
        </p:txBody>
      </p:sp>
    </p:spTree>
    <p:extLst>
      <p:ext uri="{BB962C8B-B14F-4D97-AF65-F5344CB8AC3E}">
        <p14:creationId xmlns:p14="http://schemas.microsoft.com/office/powerpoint/2010/main" val="72987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rtlCol="0"/>
          <a:lstStyle>
            <a:defPPr>
              <a:defRPr lang="pt-BR"/>
            </a:defPPr>
          </a:lstStyle>
          <a:p>
            <a:pPr rtl="0"/>
            <a:r>
              <a:rPr lang="pt-BR" dirty="0"/>
              <a:t>conclusão</a:t>
            </a:r>
          </a:p>
        </p:txBody>
      </p:sp>
      <p:sp>
        <p:nvSpPr>
          <p:cNvPr id="3" name="Espaço Reservado para Conteúdo 2">
            <a:extLst>
              <a:ext uri="{FF2B5EF4-FFF2-40B4-BE49-F238E27FC236}">
                <a16:creationId xmlns:a16="http://schemas.microsoft.com/office/drawing/2014/main" id="{1CF175D3-F3DC-695F-474B-346EDCA5D60F}"/>
              </a:ext>
            </a:extLst>
          </p:cNvPr>
          <p:cNvSpPr>
            <a:spLocks noGrp="1"/>
          </p:cNvSpPr>
          <p:nvPr>
            <p:ph sz="quarter" idx="35"/>
          </p:nvPr>
        </p:nvSpPr>
        <p:spPr>
          <a:xfrm>
            <a:off x="732965" y="2792711"/>
            <a:ext cx="10726070" cy="2509132"/>
          </a:xfrm>
        </p:spPr>
        <p:txBody>
          <a:bodyPr rtlCol="0"/>
          <a:lstStyle>
            <a:defPPr>
              <a:defRPr lang="pt-BR"/>
            </a:defPPr>
          </a:lstStyle>
          <a:p>
            <a:pPr marL="0" indent="0" algn="l">
              <a:buNone/>
            </a:pPr>
            <a:r>
              <a:rPr lang="pt-BR" b="1" i="0" dirty="0">
                <a:effectLst/>
                <a:latin typeface="PT Sans" panose="020B0503020203020204" pitchFamily="34" charset="0"/>
              </a:rPr>
              <a:t>O BDD </a:t>
            </a:r>
            <a:r>
              <a:rPr lang="pt-BR" i="0" dirty="0">
                <a:effectLst/>
                <a:latin typeface="PT Sans" panose="020B0503020203020204" pitchFamily="34" charset="0"/>
              </a:rPr>
              <a:t>é uma técnica evoluída do TDD, em que  </a:t>
            </a:r>
            <a:r>
              <a:rPr lang="pt-BR" i="0" dirty="0">
                <a:solidFill>
                  <a:srgbClr val="FFFFFF"/>
                </a:solidFill>
                <a:effectLst/>
                <a:latin typeface="Google Sans"/>
              </a:rPr>
              <a:t>além de melhorar a qualidade e a relevância do software, também gera um desenvolvimento mais eficiente e alinhado com as necessidades e expectativas dos usuários</a:t>
            </a:r>
            <a:r>
              <a:rPr lang="pt-BR" b="0" i="0" dirty="0">
                <a:solidFill>
                  <a:srgbClr val="E8E8E8"/>
                </a:solidFill>
                <a:effectLst/>
                <a:latin typeface="Google Sans"/>
              </a:rPr>
              <a:t>.</a:t>
            </a:r>
            <a:endParaRPr lang="pt-BR" b="0" i="0" dirty="0">
              <a:effectLst/>
              <a:latin typeface="PT Sans" panose="020B0503020203020204" pitchFamily="34" charset="0"/>
            </a:endParaRPr>
          </a:p>
          <a:p>
            <a:pPr marL="0" indent="0" rtl="0">
              <a:buNone/>
            </a:pPr>
            <a:r>
              <a:rPr lang="pt-BR" dirty="0"/>
              <a:t>Onde conseguimos liga diversas pessoas para que seja um trabalho mais eficaz, para que tenha uma visão perto da que o usuário tem, por isso é necessário a junção destes funcionários.</a:t>
            </a:r>
          </a:p>
          <a:p>
            <a:pPr marL="0" indent="0" rtl="0">
              <a:buNone/>
            </a:pPr>
            <a:r>
              <a:rPr lang="pt-BR" dirty="0"/>
              <a:t>Em conclusão, o BDD é uma boa metodologia, pela eficácia do seu produto.</a:t>
            </a:r>
          </a:p>
        </p:txBody>
      </p:sp>
      <p:sp>
        <p:nvSpPr>
          <p:cNvPr id="5" name="Espaço Reservado para o Número do Slide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11</a:t>
            </a:fld>
            <a:endParaRPr lang="pt-BR" dirty="0"/>
          </a:p>
        </p:txBody>
      </p:sp>
    </p:spTree>
    <p:extLst>
      <p:ext uri="{BB962C8B-B14F-4D97-AF65-F5344CB8AC3E}">
        <p14:creationId xmlns:p14="http://schemas.microsoft.com/office/powerpoint/2010/main" val="289856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a:t>OBRIGADO</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pt-BR"/>
            </a:defPPr>
          </a:lstStyle>
          <a:p>
            <a:pPr rtl="0"/>
            <a:r>
              <a:rPr lang="pt-BR" dirty="0" err="1"/>
              <a:t>bdd</a:t>
            </a:r>
            <a:endParaRPr lang="pt-BR" dirty="0"/>
          </a:p>
        </p:txBody>
      </p:sp>
      <p:sp>
        <p:nvSpPr>
          <p:cNvPr id="31" name="Espaço Reservado para Texto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pt-BR"/>
            </a:defPPr>
          </a:lstStyle>
          <a:p>
            <a:pPr rtl="0"/>
            <a:r>
              <a:rPr lang="pt-BR" dirty="0"/>
              <a:t>Introdução</a:t>
            </a:r>
          </a:p>
          <a:p>
            <a:pPr rtl="0"/>
            <a:r>
              <a:rPr lang="pt-BR" dirty="0"/>
              <a:t>Benefícios </a:t>
            </a:r>
          </a:p>
          <a:p>
            <a:pPr rtl="0"/>
            <a:r>
              <a:rPr lang="pt-BR" dirty="0"/>
              <a:t>Como é aplicado</a:t>
            </a:r>
          </a:p>
          <a:p>
            <a:pPr rtl="0"/>
            <a:r>
              <a:rPr lang="pt-BR" dirty="0"/>
              <a:t>Relação com TDD</a:t>
            </a:r>
          </a:p>
          <a:p>
            <a:pPr rtl="0"/>
            <a:r>
              <a:rPr lang="pt-BR" dirty="0"/>
              <a:t>A sua importância</a:t>
            </a:r>
          </a:p>
          <a:p>
            <a:pPr rtl="0"/>
            <a:r>
              <a:rPr lang="pt-BR" dirty="0"/>
              <a:t>Conclusão</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rtlCol="0"/>
          <a:lstStyle>
            <a:defPPr>
              <a:defRPr lang="pt-BR"/>
            </a:defPPr>
          </a:lstStyle>
          <a:p>
            <a:pPr rtl="0"/>
            <a:r>
              <a:rPr lang="pt-BR" dirty="0"/>
              <a:t>INTRODUÇÃO</a:t>
            </a:r>
          </a:p>
        </p:txBody>
      </p:sp>
      <p:sp>
        <p:nvSpPr>
          <p:cNvPr id="4" name="Espaço Reservado para Conteúdo 3">
            <a:extLst>
              <a:ext uri="{FF2B5EF4-FFF2-40B4-BE49-F238E27FC236}">
                <a16:creationId xmlns:a16="http://schemas.microsoft.com/office/drawing/2014/main" id="{74160DFF-2E7E-7A22-819A-C011020DFF01}"/>
              </a:ext>
            </a:extLst>
          </p:cNvPr>
          <p:cNvSpPr>
            <a:spLocks noGrp="1"/>
          </p:cNvSpPr>
          <p:nvPr>
            <p:ph sz="quarter" idx="31"/>
          </p:nvPr>
        </p:nvSpPr>
        <p:spPr>
          <a:xfrm>
            <a:off x="3238557" y="1555750"/>
            <a:ext cx="7420819" cy="4121173"/>
          </a:xfrm>
        </p:spPr>
        <p:txBody>
          <a:bodyPr rtlCol="0"/>
          <a:lstStyle>
            <a:defPPr>
              <a:defRPr lang="pt-BR"/>
            </a:defPPr>
          </a:lstStyle>
          <a:p>
            <a:endParaRPr lang="pt-BR" dirty="0"/>
          </a:p>
          <a:p>
            <a:pPr marL="0" indent="0">
              <a:buNone/>
            </a:pPr>
            <a:r>
              <a:rPr lang="pt-BR" dirty="0"/>
              <a:t>Behavior Driven Development (BDD) é uma abordagem de desenvolvimento de software focada em definir o comportamento esperado do sistema antes da codificação efetiva. Ele promove colaboração entre desenvolvedores, analistas de negócios e stakeholders para garantir um entendimento claro das expectativas. Começa com alinhamento entre visão de negócios e técnica, seguido pela criação de cenários em linguagem natural que descrevem diferentes situações de uso. Desenvolvedores então codificam com base nesses cenários, produzindo não apenas código, mas também testes automatizados que validam os requisitos. BDD assegura que o software atenda às expectativas do usuário final desde o início, detectando problemas precocemente para economizar tempo e dinheiro.</a:t>
            </a:r>
          </a:p>
        </p:txBody>
      </p:sp>
      <p:sp>
        <p:nvSpPr>
          <p:cNvPr id="3" name="Espaço Reservado para o Número do Slide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a:t>
            </a:fld>
            <a:endParaRPr lang="pt-BR"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BENEFÍCIOS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99620" y="2449644"/>
            <a:ext cx="9027637" cy="3528397"/>
          </a:xfrm>
        </p:spPr>
        <p:txBody>
          <a:bodyPr rtlCol="0"/>
          <a:lstStyle>
            <a:defPPr>
              <a:defRPr lang="pt-BR"/>
            </a:defPPr>
          </a:lstStyle>
          <a:p>
            <a:pPr algn="l"/>
            <a:r>
              <a:rPr lang="pt-BR" b="1" i="0" dirty="0">
                <a:effectLst/>
                <a:latin typeface="PT Sans" panose="020B0604020202020204" pitchFamily="34" charset="0"/>
              </a:rPr>
              <a:t>Conhecimento compartilhado:</a:t>
            </a:r>
            <a:r>
              <a:rPr lang="pt-BR" b="0" i="0" dirty="0">
                <a:effectLst/>
                <a:latin typeface="PT Sans" panose="020B0604020202020204" pitchFamily="34" charset="0"/>
              </a:rPr>
              <a:t> Com o trabalho em equipe incentivado por essa prática, desenvolvedores e testadores compartilham conhecimentos. Isso garante projetos mais abrangentes e complexos.</a:t>
            </a:r>
          </a:p>
          <a:p>
            <a:pPr algn="l"/>
            <a:r>
              <a:rPr lang="pt-BR" b="1" i="0" dirty="0">
                <a:effectLst/>
                <a:latin typeface="PT Sans" panose="020B0604020202020204" pitchFamily="34" charset="0"/>
              </a:rPr>
              <a:t>Documentação dinâmica:</a:t>
            </a:r>
            <a:r>
              <a:rPr lang="pt-BR" b="0" i="0" dirty="0">
                <a:effectLst/>
                <a:latin typeface="PT Sans" panose="020B0604020202020204" pitchFamily="34" charset="0"/>
              </a:rPr>
              <a:t> O BDD facilita a criação de documentos dinâmicos. As equipes podem criar documentos de forma mais fácil e rápida. Além disso, é possível publicar relatórios em formato HTML para facilitar a consulta.</a:t>
            </a:r>
          </a:p>
          <a:p>
            <a:pPr algn="l"/>
            <a:r>
              <a:rPr lang="pt-BR" b="1" i="0" dirty="0">
                <a:effectLst/>
                <a:latin typeface="PT Sans" panose="020B0604020202020204" pitchFamily="34" charset="0"/>
              </a:rPr>
              <a:t>Comunicação do time:</a:t>
            </a:r>
            <a:r>
              <a:rPr lang="pt-BR" b="0" i="0" dirty="0">
                <a:effectLst/>
                <a:latin typeface="PT Sans" panose="020B0604020202020204" pitchFamily="34" charset="0"/>
              </a:rPr>
              <a:t> Com BDD, desenvolvedores e testadores têm uma conexão estreita. Isso incentiva a comunicação e colaboração entre as equipes.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a:t>
            </a:fld>
            <a:endParaRPr lang="pt-BR" dirty="0"/>
          </a:p>
        </p:txBody>
      </p:sp>
    </p:spTree>
    <p:extLst>
      <p:ext uri="{BB962C8B-B14F-4D97-AF65-F5344CB8AC3E}">
        <p14:creationId xmlns:p14="http://schemas.microsoft.com/office/powerpoint/2010/main" val="10736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BENEFÍCIOS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99620" y="2449644"/>
            <a:ext cx="9027637" cy="3528397"/>
          </a:xfrm>
        </p:spPr>
        <p:txBody>
          <a:bodyPr rtlCol="0"/>
          <a:lstStyle>
            <a:defPPr>
              <a:defRPr lang="pt-BR"/>
            </a:defPPr>
          </a:lstStyle>
          <a:p>
            <a:pPr algn="l"/>
            <a:r>
              <a:rPr lang="pt-BR" b="1" i="0" dirty="0">
                <a:effectLst/>
                <a:latin typeface="PT Sans" panose="020B0503020203020204" pitchFamily="34" charset="0"/>
              </a:rPr>
              <a:t>Feedback:</a:t>
            </a:r>
            <a:r>
              <a:rPr lang="pt-BR" b="0" i="0" dirty="0">
                <a:effectLst/>
                <a:latin typeface="PT Sans" panose="020B0503020203020204" pitchFamily="34" charset="0"/>
              </a:rPr>
              <a:t> O uso do BDD permite que os desenvolvedores obtenham feedback mais rápido. Isso ocorre porque essa prática garante que todas as equipes compartilhem um entendimento comum do programa.</a:t>
            </a:r>
          </a:p>
          <a:p>
            <a:pPr algn="l"/>
            <a:r>
              <a:rPr lang="pt-BR" b="1" i="0" dirty="0">
                <a:effectLst/>
                <a:latin typeface="PT Sans" panose="020B0503020203020204" pitchFamily="34" charset="0"/>
              </a:rPr>
              <a:t>Testes mais baratos:</a:t>
            </a:r>
            <a:r>
              <a:rPr lang="pt-BR" b="0" i="0" dirty="0">
                <a:effectLst/>
                <a:latin typeface="PT Sans" panose="020B0503020203020204" pitchFamily="34" charset="0"/>
              </a:rPr>
              <a:t> O BDD facilita a criação de casos de teste que abrangem todos os aspectos do aplicativo. Isso torna as avaliações mais eficientes e econômicas. Além disso, é mais fácil automatizar testes funcionais e não funcionais.</a:t>
            </a:r>
          </a:p>
          <a:p>
            <a:pPr algn="l"/>
            <a:r>
              <a:rPr lang="pt-BR" b="1" i="0" dirty="0">
                <a:effectLst/>
                <a:latin typeface="PT Sans" panose="020B0503020203020204" pitchFamily="34" charset="0"/>
              </a:rPr>
              <a:t>Código de qualidade:</a:t>
            </a:r>
            <a:r>
              <a:rPr lang="pt-BR" b="0" i="0" dirty="0">
                <a:effectLst/>
                <a:latin typeface="PT Sans" panose="020B0503020203020204" pitchFamily="34" charset="0"/>
              </a:rPr>
              <a:t> O BDD permite a criação de código autossuficiente, que é facilmente testado, estável e escalável desde o início do desenvolvimento do produto.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a:t>
            </a:fld>
            <a:endParaRPr lang="pt-BR" dirty="0"/>
          </a:p>
        </p:txBody>
      </p:sp>
    </p:spTree>
    <p:extLst>
      <p:ext uri="{BB962C8B-B14F-4D97-AF65-F5344CB8AC3E}">
        <p14:creationId xmlns:p14="http://schemas.microsoft.com/office/powerpoint/2010/main" val="39276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Gherkin</a:t>
            </a:r>
            <a:r>
              <a:rPr lang="pt-BR" dirty="0"/>
              <a:t> (cenário)</a:t>
            </a:r>
          </a:p>
        </p:txBody>
      </p:sp>
      <p:pic>
        <p:nvPicPr>
          <p:cNvPr id="6" name="Espaço Reservado para Conteúdo 5">
            <a:extLst>
              <a:ext uri="{FF2B5EF4-FFF2-40B4-BE49-F238E27FC236}">
                <a16:creationId xmlns:a16="http://schemas.microsoft.com/office/drawing/2014/main" id="{8E28E671-66F0-4BEB-9207-8A82BF013BBC}"/>
              </a:ext>
            </a:extLst>
          </p:cNvPr>
          <p:cNvPicPr>
            <a:picLocks noGrp="1" noChangeAspect="1"/>
          </p:cNvPicPr>
          <p:nvPr>
            <p:ph sz="quarter" idx="35"/>
          </p:nvPr>
        </p:nvPicPr>
        <p:blipFill>
          <a:blip r:embed="rId3"/>
          <a:stretch>
            <a:fillRect/>
          </a:stretch>
        </p:blipFill>
        <p:spPr>
          <a:xfrm>
            <a:off x="2399620" y="2365695"/>
            <a:ext cx="8843050" cy="3758268"/>
          </a:xfrm>
        </p:spPr>
      </p:pic>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a:t>
            </a:fld>
            <a:endParaRPr lang="pt-BR" dirty="0"/>
          </a:p>
        </p:txBody>
      </p:sp>
    </p:spTree>
    <p:extLst>
      <p:ext uri="{BB962C8B-B14F-4D97-AF65-F5344CB8AC3E}">
        <p14:creationId xmlns:p14="http://schemas.microsoft.com/office/powerpoint/2010/main" val="18381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rtlCol="0"/>
          <a:lstStyle>
            <a:defPPr>
              <a:defRPr lang="pt-BR"/>
            </a:defPPr>
          </a:lstStyle>
          <a:p>
            <a:pPr rtl="0"/>
            <a:r>
              <a:rPr lang="pt-BR" dirty="0"/>
              <a:t>Como é aplicado e suas fases</a:t>
            </a:r>
          </a:p>
        </p:txBody>
      </p:sp>
      <p:sp>
        <p:nvSpPr>
          <p:cNvPr id="3" name="Espaço Reservado para Conteúdo 2">
            <a:extLst>
              <a:ext uri="{FF2B5EF4-FFF2-40B4-BE49-F238E27FC236}">
                <a16:creationId xmlns:a16="http://schemas.microsoft.com/office/drawing/2014/main" id="{1CF175D3-F3DC-695F-474B-346EDCA5D60F}"/>
              </a:ext>
            </a:extLst>
          </p:cNvPr>
          <p:cNvSpPr>
            <a:spLocks noGrp="1"/>
          </p:cNvSpPr>
          <p:nvPr>
            <p:ph sz="quarter" idx="35"/>
          </p:nvPr>
        </p:nvSpPr>
        <p:spPr>
          <a:xfrm>
            <a:off x="732965" y="2792711"/>
            <a:ext cx="10726070" cy="2509132"/>
          </a:xfrm>
        </p:spPr>
        <p:txBody>
          <a:bodyPr rtlCol="0"/>
          <a:lstStyle>
            <a:defPPr>
              <a:defRPr lang="pt-BR"/>
            </a:defPPr>
          </a:lstStyle>
          <a:p>
            <a:pPr marL="0" indent="0" algn="l">
              <a:buNone/>
            </a:pPr>
            <a:r>
              <a:rPr lang="pt-BR" b="1" i="0" dirty="0">
                <a:effectLst/>
                <a:latin typeface="PT Sans" panose="020B0503020203020204" pitchFamily="34" charset="0"/>
              </a:rPr>
              <a:t>Descoberta:</a:t>
            </a:r>
            <a:r>
              <a:rPr lang="pt-BR" b="0" i="0" dirty="0">
                <a:effectLst/>
                <a:latin typeface="PT Sans" panose="020B0503020203020204" pitchFamily="34" charset="0"/>
              </a:rPr>
              <a:t> nessa fase, o </a:t>
            </a:r>
            <a:r>
              <a:rPr lang="pt-BR" b="0" i="0" dirty="0" err="1">
                <a:effectLst/>
                <a:latin typeface="PT Sans" panose="020B0503020203020204" pitchFamily="34" charset="0"/>
              </a:rPr>
              <a:t>Product</a:t>
            </a:r>
            <a:r>
              <a:rPr lang="pt-BR" b="0" i="0" dirty="0">
                <a:effectLst/>
                <a:latin typeface="PT Sans" panose="020B0503020203020204" pitchFamily="34" charset="0"/>
              </a:rPr>
              <a:t> </a:t>
            </a:r>
            <a:r>
              <a:rPr lang="pt-BR" b="0" i="0" dirty="0" err="1">
                <a:effectLst/>
                <a:latin typeface="PT Sans" panose="020B0503020203020204" pitchFamily="34" charset="0"/>
              </a:rPr>
              <a:t>Owner</a:t>
            </a:r>
            <a:r>
              <a:rPr lang="pt-BR" b="0" i="0" dirty="0">
                <a:effectLst/>
                <a:latin typeface="PT Sans" panose="020B0503020203020204" pitchFamily="34" charset="0"/>
              </a:rPr>
              <a:t> (PO) explica a história e a visão geral do negócio. A equipe utiliza o processo de discussão do BDD para reunir exemplos de usuários e entender como a função fornecida é usada, identificando problemas e possíveis novas regras de negócios.</a:t>
            </a:r>
          </a:p>
          <a:p>
            <a:pPr marL="0" indent="0" algn="l">
              <a:buNone/>
            </a:pPr>
            <a:r>
              <a:rPr lang="pt-BR" b="1" i="0" dirty="0">
                <a:effectLst/>
                <a:latin typeface="PT Sans" panose="020B0503020203020204" pitchFamily="34" charset="0"/>
              </a:rPr>
              <a:t>Definição:</a:t>
            </a:r>
            <a:r>
              <a:rPr lang="pt-BR" b="0" i="0" dirty="0">
                <a:effectLst/>
                <a:latin typeface="PT Sans" panose="020B0503020203020204" pitchFamily="34" charset="0"/>
              </a:rPr>
              <a:t> após a fase de descoberta, a equipe faz perguntas para determinar quais regras, critérios de aceitação ou novas histórias podem ser criadas. O esclarecimento dessas ideias ocorre por meio do diálogo entre os participantes.</a:t>
            </a:r>
          </a:p>
          <a:p>
            <a:pPr marL="0" indent="0" algn="l">
              <a:buNone/>
            </a:pPr>
            <a:endParaRPr lang="pt-BR" b="0" i="0" dirty="0">
              <a:effectLst/>
              <a:latin typeface="PT Sans" panose="020B0503020203020204" pitchFamily="34" charset="0"/>
            </a:endParaRPr>
          </a:p>
          <a:p>
            <a:pPr rtl="0"/>
            <a:endParaRPr lang="pt-BR" dirty="0"/>
          </a:p>
        </p:txBody>
      </p:sp>
      <p:sp>
        <p:nvSpPr>
          <p:cNvPr id="5" name="Espaço Reservado para o Número do Slide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7</a:t>
            </a:fld>
            <a:endParaRPr lang="pt-BR" dirty="0"/>
          </a:p>
        </p:txBody>
      </p:sp>
    </p:spTree>
    <p:extLst>
      <p:ext uri="{BB962C8B-B14F-4D97-AF65-F5344CB8AC3E}">
        <p14:creationId xmlns:p14="http://schemas.microsoft.com/office/powerpoint/2010/main" val="2728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rtlCol="0"/>
          <a:lstStyle>
            <a:defPPr>
              <a:defRPr lang="pt-BR"/>
            </a:defPPr>
          </a:lstStyle>
          <a:p>
            <a:pPr rtl="0"/>
            <a:r>
              <a:rPr lang="pt-BR" dirty="0"/>
              <a:t>Como é aplicado e suas fases</a:t>
            </a:r>
          </a:p>
        </p:txBody>
      </p:sp>
      <p:sp>
        <p:nvSpPr>
          <p:cNvPr id="3" name="Espaço Reservado para Conteúdo 2">
            <a:extLst>
              <a:ext uri="{FF2B5EF4-FFF2-40B4-BE49-F238E27FC236}">
                <a16:creationId xmlns:a16="http://schemas.microsoft.com/office/drawing/2014/main" id="{1CF175D3-F3DC-695F-474B-346EDCA5D60F}"/>
              </a:ext>
            </a:extLst>
          </p:cNvPr>
          <p:cNvSpPr>
            <a:spLocks noGrp="1"/>
          </p:cNvSpPr>
          <p:nvPr>
            <p:ph sz="quarter" idx="35"/>
          </p:nvPr>
        </p:nvSpPr>
        <p:spPr>
          <a:xfrm>
            <a:off x="732965" y="2079647"/>
            <a:ext cx="10726070" cy="2509132"/>
          </a:xfrm>
        </p:spPr>
        <p:txBody>
          <a:bodyPr rtlCol="0"/>
          <a:lstStyle>
            <a:defPPr>
              <a:defRPr lang="pt-BR"/>
            </a:defPPr>
          </a:lstStyle>
          <a:p>
            <a:endParaRPr lang="pt-BR" dirty="0"/>
          </a:p>
          <a:p>
            <a:pPr marL="0" indent="0">
              <a:buNone/>
            </a:pPr>
            <a:r>
              <a:rPr lang="pt-BR" b="1" dirty="0"/>
              <a:t>Formalização:</a:t>
            </a:r>
            <a:r>
              <a:rPr lang="pt-BR" dirty="0"/>
              <a:t> Durante esta fase, todas as discussões e acordos são formalizados em um documento que contém as notas consolidadas em um idioma neutro. É recomendado o uso da linguagem </a:t>
            </a:r>
            <a:r>
              <a:rPr lang="pt-BR" dirty="0" err="1"/>
              <a:t>Gherkin</a:t>
            </a:r>
            <a:r>
              <a:rPr lang="pt-BR" dirty="0"/>
              <a:t> para criar critérios de aceitação. Isso garante que todos os requisitos estejam claramente definidos e compreendidos por todas as partes envolvidas no projeto, facilitando a implementação subsequente.</a:t>
            </a:r>
          </a:p>
          <a:p>
            <a:pPr marL="0" indent="0">
              <a:buNone/>
            </a:pPr>
            <a:r>
              <a:rPr lang="pt-BR" b="1" dirty="0"/>
              <a:t>Entrega:</a:t>
            </a:r>
            <a:r>
              <a:rPr lang="pt-BR" dirty="0"/>
              <a:t> Após pesquisa e testes da história desenvolvida, a equipe de desenvolvimento apresenta ao </a:t>
            </a:r>
            <a:r>
              <a:rPr lang="pt-BR" dirty="0" err="1"/>
              <a:t>Product</a:t>
            </a:r>
            <a:r>
              <a:rPr lang="pt-BR" dirty="0"/>
              <a:t> </a:t>
            </a:r>
            <a:r>
              <a:rPr lang="pt-BR" dirty="0" err="1"/>
              <a:t>Owner</a:t>
            </a:r>
            <a:r>
              <a:rPr lang="pt-BR" dirty="0"/>
              <a:t> (PO) para validação. A história validada é então revisada durante a produção do projeto para garantir que o produto atenda aos padrões estabelecidos. Após a promoção do aplicativo para o ambiente de produção, é crucial monitorar sua funcionalidade para coletar feedback dos clientes sobre o uso do aplicativo. Isso permite ajustes contínuos e melhorias baseadas nas necessidades reais dos usuários finais.</a:t>
            </a:r>
          </a:p>
          <a:p>
            <a:pPr marL="0" indent="0" algn="l">
              <a:buNone/>
            </a:pPr>
            <a:endParaRPr lang="pt-BR" b="0" i="0" dirty="0">
              <a:effectLst/>
              <a:latin typeface="PT Sans" panose="020B0503020203020204" pitchFamily="34" charset="0"/>
            </a:endParaRPr>
          </a:p>
          <a:p>
            <a:pPr rtl="0"/>
            <a:endParaRPr lang="pt-BR" dirty="0"/>
          </a:p>
        </p:txBody>
      </p:sp>
      <p:sp>
        <p:nvSpPr>
          <p:cNvPr id="5" name="Espaço Reservado para o Número do Slide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8</a:t>
            </a:fld>
            <a:endParaRPr lang="pt-BR" dirty="0"/>
          </a:p>
        </p:txBody>
      </p:sp>
    </p:spTree>
    <p:extLst>
      <p:ext uri="{BB962C8B-B14F-4D97-AF65-F5344CB8AC3E}">
        <p14:creationId xmlns:p14="http://schemas.microsoft.com/office/powerpoint/2010/main" val="130164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3EB8B-0AB9-7554-AEEA-E8D744959E9A}"/>
              </a:ext>
            </a:extLst>
          </p:cNvPr>
          <p:cNvSpPr>
            <a:spLocks noGrp="1"/>
          </p:cNvSpPr>
          <p:nvPr>
            <p:ph type="title"/>
          </p:nvPr>
        </p:nvSpPr>
        <p:spPr>
          <a:xfrm>
            <a:off x="6889626" y="348295"/>
            <a:ext cx="4695569" cy="2203704"/>
          </a:xfrm>
        </p:spPr>
        <p:txBody>
          <a:bodyPr rtlCol="0"/>
          <a:lstStyle>
            <a:defPPr>
              <a:defRPr lang="pt-BR"/>
            </a:defPPr>
          </a:lstStyle>
          <a:p>
            <a:pPr lvl="0" rtl="0"/>
            <a:r>
              <a:rPr lang="pt-BR" noProof="0" dirty="0"/>
              <a:t>Relação </a:t>
            </a:r>
            <a:r>
              <a:rPr lang="pt-BR" noProof="0" dirty="0" err="1"/>
              <a:t>bdd</a:t>
            </a:r>
            <a:r>
              <a:rPr lang="pt-BR" noProof="0" dirty="0"/>
              <a:t> e </a:t>
            </a:r>
            <a:r>
              <a:rPr lang="pt-BR" noProof="0" dirty="0" err="1"/>
              <a:t>tdd</a:t>
            </a:r>
            <a:endParaRPr lang="pt-BR" noProof="0" dirty="0"/>
          </a:p>
        </p:txBody>
      </p:sp>
      <p:pic>
        <p:nvPicPr>
          <p:cNvPr id="6" name="Espaço Reservado para Imagem 5" descr="Uma espiral azul e púrpura">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Espaço Reservado para Conteúdo 2">
            <a:extLst>
              <a:ext uri="{FF2B5EF4-FFF2-40B4-BE49-F238E27FC236}">
                <a16:creationId xmlns:a16="http://schemas.microsoft.com/office/drawing/2014/main" id="{FB2F5F9A-B16D-CA49-7F40-A0142E41DC56}"/>
              </a:ext>
            </a:extLst>
          </p:cNvPr>
          <p:cNvSpPr>
            <a:spLocks noGrp="1"/>
          </p:cNvSpPr>
          <p:nvPr>
            <p:ph sz="quarter" idx="36"/>
          </p:nvPr>
        </p:nvSpPr>
        <p:spPr>
          <a:xfrm>
            <a:off x="6368375" y="2701605"/>
            <a:ext cx="5738070" cy="3022201"/>
          </a:xfrm>
        </p:spPr>
        <p:txBody>
          <a:bodyPr rtlCol="0"/>
          <a:lstStyle>
            <a:defPPr>
              <a:defRPr lang="pt-BR"/>
            </a:defPPr>
          </a:lstStyle>
          <a:p>
            <a:r>
              <a:rPr lang="pt-BR" sz="1600" dirty="0"/>
              <a:t>BDD e TDD são práticas cruciais no desenvolvimento de software, apesar de focarem em áreas distintas. BDD concentra-se no comportamento e nas interações do usuário, utilizando uma linguagem clara para especificar os requisitos, facilitando a compreensão entre clientes e desenvolvedores. Por outro lado, TDD enfatiza a automação de testes unitários para garantir que o código funcione corretamente. Ambos trabalham em conjunto: BDD define as especificações e cenários de teste, enquanto TDD cria os testes unitários. Integrar BDD e TDD assegura que o software atenda às expectativas do usuário e funcione sem problemas em todos os níveis, essencial para equipes que buscam eficiência e qualidade no desenvolvimento ágil de software.</a:t>
            </a:r>
          </a:p>
        </p:txBody>
      </p:sp>
      <p:sp>
        <p:nvSpPr>
          <p:cNvPr id="4" name="Espaço Reservado para o Número do Slide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9</a:t>
            </a:fld>
            <a:endParaRPr lang="pt-BR" dirty="0"/>
          </a:p>
        </p:txBody>
      </p:sp>
      <p:pic>
        <p:nvPicPr>
          <p:cNvPr id="7" name="Imagem 6">
            <a:extLst>
              <a:ext uri="{FF2B5EF4-FFF2-40B4-BE49-F238E27FC236}">
                <a16:creationId xmlns:a16="http://schemas.microsoft.com/office/drawing/2014/main" id="{6E2CE383-0855-404C-9B09-DD9CB329D5CD}"/>
              </a:ext>
            </a:extLst>
          </p:cNvPr>
          <p:cNvPicPr>
            <a:picLocks noChangeAspect="1"/>
          </p:cNvPicPr>
          <p:nvPr/>
        </p:nvPicPr>
        <p:blipFill>
          <a:blip r:embed="rId4"/>
          <a:stretch>
            <a:fillRect/>
          </a:stretch>
        </p:blipFill>
        <p:spPr>
          <a:xfrm>
            <a:off x="336549" y="587229"/>
            <a:ext cx="5303641" cy="5638970"/>
          </a:xfrm>
          <a:prstGeom prst="rect">
            <a:avLst/>
          </a:prstGeom>
        </p:spPr>
      </p:pic>
    </p:spTree>
    <p:extLst>
      <p:ext uri="{BB962C8B-B14F-4D97-AF65-F5344CB8AC3E}">
        <p14:creationId xmlns:p14="http://schemas.microsoft.com/office/powerpoint/2010/main" val="910315636"/>
      </p:ext>
    </p:extLst>
  </p:cSld>
  <p:clrMapOvr>
    <a:masterClrMapping/>
  </p:clrMapOvr>
</p:sld>
</file>

<file path=ppt/theme/theme1.xml><?xml version="1.0" encoding="utf-8"?>
<a:theme xmlns:a="http://schemas.openxmlformats.org/drawingml/2006/main" name="Personalizado">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49594_TF11936837_Win32" id="{1F59BAB0-9115-4D7C-97A5-C14D763720C4}" vid="{4A09BBE7-84ED-4D2C-9255-569D5B2153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resultados científicos</Template>
  <TotalTime>54</TotalTime>
  <Words>929</Words>
  <Application>Microsoft Office PowerPoint</Application>
  <PresentationFormat>Widescreen</PresentationFormat>
  <Paragraphs>63</Paragraphs>
  <Slides>12</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12</vt:i4>
      </vt:variant>
    </vt:vector>
  </HeadingPairs>
  <TitlesOfParts>
    <vt:vector size="19" baseType="lpstr">
      <vt:lpstr>Arial</vt:lpstr>
      <vt:lpstr>Arial Nova</vt:lpstr>
      <vt:lpstr>Biome</vt:lpstr>
      <vt:lpstr>Calibri</vt:lpstr>
      <vt:lpstr>Google Sans</vt:lpstr>
      <vt:lpstr>PT Sans</vt:lpstr>
      <vt:lpstr>Personalizado</vt:lpstr>
      <vt:lpstr>Behavior driven development(bdd)</vt:lpstr>
      <vt:lpstr>bdd</vt:lpstr>
      <vt:lpstr>INTRODUÇÃO</vt:lpstr>
      <vt:lpstr>BENEFÍCIOS</vt:lpstr>
      <vt:lpstr>BENEFÍCIOS</vt:lpstr>
      <vt:lpstr>Gherkin (cenário)</vt:lpstr>
      <vt:lpstr>Como é aplicado e suas fases</vt:lpstr>
      <vt:lpstr>Como é aplicado e suas fases</vt:lpstr>
      <vt:lpstr>Relação bdd e tdd</vt:lpstr>
      <vt:lpstr>Importância da automação de testes no bdd</vt:lpstr>
      <vt:lpstr>conclusão</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driven development(bdd)</dc:title>
  <dc:creator>Eduardo Quadros</dc:creator>
  <cp:lastModifiedBy>Eduardo Quadros</cp:lastModifiedBy>
  <cp:revision>7</cp:revision>
  <dcterms:created xsi:type="dcterms:W3CDTF">2024-06-27T14:04:38Z</dcterms:created>
  <dcterms:modified xsi:type="dcterms:W3CDTF">2024-06-28T15:56:40Z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