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1"/>
  </p:notesMasterIdLst>
  <p:sldIdLst>
    <p:sldId id="256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97" r:id="rId14"/>
    <p:sldId id="298" r:id="rId15"/>
    <p:sldId id="299" r:id="rId16"/>
    <p:sldId id="293" r:id="rId17"/>
    <p:sldId id="294" r:id="rId18"/>
    <p:sldId id="295" r:id="rId19"/>
    <p:sldId id="296" r:id="rId20"/>
    <p:sldId id="300" r:id="rId21"/>
    <p:sldId id="301" r:id="rId22"/>
    <p:sldId id="302" r:id="rId23"/>
    <p:sldId id="303" r:id="rId24"/>
    <p:sldId id="272" r:id="rId25"/>
    <p:sldId id="274" r:id="rId26"/>
    <p:sldId id="291" r:id="rId27"/>
    <p:sldId id="292" r:id="rId28"/>
    <p:sldId id="304" r:id="rId29"/>
    <p:sldId id="29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5074"/>
    <a:srgbClr val="81A42A"/>
    <a:srgbClr val="A9E2F1"/>
    <a:srgbClr val="4BB4E3"/>
    <a:srgbClr val="126488"/>
    <a:srgbClr val="218FBE"/>
    <a:srgbClr val="9B9B9B"/>
    <a:srgbClr val="9BDDEF"/>
    <a:srgbClr val="B3E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82214" autoAdjust="0"/>
  </p:normalViewPr>
  <p:slideViewPr>
    <p:cSldViewPr>
      <p:cViewPr varScale="1">
        <p:scale>
          <a:sx n="95" d="100"/>
          <a:sy n="95" d="100"/>
        </p:scale>
        <p:origin x="209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9CB55-B364-4F8D-9B64-B4D963CA1933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1D580-85C1-488D-994D-84CB7DA1E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D580-85C1-488D-994D-84CB7DA1EA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1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r>
              <a:rPr lang="en-US" baseline="0" dirty="0" smtClean="0"/>
              <a:t> </a:t>
            </a:r>
            <a:r>
              <a:rPr lang="en-US" baseline="0" smtClean="0"/>
              <a:t>AjaxExample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D580-85C1-488D-994D-84CB7DA1EAE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61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r>
              <a:rPr lang="en-US" baseline="0" dirty="0" smtClean="0"/>
              <a:t> </a:t>
            </a:r>
            <a:r>
              <a:rPr lang="en-US" baseline="0" smtClean="0"/>
              <a:t>AjaxExample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D580-85C1-488D-994D-84CB7DA1EAE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30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r>
              <a:rPr lang="en-US" baseline="0" dirty="0" smtClean="0"/>
              <a:t> </a:t>
            </a:r>
            <a:r>
              <a:rPr lang="en-US" baseline="0" smtClean="0"/>
              <a:t>AjaxExample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D580-85C1-488D-994D-84CB7DA1EAE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21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r>
              <a:rPr lang="en-US" baseline="0" dirty="0" smtClean="0"/>
              <a:t> </a:t>
            </a:r>
            <a:r>
              <a:rPr lang="en-US" baseline="0" smtClean="0"/>
              <a:t>AjaxExample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D580-85C1-488D-994D-84CB7DA1EAE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3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D580-85C1-488D-994D-84CB7DA1EAE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7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D580-85C1-488D-994D-84CB7DA1EA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71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HelloServlet</a:t>
            </a:r>
            <a:r>
              <a:rPr lang="en-US" dirty="0" smtClean="0"/>
              <a:t>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D580-85C1-488D-994D-84CB7DA1EAE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1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custom servlet and </a:t>
            </a:r>
            <a:r>
              <a:rPr lang="en-US" baseline="0" smtClean="0"/>
              <a:t>check network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D580-85C1-488D-994D-84CB7DA1EAE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D580-85C1-488D-994D-84CB7DA1EAE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5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D580-85C1-488D-994D-84CB7DA1EAE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5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D580-85C1-488D-994D-84CB7DA1EA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D580-85C1-488D-994D-84CB7DA1EAE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4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r>
              <a:rPr lang="en-US" baseline="0" dirty="0" smtClean="0"/>
              <a:t> </a:t>
            </a:r>
            <a:r>
              <a:rPr lang="en-US" baseline="0" smtClean="0"/>
              <a:t>AjaxExample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D580-85C1-488D-994D-84CB7DA1EAE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43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191000"/>
            <a:ext cx="9144000" cy="266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0" y="1361"/>
            <a:ext cx="9144000" cy="598714"/>
          </a:xfrm>
          <a:prstGeom prst="rect">
            <a:avLst/>
          </a:prstGeom>
          <a:gradFill>
            <a:gsLst>
              <a:gs pos="0">
                <a:srgbClr val="EAEAEA"/>
              </a:gs>
              <a:gs pos="100000">
                <a:schemeClr val="bg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Sam\Desktop\sys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3906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Sam\Desktop\b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9600"/>
            <a:ext cx="9144001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1950" y="1466850"/>
            <a:ext cx="8401050" cy="828674"/>
          </a:xfrm>
          <a:effectLst>
            <a:outerShdw blurRad="50800" dist="12700" dir="2700000" algn="tl" rotWithShape="0">
              <a:schemeClr val="tx2">
                <a:lumMod val="50000"/>
              </a:scheme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Georgia" pitchFamily="18" charset="0"/>
                <a:cs typeface="Gautami" pitchFamily="34" charset="0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305050"/>
            <a:ext cx="8382000" cy="657225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BFDF6F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4607624" y="33650"/>
            <a:ext cx="4419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200" b="1" cap="all" dirty="0" smtClean="0">
                <a:solidFill>
                  <a:srgbClr val="9B9B9B"/>
                </a:solidFill>
                <a:latin typeface="Georgia" pitchFamily="18" charset="0"/>
              </a:rPr>
              <a:t>Creating  Synergies</a:t>
            </a:r>
            <a:r>
              <a:rPr lang="en-US" sz="1200" b="1" cap="all" baseline="0" dirty="0" smtClean="0">
                <a:solidFill>
                  <a:srgbClr val="9B9B9B"/>
                </a:solidFill>
                <a:latin typeface="Georgia" pitchFamily="18" charset="0"/>
              </a:rPr>
              <a:t> Around the World</a:t>
            </a:r>
          </a:p>
          <a:p>
            <a:pPr algn="r">
              <a:lnSpc>
                <a:spcPts val="1800"/>
              </a:lnSpc>
            </a:pPr>
            <a:r>
              <a:rPr lang="en-US" sz="1200" b="1" baseline="0" dirty="0" smtClean="0">
                <a:solidFill>
                  <a:srgbClr val="005074"/>
                </a:solidFill>
                <a:latin typeface="Georgia" pitchFamily="18" charset="0"/>
              </a:rPr>
              <a:t>www.synisys.com</a:t>
            </a:r>
            <a:endParaRPr lang="en-US" sz="1200" b="1" dirty="0">
              <a:solidFill>
                <a:srgbClr val="005074"/>
              </a:solidFill>
              <a:latin typeface="Georgia" pitchFamily="18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54895" y="2286000"/>
            <a:ext cx="8408105" cy="0"/>
          </a:xfrm>
          <a:prstGeom prst="line">
            <a:avLst/>
          </a:prstGeom>
          <a:ln>
            <a:solidFill>
              <a:srgbClr val="126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364420" y="2295525"/>
            <a:ext cx="8408105" cy="0"/>
          </a:xfrm>
          <a:prstGeom prst="line">
            <a:avLst/>
          </a:prstGeom>
          <a:ln w="12700">
            <a:solidFill>
              <a:srgbClr val="4BB4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-1" y="4124325"/>
            <a:ext cx="9144001" cy="76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asya.kostanyan\Desktop\pic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0" y="4592955"/>
            <a:ext cx="2640330" cy="1844040"/>
          </a:xfrm>
          <a:prstGeom prst="rect">
            <a:avLst/>
          </a:prstGeom>
          <a:noFill/>
          <a:ln w="28575">
            <a:solidFill>
              <a:srgbClr val="81A42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2210" y="4592955"/>
            <a:ext cx="2640330" cy="1844040"/>
          </a:xfrm>
          <a:prstGeom prst="rect">
            <a:avLst/>
          </a:prstGeom>
          <a:noFill/>
          <a:ln w="28575">
            <a:solidFill>
              <a:srgbClr val="81A42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0403" y="4602480"/>
            <a:ext cx="2703195" cy="1844040"/>
          </a:xfrm>
          <a:prstGeom prst="rect">
            <a:avLst/>
          </a:prstGeom>
          <a:noFill/>
          <a:ln w="28575">
            <a:solidFill>
              <a:srgbClr val="81A42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4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50" y="2476"/>
            <a:ext cx="8862950" cy="571500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752475"/>
            <a:ext cx="8858250" cy="5562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rgbClr val="005074"/>
                </a:solidFill>
                <a:latin typeface="Georgia" pitchFamily="18" charset="0"/>
              </a:defRPr>
            </a:lvl1pPr>
            <a:lvl2pPr>
              <a:defRPr>
                <a:solidFill>
                  <a:srgbClr val="005074"/>
                </a:solidFill>
                <a:latin typeface="Georgia" pitchFamily="18" charset="0"/>
              </a:defRPr>
            </a:lvl2pPr>
            <a:lvl3pPr>
              <a:defRPr>
                <a:solidFill>
                  <a:srgbClr val="005074"/>
                </a:solidFill>
                <a:latin typeface="Georgia" pitchFamily="18" charset="0"/>
              </a:defRPr>
            </a:lvl3pPr>
            <a:lvl4pPr>
              <a:defRPr>
                <a:solidFill>
                  <a:srgbClr val="005074"/>
                </a:solidFill>
                <a:latin typeface="Georgia" pitchFamily="18" charset="0"/>
              </a:defRPr>
            </a:lvl4pPr>
            <a:lvl5pPr>
              <a:defRPr>
                <a:solidFill>
                  <a:srgbClr val="005074"/>
                </a:solidFill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CAC54E9-CF74-40C4-A2DB-B343C2B98D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57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50" y="2476"/>
            <a:ext cx="8862950" cy="571500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752475"/>
            <a:ext cx="8858250" cy="5562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>
                <a:solidFill>
                  <a:srgbClr val="005074"/>
                </a:solidFill>
                <a:latin typeface="Georgia" pitchFamily="18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rgbClr val="005074"/>
                </a:solidFill>
                <a:latin typeface="Georgia" pitchFamily="18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rgbClr val="005074"/>
                </a:solidFill>
                <a:latin typeface="Georgia" pitchFamily="18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rgbClr val="005074"/>
                </a:solidFill>
                <a:latin typeface="Georgia" pitchFamily="18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rgbClr val="005074"/>
                </a:solidFill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CAC54E9-CF74-40C4-A2DB-B343C2B98D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2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50" y="2476"/>
            <a:ext cx="8862950" cy="571500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752475"/>
            <a:ext cx="8858250" cy="5562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rgbClr val="005074"/>
                </a:solidFill>
                <a:latin typeface="Georgia" pitchFamily="18" charset="0"/>
              </a:defRPr>
            </a:lvl1pPr>
            <a:lvl2pPr marL="457200" indent="0">
              <a:buNone/>
              <a:defRPr>
                <a:solidFill>
                  <a:srgbClr val="005074"/>
                </a:solidFill>
                <a:latin typeface="Georgia" pitchFamily="18" charset="0"/>
              </a:defRPr>
            </a:lvl2pPr>
            <a:lvl3pPr marL="914400" indent="0">
              <a:buNone/>
              <a:defRPr>
                <a:solidFill>
                  <a:srgbClr val="005074"/>
                </a:solidFill>
                <a:latin typeface="Georgia" pitchFamily="18" charset="0"/>
              </a:defRPr>
            </a:lvl3pPr>
            <a:lvl4pPr marL="1371600" indent="0">
              <a:buNone/>
              <a:defRPr>
                <a:solidFill>
                  <a:srgbClr val="005074"/>
                </a:solidFill>
                <a:latin typeface="Georgia" pitchFamily="18" charset="0"/>
              </a:defRPr>
            </a:lvl4pPr>
            <a:lvl5pPr marL="1828800" indent="0">
              <a:buNone/>
              <a:defRPr>
                <a:solidFill>
                  <a:srgbClr val="005074"/>
                </a:solidFill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CAC54E9-CF74-40C4-A2DB-B343C2B98D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07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1181100"/>
            <a:ext cx="8995125" cy="43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2667000"/>
            <a:ext cx="8862950" cy="571500"/>
          </a:xfrm>
          <a:effectLst/>
        </p:spPr>
        <p:txBody>
          <a:bodyPr>
            <a:noAutofit/>
          </a:bodyPr>
          <a:lstStyle>
            <a:lvl1pPr algn="ctr">
              <a:defRPr sz="3000">
                <a:solidFill>
                  <a:srgbClr val="00507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CAC54E9-CF74-40C4-A2DB-B343C2B98D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58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4343400" cy="639762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401762"/>
            <a:ext cx="4343400" cy="3951288"/>
          </a:xfrm>
        </p:spPr>
        <p:txBody>
          <a:bodyPr/>
          <a:lstStyle>
            <a:lvl1pPr>
              <a:defRPr sz="2400">
                <a:latin typeface="Georgia" pitchFamily="18" charset="0"/>
              </a:defRPr>
            </a:lvl1pPr>
            <a:lvl2pPr>
              <a:defRPr sz="2000">
                <a:latin typeface="Georgia" pitchFamily="18" charset="0"/>
              </a:defRPr>
            </a:lvl2pPr>
            <a:lvl3pPr>
              <a:defRPr sz="1800">
                <a:latin typeface="Georgia" pitchFamily="18" charset="0"/>
              </a:defRPr>
            </a:lvl3pPr>
            <a:lvl4pPr>
              <a:defRPr sz="1600">
                <a:latin typeface="Georgia" pitchFamily="18" charset="0"/>
              </a:defRPr>
            </a:lvl4pPr>
            <a:lvl5pPr>
              <a:defRPr sz="1600">
                <a:latin typeface="Georgia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762000"/>
            <a:ext cx="4270375" cy="639762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401762"/>
            <a:ext cx="4270375" cy="3951288"/>
          </a:xfrm>
        </p:spPr>
        <p:txBody>
          <a:bodyPr/>
          <a:lstStyle>
            <a:lvl1pPr>
              <a:defRPr sz="2400">
                <a:latin typeface="Georgia" pitchFamily="18" charset="0"/>
              </a:defRPr>
            </a:lvl1pPr>
            <a:lvl2pPr>
              <a:defRPr sz="2000">
                <a:latin typeface="Georgia" pitchFamily="18" charset="0"/>
              </a:defRPr>
            </a:lvl2pPr>
            <a:lvl3pPr>
              <a:defRPr sz="1800">
                <a:latin typeface="Georgia" pitchFamily="18" charset="0"/>
              </a:defRPr>
            </a:lvl3pPr>
            <a:lvl4pPr>
              <a:defRPr sz="1600">
                <a:latin typeface="Georgia" pitchFamily="18" charset="0"/>
              </a:defRPr>
            </a:lvl4pPr>
            <a:lvl5pPr>
              <a:defRPr sz="1600">
                <a:latin typeface="Georgia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0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0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470" y="752476"/>
            <a:ext cx="8858129" cy="2514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6950" y="64751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fld id="{3CAC54E9-CF74-40C4-A2DB-B343C2B98D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0800000">
            <a:off x="0" y="-989"/>
            <a:ext cx="9144000" cy="598714"/>
          </a:xfrm>
          <a:prstGeom prst="rect">
            <a:avLst/>
          </a:prstGeom>
          <a:gradFill>
            <a:gsLst>
              <a:gs pos="0">
                <a:srgbClr val="126488"/>
              </a:gs>
              <a:gs pos="100000">
                <a:srgbClr val="218FBE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650" y="2476"/>
            <a:ext cx="8862950" cy="571500"/>
          </a:xfrm>
          <a:prstGeom prst="rect">
            <a:avLst/>
          </a:prstGeom>
          <a:effectLst>
            <a:outerShdw blurRad="50800" dist="12700" dir="2700000" algn="tl" rotWithShape="0">
              <a:schemeClr val="tx2">
                <a:lumMod val="7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74028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Sam\Desktop\sys-logo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1" y="6549446"/>
            <a:ext cx="2190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79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5" r:id="rId5"/>
    <p:sldLayoutId id="2147483653" r:id="rId6"/>
    <p:sldLayoutId id="2147483654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chemeClr val="bg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5074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5074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5074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5074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5074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yserver/MyServlet?name=pau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1285860"/>
            <a:ext cx="8401050" cy="828674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ea typeface="Arial Unicode MS" pitchFamily="34" charset="-128"/>
                <a:cs typeface="Arial Unicode MS" pitchFamily="34" charset="-128"/>
              </a:rPr>
              <a:t>Synergy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81000" y="2305050"/>
            <a:ext cx="8382000" cy="9079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dirty="0" smtClean="0"/>
              <a:t>Servlet, session, AJAX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2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HttpServletRequest</a:t>
            </a:r>
            <a:r>
              <a:rPr lang="en-US" dirty="0" smtClean="0"/>
              <a:t> (continued)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2000" dirty="0" smtClean="0">
              <a:solidFill>
                <a:schemeClr val="tx2"/>
              </a:solidFill>
            </a:endParaRPr>
          </a:p>
          <a:p>
            <a:r>
              <a:rPr lang="en-US" sz="2000" b="1" dirty="0" err="1" smtClean="0"/>
              <a:t>BufferedReader</a:t>
            </a:r>
            <a:r>
              <a:rPr lang="en-US" sz="2000" b="1" dirty="0" smtClean="0"/>
              <a:t> </a:t>
            </a:r>
            <a:r>
              <a:rPr lang="en-US" sz="2000" b="1" dirty="0" err="1"/>
              <a:t>getReader</a:t>
            </a:r>
            <a:r>
              <a:rPr lang="en-US" sz="2000" b="1" dirty="0" smtClean="0"/>
              <a:t>()</a:t>
            </a:r>
          </a:p>
          <a:p>
            <a:r>
              <a:rPr lang="en-US" sz="2000" b="1" dirty="0" err="1"/>
              <a:t>RequestDispatcher</a:t>
            </a:r>
            <a:r>
              <a:rPr lang="en-US" sz="2000" b="1" dirty="0"/>
              <a:t> </a:t>
            </a:r>
            <a:r>
              <a:rPr lang="en-US" sz="2000" b="1" dirty="0" err="1"/>
              <a:t>getRequestDispatcher</a:t>
            </a:r>
            <a:r>
              <a:rPr lang="en-US" sz="2000" b="1" dirty="0"/>
              <a:t>(String path</a:t>
            </a:r>
            <a:r>
              <a:rPr lang="en-US" sz="2000" b="1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HttpServlet</a:t>
            </a:r>
            <a:r>
              <a:rPr lang="en-US" dirty="0" err="1"/>
              <a:t>Response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en-US" sz="2000" dirty="0" smtClean="0">
              <a:solidFill>
                <a:schemeClr val="tx2"/>
              </a:solidFill>
            </a:endParaRPr>
          </a:p>
          <a:p>
            <a:r>
              <a:rPr lang="en-US" sz="2000" b="1" dirty="0"/>
              <a:t>String </a:t>
            </a:r>
            <a:r>
              <a:rPr lang="en-US" sz="2000" b="1" dirty="0" err="1"/>
              <a:t>encodeURL</a:t>
            </a:r>
            <a:r>
              <a:rPr lang="en-US" sz="2000" b="1" dirty="0"/>
              <a:t>(String </a:t>
            </a:r>
            <a:r>
              <a:rPr lang="en-US" sz="2000" b="1" dirty="0" err="1"/>
              <a:t>url</a:t>
            </a:r>
            <a:r>
              <a:rPr lang="en-US" sz="2000" b="1" dirty="0" smtClean="0"/>
              <a:t>)</a:t>
            </a:r>
          </a:p>
          <a:p>
            <a:r>
              <a:rPr lang="en-US" sz="2000" b="1" dirty="0" err="1"/>
              <a:t>boolean</a:t>
            </a:r>
            <a:r>
              <a:rPr lang="en-US" sz="2000" b="1" dirty="0"/>
              <a:t> </a:t>
            </a:r>
            <a:r>
              <a:rPr lang="en-US" sz="2000" b="1" dirty="0" err="1"/>
              <a:t>containsHeader</a:t>
            </a:r>
            <a:r>
              <a:rPr lang="en-US" sz="2000" b="1" dirty="0"/>
              <a:t>(String name)</a:t>
            </a:r>
            <a:endParaRPr lang="en-US" sz="2000" dirty="0"/>
          </a:p>
          <a:p>
            <a:r>
              <a:rPr lang="en-US" sz="2000" b="1" dirty="0"/>
              <a:t>void </a:t>
            </a:r>
            <a:r>
              <a:rPr lang="en-US" sz="2000" b="1" dirty="0" err="1"/>
              <a:t>addCookie</a:t>
            </a:r>
            <a:r>
              <a:rPr lang="en-US" sz="2000" b="1" dirty="0"/>
              <a:t>(Cookie cookie</a:t>
            </a:r>
            <a:r>
              <a:rPr lang="en-US" sz="2000" b="1" dirty="0" smtClean="0"/>
              <a:t>)</a:t>
            </a:r>
          </a:p>
          <a:p>
            <a:r>
              <a:rPr lang="en-US" sz="2000" b="1" dirty="0"/>
              <a:t>void </a:t>
            </a:r>
            <a:r>
              <a:rPr lang="en-US" sz="2000" b="1" dirty="0" err="1"/>
              <a:t>addDateHeader</a:t>
            </a:r>
            <a:r>
              <a:rPr lang="en-US" sz="2000" b="1" dirty="0"/>
              <a:t>(String name, long date</a:t>
            </a:r>
            <a:r>
              <a:rPr lang="en-US" sz="2000" b="1" dirty="0" smtClean="0"/>
              <a:t>)</a:t>
            </a:r>
          </a:p>
          <a:p>
            <a:r>
              <a:rPr lang="en-US" sz="2000" b="1" dirty="0"/>
              <a:t>void </a:t>
            </a:r>
            <a:r>
              <a:rPr lang="en-US" sz="2000" b="1" dirty="0" err="1"/>
              <a:t>addHeader</a:t>
            </a:r>
            <a:r>
              <a:rPr lang="en-US" sz="2000" b="1" dirty="0"/>
              <a:t>(String name, String value</a:t>
            </a:r>
            <a:r>
              <a:rPr lang="en-US" sz="2000" b="1" dirty="0" smtClean="0"/>
              <a:t>)</a:t>
            </a:r>
          </a:p>
          <a:p>
            <a:r>
              <a:rPr lang="en-US" sz="2000" b="1" dirty="0"/>
              <a:t>void </a:t>
            </a:r>
            <a:r>
              <a:rPr lang="en-US" sz="2000" b="1" dirty="0" err="1"/>
              <a:t>addIntHeader</a:t>
            </a:r>
            <a:r>
              <a:rPr lang="en-US" sz="2000" b="1" dirty="0"/>
              <a:t>(String name, </a:t>
            </a:r>
            <a:r>
              <a:rPr lang="en-US" sz="2000" b="1" dirty="0" err="1"/>
              <a:t>int</a:t>
            </a:r>
            <a:r>
              <a:rPr lang="en-US" sz="2000" b="1" dirty="0"/>
              <a:t> value</a:t>
            </a:r>
            <a:r>
              <a:rPr lang="en-US" sz="2000" b="1" dirty="0" smtClean="0"/>
              <a:t>)</a:t>
            </a:r>
          </a:p>
          <a:p>
            <a:r>
              <a:rPr lang="en-US" sz="2000" b="1" dirty="0"/>
              <a:t>void </a:t>
            </a:r>
            <a:r>
              <a:rPr lang="en-US" sz="2000" b="1" dirty="0" err="1"/>
              <a:t>sendError</a:t>
            </a:r>
            <a:r>
              <a:rPr lang="en-US" sz="2000" b="1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sc</a:t>
            </a:r>
            <a:r>
              <a:rPr lang="en-US" sz="2000" b="1" dirty="0" smtClean="0"/>
              <a:t>)</a:t>
            </a:r>
          </a:p>
          <a:p>
            <a:r>
              <a:rPr lang="en-US" sz="2000" b="1" dirty="0"/>
              <a:t>void </a:t>
            </a:r>
            <a:r>
              <a:rPr lang="en-US" sz="2000" b="1" dirty="0" err="1"/>
              <a:t>sendError</a:t>
            </a:r>
            <a:r>
              <a:rPr lang="en-US" sz="2000" b="1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sc</a:t>
            </a:r>
            <a:r>
              <a:rPr lang="en-US" sz="2000" b="1" dirty="0"/>
              <a:t>, String </a:t>
            </a:r>
            <a:r>
              <a:rPr lang="en-US" sz="2000" b="1" dirty="0" err="1"/>
              <a:t>msg</a:t>
            </a:r>
            <a:r>
              <a:rPr lang="en-US" sz="2000" b="1" dirty="0" smtClean="0"/>
              <a:t>)</a:t>
            </a:r>
          </a:p>
          <a:p>
            <a:r>
              <a:rPr lang="en-US" sz="2000" b="1" dirty="0"/>
              <a:t>void </a:t>
            </a:r>
            <a:r>
              <a:rPr lang="en-US" sz="2000" b="1" dirty="0" err="1"/>
              <a:t>sendRedirect</a:t>
            </a:r>
            <a:r>
              <a:rPr lang="en-US" sz="2000" b="1" dirty="0"/>
              <a:t>(String location</a:t>
            </a:r>
            <a:r>
              <a:rPr lang="en-US" sz="2000" b="1" dirty="0" smtClean="0"/>
              <a:t>)</a:t>
            </a:r>
          </a:p>
          <a:p>
            <a:r>
              <a:rPr lang="en-US" sz="2000" b="1" dirty="0"/>
              <a:t>void </a:t>
            </a:r>
            <a:r>
              <a:rPr lang="en-US" sz="2000" b="1" dirty="0" err="1"/>
              <a:t>setContentType</a:t>
            </a:r>
            <a:r>
              <a:rPr lang="en-US" sz="2000" b="1" dirty="0"/>
              <a:t>(String type)</a:t>
            </a:r>
            <a:endParaRPr lang="en-US" sz="2000" dirty="0"/>
          </a:p>
          <a:p>
            <a:r>
              <a:rPr lang="en-US" sz="2000" b="1" dirty="0"/>
              <a:t>void </a:t>
            </a:r>
            <a:r>
              <a:rPr lang="en-US" sz="2000" b="1" dirty="0" err="1"/>
              <a:t>setDateHeader</a:t>
            </a:r>
            <a:r>
              <a:rPr lang="en-US" sz="2000" b="1" dirty="0"/>
              <a:t>(String name, long date</a:t>
            </a:r>
            <a:r>
              <a:rPr lang="en-US" sz="2000" b="1" dirty="0" smtClean="0"/>
              <a:t>)</a:t>
            </a:r>
          </a:p>
          <a:p>
            <a:r>
              <a:rPr lang="en-US" sz="2000" b="1" dirty="0"/>
              <a:t>void </a:t>
            </a:r>
            <a:r>
              <a:rPr lang="en-US" sz="2000" b="1" dirty="0" err="1"/>
              <a:t>setHeader</a:t>
            </a:r>
            <a:r>
              <a:rPr lang="en-US" sz="2000" b="1" dirty="0"/>
              <a:t>(String name, String value</a:t>
            </a:r>
            <a:r>
              <a:rPr lang="en-US" sz="2000" b="1" dirty="0" smtClean="0"/>
              <a:t>)</a:t>
            </a:r>
          </a:p>
          <a:p>
            <a:r>
              <a:rPr lang="en-US" sz="2000" b="1" dirty="0"/>
              <a:t>void </a:t>
            </a:r>
            <a:r>
              <a:rPr lang="en-US" sz="2000" b="1" dirty="0" err="1"/>
              <a:t>setIntHeader</a:t>
            </a:r>
            <a:r>
              <a:rPr lang="en-US" sz="2000" b="1" dirty="0"/>
              <a:t>(String name, </a:t>
            </a:r>
            <a:r>
              <a:rPr lang="en-US" sz="2000" b="1" dirty="0" err="1"/>
              <a:t>int</a:t>
            </a:r>
            <a:r>
              <a:rPr lang="en-US" sz="2000" b="1" dirty="0"/>
              <a:t> value</a:t>
            </a:r>
            <a:r>
              <a:rPr lang="en-US" sz="2000" b="1" dirty="0" smtClean="0"/>
              <a:t>)</a:t>
            </a:r>
          </a:p>
          <a:p>
            <a:r>
              <a:rPr lang="en-US" sz="2000" b="1" dirty="0"/>
              <a:t>void </a:t>
            </a:r>
            <a:r>
              <a:rPr lang="en-US" sz="2000" b="1" dirty="0" err="1"/>
              <a:t>setStatus</a:t>
            </a:r>
            <a:r>
              <a:rPr lang="en-US" sz="2000" b="1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sc</a:t>
            </a:r>
            <a:r>
              <a:rPr lang="en-US" sz="2000" b="1"/>
              <a:t>)</a:t>
            </a:r>
            <a:r>
              <a:rPr lang="en-US" sz="2000"/>
              <a:t/>
            </a:r>
            <a:br>
              <a:rPr lang="en-US" sz="2000"/>
            </a:b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Session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endParaRPr lang="en-US" sz="2400" dirty="0" smtClean="0">
              <a:solidFill>
                <a:schemeClr val="tx2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US" dirty="0" smtClean="0">
                <a:solidFill>
                  <a:schemeClr val="tx2"/>
                </a:solidFill>
              </a:rPr>
              <a:t>Http </a:t>
            </a:r>
            <a:r>
              <a:rPr lang="en-US" dirty="0">
                <a:solidFill>
                  <a:schemeClr val="tx2"/>
                </a:solidFill>
              </a:rPr>
              <a:t>protocol is </a:t>
            </a:r>
            <a:r>
              <a:rPr lang="en-US" b="1" dirty="0">
                <a:solidFill>
                  <a:schemeClr val="tx2"/>
                </a:solidFill>
              </a:rPr>
              <a:t>stateless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>
              <a:buFont typeface="Arial" charset="0"/>
              <a:buNone/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To retain the state information between different page requests 2 mechanisms can be obtained:</a:t>
            </a:r>
          </a:p>
          <a:p>
            <a:pPr marL="901700">
              <a:defRPr/>
            </a:pPr>
            <a:r>
              <a:rPr lang="en-US" dirty="0">
                <a:solidFill>
                  <a:schemeClr val="tx2"/>
                </a:solidFill>
              </a:rPr>
              <a:t>to implement session-tracking yourself</a:t>
            </a:r>
          </a:p>
          <a:p>
            <a:pPr marL="911225">
              <a:defRPr/>
            </a:pPr>
            <a:r>
              <a:rPr lang="en-US" dirty="0">
                <a:solidFill>
                  <a:schemeClr val="tx2"/>
                </a:solidFill>
              </a:rPr>
              <a:t>to use servlet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session-tracking </a:t>
            </a:r>
            <a:r>
              <a:rPr lang="en-US" b="1" dirty="0">
                <a:solidFill>
                  <a:schemeClr val="tx2"/>
                </a:solidFill>
              </a:rPr>
              <a:t>HTTP Session API </a:t>
            </a:r>
            <a:r>
              <a:rPr lang="en-US" dirty="0">
                <a:solidFill>
                  <a:schemeClr val="tx2"/>
                </a:solidFill>
              </a:rPr>
              <a:t>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Implement Session Tracking Yourself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altLang="en-US" sz="1700" dirty="0" smtClean="0">
              <a:solidFill>
                <a:schemeClr val="tx2"/>
              </a:solidFill>
            </a:endParaRPr>
          </a:p>
          <a:p>
            <a:pPr>
              <a:buFont typeface="Arial" charset="0"/>
              <a:buNone/>
            </a:pPr>
            <a:r>
              <a:rPr lang="en-US" altLang="en-US" sz="1700" dirty="0" smtClean="0">
                <a:solidFill>
                  <a:schemeClr val="tx2"/>
                </a:solidFill>
              </a:rPr>
              <a:t>3 </a:t>
            </a:r>
            <a:r>
              <a:rPr lang="en-US" altLang="en-US" sz="1700" dirty="0">
                <a:solidFill>
                  <a:schemeClr val="tx2"/>
                </a:solidFill>
              </a:rPr>
              <a:t>mechanisms can be used:</a:t>
            </a:r>
          </a:p>
          <a:p>
            <a:pPr marL="346075" lvl="1" indent="-346075">
              <a:buFont typeface="Wingdings" pitchFamily="2" charset="2"/>
              <a:buChar char="ü"/>
            </a:pPr>
            <a:r>
              <a:rPr lang="en-US" altLang="en-US" sz="1700" dirty="0">
                <a:solidFill>
                  <a:srgbClr val="00B050"/>
                </a:solidFill>
              </a:rPr>
              <a:t>Cookies   		           </a:t>
            </a:r>
            <a:r>
              <a:rPr lang="en-US" altLang="en-US" sz="1700" dirty="0" smtClean="0">
                <a:solidFill>
                  <a:srgbClr val="00B050"/>
                </a:solidFill>
              </a:rPr>
              <a:t>        </a:t>
            </a:r>
            <a:r>
              <a:rPr lang="en-US" altLang="en-US" sz="1700" b="1" dirty="0" smtClean="0">
                <a:solidFill>
                  <a:schemeClr val="tx2"/>
                </a:solidFill>
              </a:rPr>
              <a:t>Cookie</a:t>
            </a:r>
            <a:r>
              <a:rPr lang="en-US" altLang="en-US" sz="1700" b="1" dirty="0">
                <a:solidFill>
                  <a:schemeClr val="tx2"/>
                </a:solidFill>
              </a:rPr>
              <a:t>: JSESSIONID=</a:t>
            </a:r>
            <a:r>
              <a:rPr lang="en-US" altLang="en-US" sz="1700" b="1" dirty="0" err="1">
                <a:solidFill>
                  <a:schemeClr val="tx2"/>
                </a:solidFill>
              </a:rPr>
              <a:t>SomeUniqueString</a:t>
            </a:r>
            <a:r>
              <a:rPr lang="en-US" altLang="en-US" sz="1700" b="1" dirty="0">
                <a:solidFill>
                  <a:schemeClr val="tx2"/>
                </a:solidFill>
              </a:rPr>
              <a:t>; </a:t>
            </a:r>
          </a:p>
          <a:p>
            <a:pPr marL="346075" lvl="1" indent="-346075">
              <a:buFont typeface="Wingdings" pitchFamily="2" charset="2"/>
              <a:buChar char="ü"/>
            </a:pPr>
            <a:r>
              <a:rPr lang="en-US" altLang="en-US" sz="1700" dirty="0">
                <a:solidFill>
                  <a:srgbClr val="00B050"/>
                </a:solidFill>
              </a:rPr>
              <a:t>URL rewriting</a:t>
            </a:r>
            <a:r>
              <a:rPr lang="en-US" altLang="en-US" sz="1700" dirty="0">
                <a:solidFill>
                  <a:srgbClr val="FF0000"/>
                </a:solidFill>
              </a:rPr>
              <a:t>	       </a:t>
            </a:r>
            <a:r>
              <a:rPr lang="en-US" altLang="en-US" sz="1700" dirty="0" smtClean="0">
                <a:solidFill>
                  <a:srgbClr val="FF0000"/>
                </a:solidFill>
              </a:rPr>
              <a:t>                           </a:t>
            </a:r>
            <a:r>
              <a:rPr lang="en-US" altLang="en-US" sz="1700" b="1" dirty="0" smtClean="0">
                <a:solidFill>
                  <a:schemeClr val="tx2"/>
                </a:solidFill>
              </a:rPr>
              <a:t>http://host/path/file.html;jsessionid=a1234</a:t>
            </a:r>
            <a:endParaRPr lang="en-US" altLang="en-US" sz="1700" b="1" dirty="0">
              <a:solidFill>
                <a:schemeClr val="tx2"/>
              </a:solidFill>
            </a:endParaRPr>
          </a:p>
          <a:p>
            <a:pPr marL="346075" lvl="1" indent="-346075">
              <a:buFont typeface="Wingdings" pitchFamily="2" charset="2"/>
              <a:buChar char="ü"/>
            </a:pPr>
            <a:r>
              <a:rPr lang="en-US" altLang="en-US" sz="1700" dirty="0">
                <a:solidFill>
                  <a:srgbClr val="00B050"/>
                </a:solidFill>
              </a:rPr>
              <a:t>Hidden form fields</a:t>
            </a:r>
            <a:r>
              <a:rPr lang="en-US" altLang="en-US" sz="1700" dirty="0">
                <a:solidFill>
                  <a:srgbClr val="FF0000"/>
                </a:solidFill>
              </a:rPr>
              <a:t>    </a:t>
            </a:r>
            <a:r>
              <a:rPr lang="en-US" altLang="en-US" sz="1700" b="1" dirty="0">
                <a:solidFill>
                  <a:schemeClr val="tx2"/>
                </a:solidFill>
              </a:rPr>
              <a:t>&lt;input type="hidden" name="</a:t>
            </a:r>
            <a:r>
              <a:rPr lang="en-US" altLang="en-US" sz="1700" b="1" dirty="0" smtClean="0">
                <a:solidFill>
                  <a:schemeClr val="tx2"/>
                </a:solidFill>
              </a:rPr>
              <a:t>session" value</a:t>
            </a:r>
            <a:r>
              <a:rPr lang="en-US" altLang="en-US" sz="1700" b="1" dirty="0">
                <a:solidFill>
                  <a:schemeClr val="tx2"/>
                </a:solidFill>
              </a:rPr>
              <a:t>="a1234"&gt;</a:t>
            </a:r>
          </a:p>
          <a:p>
            <a:pPr marL="0" indent="0">
              <a:buNone/>
            </a:pPr>
            <a:endParaRPr lang="en-US" alt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8287072" cy="355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39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33350" y="752475"/>
            <a:ext cx="8858250" cy="55626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</a:rPr>
              <a:t>In a Java servlet the session can be obtained as follows:</a:t>
            </a:r>
          </a:p>
          <a:p>
            <a:pPr>
              <a:buFont typeface="Arial" charset="0"/>
              <a:buNone/>
              <a:defRPr/>
            </a:pPr>
            <a:endParaRPr lang="en-US" sz="2400" b="1" dirty="0">
              <a:solidFill>
                <a:schemeClr val="bg1">
                  <a:lumMod val="6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100" b="1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//returns a current session or a new session</a:t>
            </a:r>
          </a:p>
          <a:p>
            <a:pPr>
              <a:buFont typeface="Arial" charset="0"/>
              <a:buNone/>
              <a:defRPr/>
            </a:pPr>
            <a:r>
              <a:rPr lang="en-US" sz="24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HttpSession</a:t>
            </a:r>
            <a:r>
              <a:rPr lang="en-US" sz="24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session = </a:t>
            </a:r>
            <a:r>
              <a:rPr lang="en-US" sz="24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request.getSession</a:t>
            </a:r>
            <a:r>
              <a:rPr lang="en-US" sz="24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>
              <a:buFont typeface="Arial" charset="0"/>
              <a:buNone/>
              <a:defRPr/>
            </a:pPr>
            <a:endParaRPr lang="en-US" sz="2400" b="1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100" b="1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//to put/get a value in/from the </a:t>
            </a:r>
            <a:r>
              <a:rPr lang="en-US" sz="2100" b="1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session</a:t>
            </a:r>
          </a:p>
          <a:p>
            <a:pPr>
              <a:buFont typeface="Arial" charset="0"/>
              <a:buNone/>
              <a:defRPr/>
            </a:pPr>
            <a:r>
              <a:rPr lang="en-US" sz="2400" b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session.setAttribute</a:t>
            </a:r>
            <a:r>
              <a:rPr lang="en-US" sz="2400" b="1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(“</a:t>
            </a:r>
            <a:r>
              <a:rPr lang="en-US" sz="2400" b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Firstname</a:t>
            </a:r>
            <a:r>
              <a:rPr lang="en-US" sz="2400" b="1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”, “Peter”);</a:t>
            </a:r>
          </a:p>
          <a:p>
            <a:pPr>
              <a:buFont typeface="Arial" charset="0"/>
              <a:buNone/>
              <a:defRPr/>
            </a:pPr>
            <a:r>
              <a:rPr lang="en-US" sz="2400" b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session.getAttribute</a:t>
            </a:r>
            <a:r>
              <a:rPr lang="en-US" sz="24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(“</a:t>
            </a:r>
            <a:r>
              <a:rPr lang="en-US" sz="24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Firstname</a:t>
            </a:r>
            <a:r>
              <a:rPr lang="en-US" sz="24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”); </a:t>
            </a:r>
          </a:p>
          <a:p>
            <a:pPr>
              <a:buFont typeface="Arial" charset="0"/>
              <a:buNone/>
              <a:defRPr/>
            </a:pPr>
            <a:endParaRPr lang="en-US" sz="2400" b="1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100" b="1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//if a session is no longer required e.g. user has logged out, </a:t>
            </a:r>
            <a:r>
              <a:rPr lang="en-US" sz="2100" b="1" dirty="0" err="1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etc</a:t>
            </a:r>
            <a:r>
              <a:rPr lang="en-US" sz="2100" b="1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then it can be invalidated</a:t>
            </a:r>
            <a:endParaRPr lang="en-US" sz="2400" dirty="0"/>
          </a:p>
          <a:p>
            <a:pPr>
              <a:buFont typeface="Arial" charset="0"/>
              <a:buNone/>
              <a:defRPr/>
            </a:pPr>
            <a:r>
              <a:rPr lang="en-US" sz="24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session.invalidate</a:t>
            </a:r>
            <a:r>
              <a:rPr lang="en-US" sz="24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>
              <a:buFont typeface="Arial" charset="0"/>
              <a:buNone/>
              <a:defRPr/>
            </a:pPr>
            <a:endParaRPr lang="en-US" sz="2400" b="1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100" b="1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//you can also set the session inactivity lease period on a per session basis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4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session.setMaxInactiveInterval</a:t>
            </a:r>
            <a:r>
              <a:rPr lang="en-US" sz="24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(300);</a:t>
            </a:r>
          </a:p>
          <a:p>
            <a:pPr>
              <a:buFont typeface="Arial" charset="0"/>
              <a:buNone/>
              <a:defRPr/>
            </a:pPr>
            <a:r>
              <a:rPr lang="en-US" sz="2100" b="1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//resets inactivity period for this session as 5 minutes</a:t>
            </a:r>
          </a:p>
          <a:p>
            <a:pPr lvl="1">
              <a:buNone/>
            </a:pP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Servlet Session-tracking HTTP Session API Solution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Ajax - Asynchronous JavaScript and XML</a:t>
            </a:r>
            <a:r>
              <a:rPr lang="en-US" sz="4000" dirty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AJAX </a:t>
            </a:r>
            <a:r>
              <a:rPr lang="en-US" sz="2000" dirty="0">
                <a:solidFill>
                  <a:schemeClr val="tx2"/>
                </a:solidFill>
              </a:rPr>
              <a:t>is the group of technologies that allow to exchange data with a server, and update parts of a web page - without reloading the whole page.</a:t>
            </a:r>
          </a:p>
          <a:p>
            <a:pPr lvl="1">
              <a:buNone/>
            </a:pP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7848871" cy="413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Ajax </a:t>
            </a:r>
            <a:r>
              <a:rPr lang="en-US" sz="2800" dirty="0" smtClean="0"/>
              <a:t>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1800" dirty="0"/>
              <a:t> </a:t>
            </a:r>
            <a:r>
              <a:rPr lang="en-US" sz="1800" dirty="0" err="1" smtClean="0"/>
              <a:t>const</a:t>
            </a:r>
            <a:r>
              <a:rPr lang="en-US" sz="1800" dirty="0"/>
              <a:t> </a:t>
            </a:r>
            <a:r>
              <a:rPr lang="en-US" sz="1800" dirty="0" err="1"/>
              <a:t>xhttp</a:t>
            </a:r>
            <a:r>
              <a:rPr lang="en-US" sz="1800" dirty="0"/>
              <a:t> = new </a:t>
            </a:r>
            <a:r>
              <a:rPr lang="en-US" sz="1800" dirty="0" err="1"/>
              <a:t>XMLHttpRequest</a:t>
            </a:r>
            <a:r>
              <a:rPr lang="en-US" sz="1800" dirty="0"/>
              <a:t>();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800" dirty="0"/>
              <a:t>  </a:t>
            </a:r>
            <a:r>
              <a:rPr lang="en-US" sz="1800" dirty="0" err="1"/>
              <a:t>xhttp.onreadystatechange</a:t>
            </a:r>
            <a:r>
              <a:rPr lang="en-US" sz="1800" dirty="0"/>
              <a:t> = function() 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800" dirty="0"/>
              <a:t>    if (</a:t>
            </a:r>
            <a:r>
              <a:rPr lang="en-US" sz="1800" dirty="0" err="1"/>
              <a:t>this.readyState</a:t>
            </a:r>
            <a:r>
              <a:rPr lang="en-US" sz="1800" dirty="0"/>
              <a:t> == 4 &amp;&amp; </a:t>
            </a:r>
            <a:r>
              <a:rPr lang="en-US" sz="1800" dirty="0" err="1"/>
              <a:t>this.status</a:t>
            </a:r>
            <a:r>
              <a:rPr lang="en-US" sz="1800" dirty="0"/>
              <a:t> == 200) 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800" dirty="0"/>
              <a:t>     </a:t>
            </a:r>
            <a:r>
              <a:rPr lang="en-US" sz="1800" dirty="0" smtClean="0"/>
              <a:t>console.log(</a:t>
            </a:r>
            <a:r>
              <a:rPr lang="en-US" sz="1800" dirty="0" err="1" smtClean="0"/>
              <a:t>this.response</a:t>
            </a:r>
            <a:r>
              <a:rPr lang="en-US" sz="1800" dirty="0" smtClean="0"/>
              <a:t>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800" dirty="0"/>
              <a:t>    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800" dirty="0"/>
              <a:t>  };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800" dirty="0"/>
              <a:t>  </a:t>
            </a:r>
            <a:r>
              <a:rPr lang="en-US" sz="1800" dirty="0" err="1"/>
              <a:t>xhttp.open</a:t>
            </a:r>
            <a:r>
              <a:rPr lang="en-US" sz="1800" dirty="0"/>
              <a:t>("GET", "ajax_info.txt", true);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800" dirty="0"/>
              <a:t>  </a:t>
            </a:r>
            <a:r>
              <a:rPr lang="en-US" sz="1800" dirty="0" err="1"/>
              <a:t>xhttp.send</a:t>
            </a:r>
            <a:r>
              <a:rPr lang="en-US" sz="1800" dirty="0"/>
              <a:t>();</a:t>
            </a:r>
            <a:endParaRPr lang="ru-R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states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0: request not initialized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>1: server connection established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>2: request received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>3: processing request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>4: request finished and response is ready</a:t>
            </a:r>
            <a:endParaRPr lang="ru-R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</a:t>
            </a:r>
            <a:r>
              <a:rPr lang="en-US" dirty="0" smtClean="0"/>
              <a:t>Handling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02060"/>
              </p:ext>
            </p:extLst>
          </p:nvPr>
        </p:nvGraphicFramePr>
        <p:xfrm>
          <a:off x="323528" y="764704"/>
          <a:ext cx="8668072" cy="5710394"/>
        </p:xfrm>
        <a:graphic>
          <a:graphicData uri="http://schemas.openxmlformats.org/drawingml/2006/table">
            <a:tbl>
              <a:tblPr/>
              <a:tblGrid>
                <a:gridCol w="4334036">
                  <a:extLst>
                    <a:ext uri="{9D8B030D-6E8A-4147-A177-3AD203B41FA5}">
                      <a16:colId xmlns:a16="http://schemas.microsoft.com/office/drawing/2014/main" val="275377867"/>
                    </a:ext>
                  </a:extLst>
                </a:gridCol>
                <a:gridCol w="4334036">
                  <a:extLst>
                    <a:ext uri="{9D8B030D-6E8A-4147-A177-3AD203B41FA5}">
                      <a16:colId xmlns:a16="http://schemas.microsoft.com/office/drawing/2014/main" val="2860452473"/>
                    </a:ext>
                  </a:extLst>
                </a:gridCol>
              </a:tblGrid>
              <a:tr h="8183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rgbClr val="005074"/>
                          </a:solidFill>
                          <a:effectLst/>
                          <a:latin typeface="Georgia" panose="02040502050405020303" pitchFamily="18" charset="0"/>
                        </a:rPr>
                        <a:t>Request Attributes</a:t>
                      </a:r>
                      <a:endParaRPr lang="en-US" sz="1800" b="0" dirty="0">
                        <a:solidFill>
                          <a:srgbClr val="00507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6524" marR="66524" marT="66524" marB="760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rgbClr val="005074"/>
                          </a:solidFill>
                          <a:effectLst/>
                          <a:latin typeface="Georgia" panose="02040502050405020303" pitchFamily="18" charset="0"/>
                        </a:rPr>
                        <a:t>Type</a:t>
                      </a:r>
                      <a:endParaRPr lang="en-US" sz="1800" b="0" dirty="0">
                        <a:solidFill>
                          <a:srgbClr val="00507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6524" marR="66524" marT="66524" marB="760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000968"/>
                  </a:ext>
                </a:extLst>
              </a:tr>
              <a:tr h="818353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rgbClr val="005074"/>
                          </a:solidFill>
                          <a:effectLst/>
                        </a:rPr>
                        <a:t>javax.servlet.error.status_code</a:t>
                      </a:r>
                      <a:endParaRPr lang="en-US" sz="1800" dirty="0">
                        <a:solidFill>
                          <a:srgbClr val="005074"/>
                        </a:solidFill>
                        <a:effectLst/>
                      </a:endParaRPr>
                    </a:p>
                  </a:txBody>
                  <a:tcPr marL="66524" marR="66524" marT="38014" marB="3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rgbClr val="005074"/>
                          </a:solidFill>
                          <a:effectLst/>
                        </a:rPr>
                        <a:t>java.lang.Integer</a:t>
                      </a:r>
                      <a:endParaRPr lang="en-US" sz="1800" dirty="0">
                        <a:solidFill>
                          <a:srgbClr val="005074"/>
                        </a:solidFill>
                        <a:effectLst/>
                      </a:endParaRPr>
                    </a:p>
                  </a:txBody>
                  <a:tcPr marL="66524" marR="66524" marT="38014" marB="3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296379"/>
                  </a:ext>
                </a:extLst>
              </a:tr>
              <a:tr h="818353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rgbClr val="005074"/>
                          </a:solidFill>
                          <a:effectLst/>
                        </a:rPr>
                        <a:t>javax.servlet.error.exception_type</a:t>
                      </a:r>
                      <a:endParaRPr lang="en-US" sz="1800" dirty="0">
                        <a:solidFill>
                          <a:srgbClr val="005074"/>
                        </a:solidFill>
                        <a:effectLst/>
                      </a:endParaRPr>
                    </a:p>
                  </a:txBody>
                  <a:tcPr marL="66524" marR="66524" marT="38014" marB="3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rgbClr val="005074"/>
                          </a:solidFill>
                          <a:effectLst/>
                        </a:rPr>
                        <a:t>java.lang.Class</a:t>
                      </a:r>
                      <a:endParaRPr lang="en-US" sz="1800" dirty="0">
                        <a:solidFill>
                          <a:srgbClr val="005074"/>
                        </a:solidFill>
                        <a:effectLst/>
                      </a:endParaRPr>
                    </a:p>
                  </a:txBody>
                  <a:tcPr marL="66524" marR="66524" marT="38014" marB="3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37611"/>
                  </a:ext>
                </a:extLst>
              </a:tr>
              <a:tr h="71606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rgbClr val="005074"/>
                          </a:solidFill>
                          <a:effectLst/>
                        </a:rPr>
                        <a:t>javax.servlet.error.message</a:t>
                      </a:r>
                      <a:endParaRPr lang="en-US" sz="1800" dirty="0">
                        <a:solidFill>
                          <a:srgbClr val="005074"/>
                        </a:solidFill>
                        <a:effectLst/>
                      </a:endParaRPr>
                    </a:p>
                  </a:txBody>
                  <a:tcPr marL="66524" marR="66524" marT="38014" marB="3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005074"/>
                          </a:solidFill>
                          <a:effectLst/>
                        </a:rPr>
                        <a:t>java.lang.String</a:t>
                      </a:r>
                    </a:p>
                  </a:txBody>
                  <a:tcPr marL="66524" marR="66524" marT="38014" marB="3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130440"/>
                  </a:ext>
                </a:extLst>
              </a:tr>
              <a:tr h="71606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rgbClr val="005074"/>
                          </a:solidFill>
                          <a:effectLst/>
                        </a:rPr>
                        <a:t>javax.servlet.error.exception</a:t>
                      </a:r>
                      <a:endParaRPr lang="en-US" sz="1800" dirty="0">
                        <a:solidFill>
                          <a:srgbClr val="005074"/>
                        </a:solidFill>
                        <a:effectLst/>
                      </a:endParaRPr>
                    </a:p>
                  </a:txBody>
                  <a:tcPr marL="66524" marR="66524" marT="38014" marB="3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rgbClr val="005074"/>
                          </a:solidFill>
                          <a:effectLst/>
                        </a:rPr>
                        <a:t>java.lang.Throwable</a:t>
                      </a:r>
                      <a:endParaRPr lang="en-US" sz="1800" dirty="0">
                        <a:solidFill>
                          <a:srgbClr val="005074"/>
                        </a:solidFill>
                        <a:effectLst/>
                      </a:endParaRPr>
                    </a:p>
                  </a:txBody>
                  <a:tcPr marL="66524" marR="66524" marT="38014" marB="3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83994"/>
                  </a:ext>
                </a:extLst>
              </a:tr>
              <a:tr h="56954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rgbClr val="005074"/>
                          </a:solidFill>
                          <a:effectLst/>
                        </a:rPr>
                        <a:t>javax.servlet.error.request_uri</a:t>
                      </a:r>
                      <a:endParaRPr lang="en-US" sz="1800" dirty="0">
                        <a:solidFill>
                          <a:srgbClr val="005074"/>
                        </a:solidFill>
                        <a:effectLst/>
                      </a:endParaRPr>
                    </a:p>
                  </a:txBody>
                  <a:tcPr marL="66524" marR="66524" marT="38014" marB="3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rgbClr val="005074"/>
                          </a:solidFill>
                          <a:effectLst/>
                        </a:rPr>
                        <a:t>java.lang.String</a:t>
                      </a:r>
                      <a:endParaRPr lang="en-US" sz="1800" dirty="0">
                        <a:solidFill>
                          <a:srgbClr val="005074"/>
                        </a:solidFill>
                        <a:effectLst/>
                      </a:endParaRPr>
                    </a:p>
                  </a:txBody>
                  <a:tcPr marL="66524" marR="66524" marT="38014" marB="3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127629"/>
                  </a:ext>
                </a:extLst>
              </a:tr>
              <a:tr h="125366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rgbClr val="005074"/>
                          </a:solidFill>
                          <a:effectLst/>
                        </a:rPr>
                        <a:t>javax.servlet.error.servlet_name</a:t>
                      </a:r>
                      <a:endParaRPr lang="en-US" sz="1800" dirty="0">
                        <a:solidFill>
                          <a:srgbClr val="005074"/>
                        </a:solidFill>
                        <a:effectLst/>
                      </a:endParaRPr>
                    </a:p>
                  </a:txBody>
                  <a:tcPr marL="66524" marR="66524" marT="38014" marB="3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rgbClr val="005074"/>
                          </a:solidFill>
                          <a:effectLst/>
                        </a:rPr>
                        <a:t>java.lang.String</a:t>
                      </a:r>
                      <a:endParaRPr lang="en-US" sz="1800" dirty="0">
                        <a:solidFill>
                          <a:srgbClr val="005074"/>
                        </a:solidFill>
                        <a:effectLst/>
                      </a:endParaRPr>
                    </a:p>
                  </a:txBody>
                  <a:tcPr marL="66524" marR="66524" marT="38014" marB="3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6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8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Filter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endParaRPr lang="hy-AM" sz="2000" b="1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endParaRPr lang="hy-AM" sz="2000" b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hy-AM" sz="2000" b="1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public </a:t>
            </a:r>
            <a:r>
              <a:rPr lang="en-US" sz="2000" b="1" dirty="0"/>
              <a:t>void </a:t>
            </a:r>
            <a:r>
              <a:rPr lang="en-US" sz="2000" b="1" dirty="0" err="1"/>
              <a:t>doFilter</a:t>
            </a:r>
            <a:r>
              <a:rPr lang="en-US" sz="2000" b="1" dirty="0"/>
              <a:t> (</a:t>
            </a:r>
            <a:r>
              <a:rPr lang="en-US" sz="2000" b="1" dirty="0" err="1"/>
              <a:t>ServletRequest</a:t>
            </a:r>
            <a:r>
              <a:rPr lang="en-US" sz="2000" b="1" dirty="0"/>
              <a:t>, </a:t>
            </a:r>
            <a:r>
              <a:rPr lang="en-US" sz="2000" b="1" dirty="0" err="1"/>
              <a:t>ServletResponse</a:t>
            </a:r>
            <a:r>
              <a:rPr lang="en-US" sz="2000" b="1" dirty="0"/>
              <a:t>, </a:t>
            </a:r>
            <a:r>
              <a:rPr lang="en-US" sz="2000" b="1" dirty="0" err="1" smtClean="0"/>
              <a:t>FilterChain</a:t>
            </a:r>
            <a:r>
              <a:rPr lang="en-US" sz="2000" b="1" dirty="0" smtClean="0"/>
              <a:t>)</a:t>
            </a:r>
            <a:endParaRPr lang="hy-AM" sz="2000" b="1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endParaRPr lang="hy-AM" sz="2000" b="1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public void </a:t>
            </a:r>
            <a:r>
              <a:rPr lang="en-US" sz="2000" b="1" dirty="0" err="1"/>
              <a:t>init</a:t>
            </a:r>
            <a:r>
              <a:rPr lang="en-US" sz="2000" b="1" dirty="0"/>
              <a:t>(</a:t>
            </a:r>
            <a:r>
              <a:rPr lang="en-US" sz="2000" b="1" dirty="0" err="1"/>
              <a:t>FilterConfig</a:t>
            </a:r>
            <a:r>
              <a:rPr lang="en-US" sz="2000" b="1" dirty="0"/>
              <a:t> </a:t>
            </a:r>
            <a:r>
              <a:rPr lang="en-US" sz="2000" b="1" dirty="0" err="1"/>
              <a:t>filterConfig</a:t>
            </a:r>
            <a:r>
              <a:rPr lang="en-US" sz="2000" b="1" dirty="0" smtClean="0"/>
              <a:t>)</a:t>
            </a:r>
            <a:endParaRPr lang="hy-AM" sz="2000" b="1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endParaRPr lang="hy-AM" sz="2000" b="1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public void destroy()</a:t>
            </a:r>
            <a:endParaRPr lang="ru-R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Servlet?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endParaRPr lang="en-US" altLang="en-US" sz="2000" b="1" dirty="0" smtClean="0">
              <a:solidFill>
                <a:schemeClr val="tx2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altLang="en-US" sz="2400" b="1" dirty="0" smtClean="0">
                <a:solidFill>
                  <a:schemeClr val="tx2"/>
                </a:solidFill>
              </a:rPr>
              <a:t>Servlet </a:t>
            </a:r>
            <a:r>
              <a:rPr lang="en-US" altLang="en-US" sz="2400" b="1" dirty="0">
                <a:solidFill>
                  <a:schemeClr val="tx2"/>
                </a:solidFill>
              </a:rPr>
              <a:t>is a program that run on Web or application server, acting as a middle layer between HTTP clients and databases or applications on the HTTP server.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80928"/>
            <a:ext cx="83058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3000" dirty="0" smtClean="0">
                <a:solidFill>
                  <a:schemeClr val="accent1"/>
                </a:solidFill>
              </a:rPr>
              <a:t>A </a:t>
            </a:r>
            <a:r>
              <a:rPr lang="en-US" sz="3000" dirty="0">
                <a:solidFill>
                  <a:schemeClr val="accent1"/>
                </a:solidFill>
              </a:rPr>
              <a:t>cookie is a piece of text that a Web server can store on a user’s hard disk. Cookies allow a website to store information on a user’s machine and later retrieve it. </a:t>
            </a:r>
          </a:p>
          <a:p>
            <a:pPr marL="0" indent="0">
              <a:buFont typeface="Arial" charset="0"/>
              <a:buNone/>
              <a:defRPr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sz="2200" dirty="0"/>
              <a:t>If you type the URL of a website into your browser, your browser sends the request to the Web server. The browser looks on your machine for a cookie file that URL has set. If it finds it, your browser will send all of the name-value pairs along with the URL. If it does not find a cookie file, it sends no cookie data.</a:t>
            </a:r>
          </a:p>
          <a:p>
            <a:pPr>
              <a:defRPr/>
            </a:pPr>
            <a:r>
              <a:rPr lang="en-US" sz="2200" dirty="0" smtClean="0"/>
              <a:t>The Web </a:t>
            </a:r>
            <a:r>
              <a:rPr lang="en-US" sz="2200" dirty="0"/>
              <a:t>server receives the cookie data and requests for a page. If name-value pairs are received, the server can use them. If no name-value pairs are received, the server can create a new </a:t>
            </a:r>
            <a:r>
              <a:rPr lang="en-US" sz="2200" dirty="0" smtClean="0"/>
              <a:t>cookie </a:t>
            </a:r>
            <a:r>
              <a:rPr lang="en-US" sz="2200" dirty="0"/>
              <a:t>and then sends name-value pairs to your machine in the header for the Web page it sends. Your machine stores the name value pairs on your hard disk.</a:t>
            </a:r>
            <a:endParaRPr lang="en-US" sz="2200" dirty="0">
              <a:solidFill>
                <a:schemeClr val="accent1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2" indent="-342900">
              <a:lnSpc>
                <a:spcPct val="150000"/>
              </a:lnSpc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8094036" cy="450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83" y="836712"/>
            <a:ext cx="8858250" cy="5562600"/>
          </a:xfrm>
        </p:spPr>
        <p:txBody>
          <a:bodyPr/>
          <a:lstStyle/>
          <a:p>
            <a:pPr marL="457200" lvl="1" indent="0">
              <a:buNone/>
              <a:defRPr/>
            </a:pPr>
            <a:r>
              <a:rPr lang="en-US" altLang="en-US" sz="2000" b="1" dirty="0" smtClean="0">
                <a:latin typeface="Arial" charset="0"/>
              </a:rPr>
              <a:t>                             browser                    server</a:t>
            </a:r>
          </a:p>
          <a:p>
            <a:pPr lvl="1">
              <a:defRPr/>
            </a:pPr>
            <a:endParaRPr lang="en-US" altLang="en-US" sz="2000" b="1" dirty="0">
              <a:latin typeface="Arial" charset="0"/>
            </a:endParaRPr>
          </a:p>
          <a:p>
            <a:pPr lvl="1">
              <a:defRPr/>
            </a:pPr>
            <a:endParaRPr lang="en-US" altLang="en-US" sz="2000" b="1" dirty="0" smtClean="0">
              <a:latin typeface="Arial" charset="0"/>
            </a:endParaRPr>
          </a:p>
          <a:p>
            <a:pPr lvl="1">
              <a:defRPr/>
            </a:pPr>
            <a:endParaRPr lang="en-US" altLang="en-US" sz="2000" b="1" dirty="0">
              <a:latin typeface="Arial" charset="0"/>
            </a:endParaRPr>
          </a:p>
          <a:p>
            <a:pPr marL="457200" lvl="1" indent="0">
              <a:buNone/>
              <a:defRPr/>
            </a:pPr>
            <a:r>
              <a:rPr lang="en-US" altLang="en-US" sz="2000" b="1" dirty="0" smtClean="0">
                <a:latin typeface="Arial" charset="0"/>
              </a:rPr>
              <a:t>                              browser                    </a:t>
            </a:r>
            <a:r>
              <a:rPr lang="en-US" altLang="en-US" sz="2000" b="1" dirty="0">
                <a:latin typeface="Arial" charset="0"/>
              </a:rPr>
              <a:t>server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altLang="en-US" sz="2000" b="1" dirty="0" smtClean="0">
              <a:latin typeface="Arial" charset="0"/>
            </a:endParaRPr>
          </a:p>
          <a:p>
            <a:pPr marL="0" lvl="1" indent="0">
              <a:buNone/>
            </a:pPr>
            <a:r>
              <a:rPr lang="en-US" altLang="en-US" sz="2000" b="1" dirty="0" smtClean="0">
                <a:latin typeface="Arial" charset="0"/>
              </a:rPr>
              <a:t>                                      browser                    server</a:t>
            </a:r>
            <a:endParaRPr lang="en-US" altLang="en-US" sz="2000" b="1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51920" y="1051148"/>
            <a:ext cx="1050925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843808" y="1268760"/>
            <a:ext cx="3429000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     GET /index.html HTTP/1.1</a:t>
            </a:r>
            <a:br>
              <a:rPr lang="en-US" sz="2000" dirty="0"/>
            </a:br>
            <a:r>
              <a:rPr lang="en-US" sz="2000" dirty="0"/>
              <a:t>     Host: www.example.org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953123" y="2492896"/>
            <a:ext cx="1050925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9600" y="2815952"/>
            <a:ext cx="8001000" cy="19091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smtClean="0"/>
              <a:t> HTTP/1.1 </a:t>
            </a:r>
            <a:r>
              <a:rPr lang="en-US" sz="2000" dirty="0"/>
              <a:t>200 OK</a:t>
            </a:r>
            <a:br>
              <a:rPr lang="en-US" sz="2000" dirty="0"/>
            </a:br>
            <a:r>
              <a:rPr lang="en-US" sz="2000" dirty="0"/>
              <a:t>Content-type: text/html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Set-Cookie: name=value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Set-Cookie: name2=value2; Expires=Wed, 09 Jun 2021 10:18:14 GMT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content of page)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95936" y="5011588"/>
            <a:ext cx="1050925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49624" y="5301208"/>
            <a:ext cx="3910608" cy="1119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GET /spec.html HTTP/1.1</a:t>
            </a:r>
            <a:br>
              <a:rPr lang="en-US" dirty="0"/>
            </a:br>
            <a:r>
              <a:rPr lang="en-US" dirty="0"/>
              <a:t>Host: www.example.org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Cookie: name=value; name2=value2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Accept: */*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Restrictions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300 </a:t>
            </a:r>
            <a:r>
              <a:rPr lang="en-US" dirty="0"/>
              <a:t>cookies in </a:t>
            </a:r>
            <a:r>
              <a:rPr lang="en-US" dirty="0" smtClean="0"/>
              <a:t>total</a:t>
            </a:r>
            <a:endParaRPr lang="en-US" dirty="0"/>
          </a:p>
          <a:p>
            <a:r>
              <a:rPr lang="en-US" dirty="0"/>
              <a:t>4096 bytes per </a:t>
            </a:r>
            <a:r>
              <a:rPr lang="en-US" dirty="0" smtClean="0"/>
              <a:t>cookie</a:t>
            </a:r>
            <a:endParaRPr lang="en-US" dirty="0"/>
          </a:p>
          <a:p>
            <a:r>
              <a:rPr lang="en-US" dirty="0"/>
              <a:t>20 cookies per domain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in Servlet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00B050"/>
                </a:solidFill>
              </a:rPr>
              <a:t>Sending Cookies to the Client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	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//1. create cookie object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Cookie </a:t>
            </a:r>
            <a:r>
              <a:rPr lang="en-US" sz="18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userCookie</a:t>
            </a:r>
            <a:r>
              <a:rPr lang="en-US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 </a:t>
            </a:r>
            <a:r>
              <a:rPr lang="en-US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Cookie(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"user"</a:t>
            </a:r>
            <a:r>
              <a:rPr lang="en-US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"uid1234"</a:t>
            </a:r>
            <a:r>
              <a:rPr lang="en-US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 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	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//2. specify how long (in seconds) the cookie should be valid (one year)</a:t>
            </a:r>
            <a:endParaRPr lang="en-US" sz="1800" b="1" dirty="0">
              <a:solidFill>
                <a:schemeClr val="bg1">
                  <a:lumMod val="6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8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userCookie.setMaxAge</a:t>
            </a:r>
            <a:r>
              <a:rPr lang="en-US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(60*60*24*365); 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//3. place the Cookie into the HTTP response headers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	</a:t>
            </a:r>
            <a:r>
              <a:rPr lang="en-US" sz="18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response.addCookie</a:t>
            </a:r>
            <a:r>
              <a:rPr lang="en-US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8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userCookie</a:t>
            </a:r>
            <a:r>
              <a:rPr lang="en-US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>
              <a:buFont typeface="Arial" charset="0"/>
              <a:buNone/>
              <a:defRPr/>
            </a:pPr>
            <a:endParaRPr lang="en-US" sz="1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defRPr/>
            </a:pPr>
            <a:r>
              <a:rPr lang="en-US" sz="1800" b="1" dirty="0">
                <a:solidFill>
                  <a:srgbClr val="00B050"/>
                </a:solidFill>
              </a:rPr>
              <a:t>Reading Cookies from the Client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1. yield an array of Cookie objects from the request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Cookie[] cookies = </a:t>
            </a:r>
            <a:r>
              <a:rPr lang="en-US" sz="18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request.getCookies</a:t>
            </a:r>
            <a:r>
              <a:rPr lang="en-US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2. loop down the array, calling 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getName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on each one until you find the cookie of    // interest</a:t>
            </a:r>
          </a:p>
          <a:p>
            <a:pPr>
              <a:buFont typeface="Arial" charset="0"/>
              <a:buNone/>
              <a:defRPr/>
            </a:pPr>
            <a:r>
              <a:rPr lang="en-U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800" b="1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en-US" sz="1800" b="1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8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cookie.getName</a:t>
            </a:r>
            <a:r>
              <a:rPr lang="en-US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8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cookie.getValue</a:t>
            </a:r>
            <a:r>
              <a:rPr lang="en-US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2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THANK YOU!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Servlet's Job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 smtClean="0">
              <a:solidFill>
                <a:schemeClr val="tx2"/>
              </a:solidFill>
            </a:endParaRPr>
          </a:p>
          <a:p>
            <a:r>
              <a:rPr lang="en-US" altLang="en-US" dirty="0" smtClean="0">
                <a:solidFill>
                  <a:schemeClr val="tx2"/>
                </a:solidFill>
              </a:rPr>
              <a:t>Read </a:t>
            </a:r>
            <a:r>
              <a:rPr lang="en-US" altLang="en-US" dirty="0">
                <a:solidFill>
                  <a:schemeClr val="tx2"/>
                </a:solidFill>
              </a:rPr>
              <a:t>the explicit data sent by the client.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Read the implicit HTTP request data sent by the browser.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Generate the results.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Send the explicit data (i.e., the document) to the client.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Send the implicit HTTP response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Servlet 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sz="24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Single </a:t>
            </a:r>
            <a:r>
              <a:rPr lang="en-US" sz="2800" dirty="0">
                <a:solidFill>
                  <a:schemeClr val="tx2"/>
                </a:solidFill>
              </a:rPr>
              <a:t>instance of Servlet handles requests from multiple browser instances by assigning a thread from the thread-pool for each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3" descr="C:\Users\vbarseghyan\Desktop\image01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688" y="848652"/>
            <a:ext cx="5750769" cy="35090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Servlet Containers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A </a:t>
            </a:r>
            <a:r>
              <a:rPr lang="en-US" sz="2400" b="1" dirty="0">
                <a:solidFill>
                  <a:schemeClr val="tx2"/>
                </a:solidFill>
              </a:rPr>
              <a:t>servlet container </a:t>
            </a:r>
            <a:r>
              <a:rPr lang="en-US" sz="2400" dirty="0">
                <a:solidFill>
                  <a:schemeClr val="tx2"/>
                </a:solidFill>
              </a:rPr>
              <a:t>is a compiled, executable program. The main function </a:t>
            </a:r>
            <a:r>
              <a:rPr lang="en-US" sz="2400" dirty="0" smtClean="0">
                <a:solidFill>
                  <a:schemeClr val="tx2"/>
                </a:solidFill>
              </a:rPr>
              <a:t>of </a:t>
            </a:r>
            <a:r>
              <a:rPr lang="en-US" sz="2400" dirty="0">
                <a:solidFill>
                  <a:schemeClr val="tx2"/>
                </a:solidFill>
              </a:rPr>
              <a:t>the container is to </a:t>
            </a:r>
            <a:r>
              <a:rPr lang="en-US" sz="2400" b="1" dirty="0">
                <a:solidFill>
                  <a:schemeClr val="tx2"/>
                </a:solidFill>
              </a:rPr>
              <a:t>load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b="1" dirty="0">
                <a:solidFill>
                  <a:schemeClr val="tx2"/>
                </a:solidFill>
              </a:rPr>
              <a:t>initialize </a:t>
            </a:r>
            <a:r>
              <a:rPr lang="en-US" sz="2400" dirty="0">
                <a:solidFill>
                  <a:schemeClr val="tx2"/>
                </a:solidFill>
              </a:rPr>
              <a:t>and </a:t>
            </a:r>
            <a:r>
              <a:rPr lang="en-US" sz="2400" b="1" dirty="0">
                <a:solidFill>
                  <a:schemeClr val="tx2"/>
                </a:solidFill>
              </a:rPr>
              <a:t>execute servlets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solidFill>
                <a:schemeClr val="tx2"/>
              </a:solidFill>
              <a:latin typeface="Verdana" pitchFamily="34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b="1" dirty="0">
                <a:solidFill>
                  <a:schemeClr val="tx2"/>
                </a:solidFill>
                <a:latin typeface="Verdana" pitchFamily="34" charset="0"/>
              </a:rPr>
              <a:t>Servlet containers are:</a:t>
            </a:r>
            <a:endParaRPr lang="en-US" sz="2800" b="1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lphaLcPeriod"/>
              <a:defRPr/>
            </a:pPr>
            <a:r>
              <a:rPr lang="en-US" sz="2400" dirty="0">
                <a:solidFill>
                  <a:schemeClr val="tx2"/>
                </a:solidFill>
                <a:latin typeface="Verdana" pitchFamily="34" charset="0"/>
              </a:rPr>
              <a:t>Apache Tomcat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en-US" sz="2400" dirty="0">
                <a:solidFill>
                  <a:schemeClr val="tx2"/>
                </a:solidFill>
                <a:latin typeface="Verdana" pitchFamily="34" charset="0"/>
              </a:rPr>
              <a:t>Jetty 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en-US" sz="2400" dirty="0" err="1">
                <a:solidFill>
                  <a:schemeClr val="tx2"/>
                </a:solidFill>
                <a:latin typeface="Verdana" pitchFamily="34" charset="0"/>
              </a:rPr>
              <a:t>JRun</a:t>
            </a:r>
            <a:endParaRPr lang="en-US" sz="2400" dirty="0">
              <a:solidFill>
                <a:schemeClr val="tx2"/>
              </a:solidFill>
              <a:latin typeface="Verdana" pitchFamily="34" charset="0"/>
            </a:endParaRPr>
          </a:p>
          <a:p>
            <a:pPr marL="514350" indent="-514350">
              <a:buFont typeface="+mj-lt"/>
              <a:buAutoNum type="alphaLcPeriod"/>
              <a:defRPr/>
            </a:pPr>
            <a:r>
              <a:rPr lang="en-US" sz="2400" dirty="0" err="1">
                <a:solidFill>
                  <a:schemeClr val="tx2"/>
                </a:solidFill>
                <a:latin typeface="Verdana" pitchFamily="34" charset="0"/>
              </a:rPr>
              <a:t>Chaucho</a:t>
            </a:r>
            <a:r>
              <a:rPr lang="en-US" sz="2400" dirty="0">
                <a:solidFill>
                  <a:schemeClr val="tx2"/>
                </a:solidFill>
                <a:latin typeface="Verdana" pitchFamily="34" charset="0"/>
              </a:rPr>
              <a:t> Resin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en-US" sz="2400" dirty="0" err="1">
                <a:solidFill>
                  <a:schemeClr val="tx2"/>
                </a:solidFill>
                <a:latin typeface="Verdana" pitchFamily="34" charset="0"/>
              </a:rPr>
              <a:t>JBoss</a:t>
            </a:r>
            <a:endParaRPr lang="en-US" sz="2400" dirty="0">
              <a:solidFill>
                <a:schemeClr val="tx2"/>
              </a:solidFill>
              <a:latin typeface="Verdana" pitchFamily="34" charset="0"/>
            </a:endParaRPr>
          </a:p>
          <a:p>
            <a:pPr marL="514350" indent="-514350">
              <a:buFont typeface="+mj-lt"/>
              <a:buAutoNum type="alphaLcPeriod"/>
              <a:defRPr/>
            </a:pPr>
            <a:r>
              <a:rPr lang="en-US" sz="2400" dirty="0" err="1">
                <a:solidFill>
                  <a:schemeClr val="tx2"/>
                </a:solidFill>
                <a:latin typeface="Verdana" pitchFamily="34" charset="0"/>
              </a:rPr>
              <a:t>WebLogic</a:t>
            </a:r>
            <a:endParaRPr lang="en-US" sz="2400" dirty="0">
              <a:solidFill>
                <a:schemeClr val="tx2"/>
              </a:solidFill>
              <a:latin typeface="Verdana" pitchFamily="34" charset="0"/>
            </a:endParaRPr>
          </a:p>
          <a:p>
            <a:pPr marL="514350" indent="-514350">
              <a:buFont typeface="+mj-lt"/>
              <a:buAutoNum type="alphaLcPeriod"/>
              <a:defRPr/>
            </a:pPr>
            <a:r>
              <a:rPr lang="en-US" sz="2400" dirty="0" err="1">
                <a:solidFill>
                  <a:schemeClr val="tx2"/>
                </a:solidFill>
                <a:latin typeface="Verdana" pitchFamily="34" charset="0"/>
              </a:rPr>
              <a:t>WebSphere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Servlet life cycle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1900" dirty="0">
              <a:solidFill>
                <a:srgbClr val="2E5790"/>
              </a:solidFill>
            </a:endParaRPr>
          </a:p>
          <a:p>
            <a:endParaRPr lang="en-US" sz="1900" dirty="0" smtClean="0">
              <a:solidFill>
                <a:srgbClr val="2E5790"/>
              </a:solidFill>
            </a:endParaRPr>
          </a:p>
          <a:p>
            <a:endParaRPr lang="en-US" sz="1900" dirty="0">
              <a:solidFill>
                <a:srgbClr val="2E5790"/>
              </a:solidFill>
            </a:endParaRPr>
          </a:p>
          <a:p>
            <a:endParaRPr lang="en-US" sz="1900" dirty="0" smtClean="0">
              <a:solidFill>
                <a:srgbClr val="2E5790"/>
              </a:solidFill>
            </a:endParaRPr>
          </a:p>
          <a:p>
            <a:endParaRPr lang="en-US" sz="1900" dirty="0">
              <a:solidFill>
                <a:srgbClr val="2E5790"/>
              </a:solidFill>
            </a:endParaRPr>
          </a:p>
          <a:p>
            <a:endParaRPr lang="en-US" sz="1900" dirty="0" smtClean="0">
              <a:solidFill>
                <a:srgbClr val="2E5790"/>
              </a:solidFill>
            </a:endParaRPr>
          </a:p>
          <a:p>
            <a:endParaRPr lang="en-US" sz="1900" dirty="0">
              <a:solidFill>
                <a:srgbClr val="2E5790"/>
              </a:solidFill>
            </a:endParaRPr>
          </a:p>
          <a:p>
            <a:endParaRPr lang="en-US" sz="1900" dirty="0" smtClean="0">
              <a:solidFill>
                <a:srgbClr val="2E5790"/>
              </a:solidFill>
            </a:endParaRPr>
          </a:p>
          <a:p>
            <a:endParaRPr lang="en-US" sz="1900" dirty="0">
              <a:solidFill>
                <a:srgbClr val="2E5790"/>
              </a:solidFill>
            </a:endParaRPr>
          </a:p>
          <a:p>
            <a:endParaRPr lang="en-US" sz="1900" dirty="0" smtClean="0">
              <a:solidFill>
                <a:srgbClr val="2E5790"/>
              </a:solidFill>
            </a:endParaRPr>
          </a:p>
          <a:p>
            <a:endParaRPr lang="en-US" altLang="en-US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en-US" sz="2000" dirty="0" smtClean="0">
              <a:solidFill>
                <a:schemeClr val="tx2"/>
              </a:solidFill>
            </a:endParaRP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The </a:t>
            </a:r>
            <a:r>
              <a:rPr lang="en-US" altLang="en-US" sz="2000" dirty="0">
                <a:solidFill>
                  <a:schemeClr val="tx2"/>
                </a:solidFill>
              </a:rPr>
              <a:t>Web container calls the no-</a:t>
            </a:r>
            <a:r>
              <a:rPr lang="en-US" altLang="en-US" sz="2000" dirty="0" err="1">
                <a:solidFill>
                  <a:schemeClr val="tx2"/>
                </a:solidFill>
              </a:rPr>
              <a:t>arg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i="1" dirty="0">
                <a:solidFill>
                  <a:schemeClr val="tx2"/>
                </a:solidFill>
              </a:rPr>
              <a:t>constructor</a:t>
            </a:r>
            <a:r>
              <a:rPr lang="en-US" altLang="en-US" sz="20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The Web container calls the </a:t>
            </a:r>
            <a:r>
              <a:rPr lang="en-US" altLang="en-US" sz="2000" i="1" dirty="0" err="1">
                <a:solidFill>
                  <a:schemeClr val="tx2"/>
                </a:solidFill>
              </a:rPr>
              <a:t>init</a:t>
            </a:r>
            <a:r>
              <a:rPr lang="en-US" altLang="en-US" sz="2000" i="1" dirty="0">
                <a:solidFill>
                  <a:schemeClr val="tx2"/>
                </a:solidFill>
              </a:rPr>
              <a:t>()</a:t>
            </a:r>
            <a:r>
              <a:rPr lang="en-US" altLang="en-US" sz="2000" dirty="0">
                <a:solidFill>
                  <a:schemeClr val="tx2"/>
                </a:solidFill>
              </a:rPr>
              <a:t> method.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After initialization, the servlet can service client requests by calling </a:t>
            </a:r>
            <a:r>
              <a:rPr lang="en-US" altLang="en-US" sz="2000" i="1" dirty="0">
                <a:solidFill>
                  <a:schemeClr val="tx2"/>
                </a:solidFill>
              </a:rPr>
              <a:t>service</a:t>
            </a:r>
            <a:r>
              <a:rPr lang="en-US" altLang="en-US" sz="2000" dirty="0">
                <a:solidFill>
                  <a:schemeClr val="tx2"/>
                </a:solidFill>
              </a:rPr>
              <a:t>() method.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Finally, the Web container calls the </a:t>
            </a:r>
            <a:r>
              <a:rPr lang="en-US" altLang="en-US" sz="2000" i="1" dirty="0">
                <a:solidFill>
                  <a:schemeClr val="tx2"/>
                </a:solidFill>
              </a:rPr>
              <a:t>destroy() </a:t>
            </a:r>
            <a:r>
              <a:rPr lang="en-US" altLang="en-US" sz="2000" dirty="0">
                <a:solidFill>
                  <a:schemeClr val="tx2"/>
                </a:solidFill>
              </a:rPr>
              <a:t>method.</a:t>
            </a:r>
          </a:p>
          <a:p>
            <a:pPr marL="0" indent="0">
              <a:buNone/>
            </a:pPr>
            <a:endParaRPr lang="en-US" sz="1900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3" y="692696"/>
            <a:ext cx="8313923" cy="383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 GET and POST Requests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3000" b="1" dirty="0">
                <a:solidFill>
                  <a:schemeClr val="tx2"/>
                </a:solidFill>
              </a:rPr>
              <a:t>GET</a:t>
            </a:r>
          </a:p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sz="2600" dirty="0">
                <a:solidFill>
                  <a:schemeClr val="tx2"/>
                </a:solidFill>
              </a:rPr>
              <a:t>The request parameters are transmitted as a query string appended to the request:</a:t>
            </a:r>
          </a:p>
          <a:p>
            <a:pPr marL="914400" lvl="2" indent="-279400">
              <a:defRPr/>
            </a:pPr>
            <a:r>
              <a:rPr lang="en-US" sz="2600" dirty="0">
                <a:solidFill>
                  <a:schemeClr val="tx2"/>
                </a:solidFill>
              </a:rPr>
              <a:t>security risk – to use for  static resource retrieval</a:t>
            </a:r>
          </a:p>
          <a:p>
            <a:pPr marL="914400" lvl="2" indent="-279400">
              <a:defRPr/>
            </a:pPr>
            <a:r>
              <a:rPr lang="en-US" sz="2600" dirty="0">
                <a:solidFill>
                  <a:schemeClr val="tx2"/>
                </a:solidFill>
              </a:rPr>
              <a:t>sends only textual data - limited to 1024 characters</a:t>
            </a:r>
          </a:p>
          <a:p>
            <a:pPr marL="1485900" indent="-1485900">
              <a:buFont typeface="Arial" charset="0"/>
              <a:buNone/>
              <a:defRPr/>
            </a:pPr>
            <a:r>
              <a:rPr lang="en-US" sz="2600" dirty="0">
                <a:solidFill>
                  <a:schemeClr val="tx2"/>
                </a:solidFill>
              </a:rPr>
              <a:t>		</a:t>
            </a:r>
            <a:r>
              <a:rPr lang="en-US" sz="2600" dirty="0">
                <a:solidFill>
                  <a:schemeClr val="tx2"/>
                </a:solidFill>
                <a:hlinkClick r:id="rId2"/>
              </a:rPr>
              <a:t>http://MyServer/MyServlet?name=paul</a:t>
            </a:r>
            <a:endParaRPr lang="en-US" sz="2600" dirty="0">
              <a:solidFill>
                <a:schemeClr val="tx2"/>
              </a:solidFill>
            </a:endParaRPr>
          </a:p>
          <a:p>
            <a:pPr marL="1828800" indent="-1828800">
              <a:buFont typeface="Arial" charset="0"/>
              <a:buNone/>
              <a:defRPr/>
            </a:pPr>
            <a:r>
              <a:rPr lang="en-US" sz="2600" dirty="0">
                <a:solidFill>
                  <a:schemeClr val="tx2"/>
                </a:solidFill>
              </a:rPr>
              <a:t>	HTML: &lt;form name=”SSS” method=”</a:t>
            </a:r>
            <a:r>
              <a:rPr lang="en-US" sz="2600" b="1" dirty="0">
                <a:solidFill>
                  <a:schemeClr val="tx2"/>
                </a:solidFill>
              </a:rPr>
              <a:t>GET” &gt;</a:t>
            </a:r>
            <a:endParaRPr lang="en-US" sz="26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3000" b="1" dirty="0">
                <a:solidFill>
                  <a:schemeClr val="tx2"/>
                </a:solidFill>
              </a:rPr>
              <a:t>POST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600" dirty="0">
                <a:solidFill>
                  <a:schemeClr val="tx2"/>
                </a:solidFill>
              </a:rPr>
              <a:t>The request parameters are passed with the body of the request:</a:t>
            </a:r>
          </a:p>
          <a:p>
            <a:pPr marL="914400" lvl="2" indent="-279400">
              <a:defRPr/>
            </a:pPr>
            <a:r>
              <a:rPr lang="en-US" sz="2600" dirty="0">
                <a:solidFill>
                  <a:schemeClr val="tx2"/>
                </a:solidFill>
              </a:rPr>
              <a:t>secured – to use for dynamic resource retrieval</a:t>
            </a:r>
          </a:p>
          <a:p>
            <a:pPr marL="914400" lvl="2" indent="-279400">
              <a:defRPr/>
            </a:pPr>
            <a:r>
              <a:rPr lang="en-US" sz="2600" dirty="0">
                <a:solidFill>
                  <a:schemeClr val="tx2"/>
                </a:solidFill>
              </a:rPr>
              <a:t>Sends textual data and binary data such as serialized Java objects</a:t>
            </a:r>
          </a:p>
          <a:p>
            <a:pPr>
              <a:buFont typeface="Arial" charset="0"/>
              <a:buNone/>
              <a:defRPr/>
            </a:pPr>
            <a:r>
              <a:rPr lang="en-US" sz="2600" dirty="0">
                <a:solidFill>
                  <a:schemeClr val="tx2"/>
                </a:solidFill>
              </a:rPr>
              <a:t>			HTML: &lt;form name=”SSS” method=”</a:t>
            </a:r>
            <a:r>
              <a:rPr lang="en-US" sz="2600" b="1" dirty="0">
                <a:solidFill>
                  <a:schemeClr val="tx2"/>
                </a:solidFill>
              </a:rPr>
              <a:t>POST” &gt;</a:t>
            </a:r>
            <a:endParaRPr lang="en-US" sz="2600" dirty="0">
              <a:solidFill>
                <a:schemeClr val="tx2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US" sz="2600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Servlet 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2000" dirty="0" smtClean="0">
              <a:solidFill>
                <a:schemeClr val="tx2"/>
              </a:solidFill>
            </a:endParaRPr>
          </a:p>
          <a:p>
            <a:endParaRPr lang="en-US" altLang="en-US" sz="2000" dirty="0" smtClean="0">
              <a:solidFill>
                <a:schemeClr val="tx2"/>
              </a:solidFill>
            </a:endParaRP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Servlet </a:t>
            </a:r>
            <a:r>
              <a:rPr lang="en-US" altLang="en-US" sz="2400" dirty="0">
                <a:solidFill>
                  <a:schemeClr val="tx2"/>
                </a:solidFill>
              </a:rPr>
              <a:t>interface</a:t>
            </a:r>
          </a:p>
          <a:p>
            <a:pPr>
              <a:buFont typeface="Arial" charset="0"/>
              <a:buNone/>
            </a:pPr>
            <a:r>
              <a:rPr lang="en-US" altLang="en-US" sz="2400" dirty="0"/>
              <a:t>	</a:t>
            </a:r>
            <a:r>
              <a:rPr lang="en-US" altLang="en-US" sz="2000" dirty="0">
                <a:solidFill>
                  <a:schemeClr val="tx2"/>
                </a:solidFill>
              </a:rPr>
              <a:t>Defines methods that all servlets must implement.</a:t>
            </a:r>
          </a:p>
          <a:p>
            <a:r>
              <a:rPr lang="en-US" altLang="en-US" sz="2400" dirty="0" err="1" smtClean="0">
                <a:solidFill>
                  <a:schemeClr val="tx2"/>
                </a:solidFill>
              </a:rPr>
              <a:t>HttpServlet</a:t>
            </a:r>
            <a:r>
              <a:rPr lang="en-US" altLang="en-US" sz="2400" dirty="0" smtClean="0">
                <a:solidFill>
                  <a:schemeClr val="tx2"/>
                </a:solidFill>
              </a:rPr>
              <a:t> abstract class</a:t>
            </a:r>
          </a:p>
          <a:p>
            <a:pPr>
              <a:buFont typeface="Arial" charset="0"/>
              <a:buNone/>
            </a:pPr>
            <a:r>
              <a:rPr lang="en-US" altLang="en-US" sz="2400" dirty="0"/>
              <a:t>	</a:t>
            </a:r>
            <a:r>
              <a:rPr lang="en-US" altLang="en-US" sz="2000" dirty="0">
                <a:solidFill>
                  <a:schemeClr val="tx2"/>
                </a:solidFill>
              </a:rPr>
              <a:t>Servlets typically extend </a:t>
            </a:r>
            <a:r>
              <a:rPr lang="en-US" altLang="en-US" sz="2000" b="1" dirty="0" err="1" smtClean="0">
                <a:solidFill>
                  <a:schemeClr val="tx2"/>
                </a:solidFill>
              </a:rPr>
              <a:t>HttpServlet</a:t>
            </a:r>
            <a:r>
              <a:rPr lang="en-US" altLang="en-US" sz="2000" dirty="0">
                <a:solidFill>
                  <a:schemeClr val="tx2"/>
                </a:solidFill>
              </a:rPr>
              <a:t>.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endParaRPr lang="en-US" altLang="en-US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HttpServletRequest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2000" dirty="0" smtClean="0">
              <a:solidFill>
                <a:schemeClr val="tx2"/>
              </a:solidFill>
            </a:endParaRPr>
          </a:p>
          <a:p>
            <a:r>
              <a:rPr lang="en-US" sz="2000" b="1" dirty="0"/>
              <a:t>Cookie[] </a:t>
            </a:r>
            <a:r>
              <a:rPr lang="en-US" sz="2000" b="1" dirty="0" err="1" smtClean="0"/>
              <a:t>getCookies</a:t>
            </a:r>
            <a:r>
              <a:rPr lang="en-US" sz="2000" b="1" dirty="0" smtClean="0"/>
              <a:t>()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400" b="1" dirty="0" smtClean="0"/>
              <a:t>Enumeration </a:t>
            </a:r>
            <a:r>
              <a:rPr lang="en-US" sz="2400" b="1" dirty="0" err="1"/>
              <a:t>getHeaderNames</a:t>
            </a:r>
            <a:r>
              <a:rPr lang="en-US" sz="2400" b="1" dirty="0" smtClean="0"/>
              <a:t>()</a:t>
            </a:r>
          </a:p>
          <a:p>
            <a:r>
              <a:rPr lang="en-US" sz="2400" b="1" dirty="0"/>
              <a:t>Enumeration </a:t>
            </a:r>
            <a:r>
              <a:rPr lang="en-US" sz="2400" b="1" dirty="0" err="1"/>
              <a:t>getParameterNames</a:t>
            </a:r>
            <a:r>
              <a:rPr lang="en-US" sz="2400" b="1" dirty="0" smtClean="0"/>
              <a:t>()</a:t>
            </a:r>
          </a:p>
          <a:p>
            <a:r>
              <a:rPr lang="en-US" sz="2400" b="1" dirty="0" err="1"/>
              <a:t>HttpSession</a:t>
            </a:r>
            <a:r>
              <a:rPr lang="en-US" sz="2400" b="1" dirty="0"/>
              <a:t> </a:t>
            </a:r>
            <a:r>
              <a:rPr lang="en-US" sz="2400" b="1" dirty="0" err="1"/>
              <a:t>getSession</a:t>
            </a:r>
            <a:r>
              <a:rPr lang="en-US" sz="2400" b="1" dirty="0" smtClean="0"/>
              <a:t>()</a:t>
            </a:r>
          </a:p>
          <a:p>
            <a:r>
              <a:rPr lang="en-US" sz="2400" b="1" dirty="0"/>
              <a:t>String </a:t>
            </a:r>
            <a:r>
              <a:rPr lang="en-US" sz="2400" b="1" dirty="0" err="1"/>
              <a:t>getContentType</a:t>
            </a:r>
            <a:r>
              <a:rPr lang="en-US" sz="2400" b="1" dirty="0" smtClean="0"/>
              <a:t>()</a:t>
            </a:r>
          </a:p>
          <a:p>
            <a:r>
              <a:rPr lang="en-US" sz="2400" b="1" dirty="0"/>
              <a:t>String </a:t>
            </a:r>
            <a:r>
              <a:rPr lang="en-US" sz="2400" b="1" dirty="0" err="1"/>
              <a:t>getHeader</a:t>
            </a:r>
            <a:r>
              <a:rPr lang="en-US" sz="2400" b="1" dirty="0"/>
              <a:t>(String name</a:t>
            </a:r>
            <a:r>
              <a:rPr lang="en-US" sz="2400" b="1" dirty="0" smtClean="0"/>
              <a:t>)</a:t>
            </a:r>
          </a:p>
          <a:p>
            <a:r>
              <a:rPr lang="en-US" sz="2400" b="1" dirty="0"/>
              <a:t>String </a:t>
            </a:r>
            <a:r>
              <a:rPr lang="en-US" sz="2400" b="1" dirty="0" err="1"/>
              <a:t>getMethod</a:t>
            </a:r>
            <a:r>
              <a:rPr lang="en-US" sz="2400" b="1" dirty="0" smtClean="0"/>
              <a:t>()</a:t>
            </a:r>
          </a:p>
          <a:p>
            <a:r>
              <a:rPr lang="en-US" sz="2400" b="1" dirty="0" smtClean="0"/>
              <a:t>String </a:t>
            </a:r>
            <a:r>
              <a:rPr lang="en-US" sz="2400" b="1" dirty="0" err="1"/>
              <a:t>getParameter</a:t>
            </a:r>
            <a:r>
              <a:rPr lang="en-US" sz="2400" b="1" dirty="0"/>
              <a:t>(String name</a:t>
            </a:r>
            <a:r>
              <a:rPr lang="en-US" sz="2400" b="1" dirty="0" smtClean="0"/>
              <a:t>)</a:t>
            </a:r>
          </a:p>
          <a:p>
            <a:r>
              <a:rPr lang="en-US" sz="2400" b="1" dirty="0"/>
              <a:t>String </a:t>
            </a:r>
            <a:r>
              <a:rPr lang="en-US" sz="2400" b="1" dirty="0" err="1" smtClean="0"/>
              <a:t>getQueryString</a:t>
            </a:r>
            <a:r>
              <a:rPr lang="en-US" sz="2400" b="1" dirty="0" smtClean="0"/>
              <a:t>()</a:t>
            </a:r>
          </a:p>
          <a:p>
            <a:r>
              <a:rPr lang="en-US" sz="2400" b="1" dirty="0"/>
              <a:t>String[] </a:t>
            </a:r>
            <a:r>
              <a:rPr lang="en-US" sz="2400" b="1" dirty="0" err="1"/>
              <a:t>getParameterValues</a:t>
            </a:r>
            <a:r>
              <a:rPr lang="en-US" sz="2400" b="1" dirty="0"/>
              <a:t>(String name)</a:t>
            </a:r>
          </a:p>
          <a:p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getIntHeader</a:t>
            </a:r>
            <a:r>
              <a:rPr lang="en-US" sz="2400" b="1" dirty="0"/>
              <a:t>(String name)</a:t>
            </a:r>
            <a:endParaRPr lang="en-US" sz="2400" b="1" dirty="0" smtClean="0"/>
          </a:p>
          <a:p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54E9-CF74-40C4-A2DB-B343C2B98D4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95668B700A7F40A6C5D1C8406000F9" ma:contentTypeVersion="0" ma:contentTypeDescription="Create a new document." ma:contentTypeScope="" ma:versionID="9e56432770e89d3245bcce425f64d08f">
  <xsd:schema xmlns:xsd="http://www.w3.org/2001/XMLSchema" xmlns:xs="http://www.w3.org/2001/XMLSchema" xmlns:p="http://schemas.microsoft.com/office/2006/metadata/properties" xmlns:ns2="89afaec4-e708-41c7-8bc3-c102a47f590d" targetNamespace="http://schemas.microsoft.com/office/2006/metadata/properties" ma:root="true" ma:fieldsID="56a58691a0ac494044ba5049e24abb66" ns2:_="">
    <xsd:import namespace="89afaec4-e708-41c7-8bc3-c102a47f590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afaec4-e708-41c7-8bc3-c102a47f59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9afaec4-e708-41c7-8bc3-c102a47f590d">AMWTFTZKHZ7M-103-189</_dlc_DocId>
    <_dlc_DocIdUrl xmlns="89afaec4-e708-41c7-8bc3-c102a47f590d">
      <Url>https://portal.arm.synisys.com/training/_layouts/DocIdRedir.aspx?ID=AMWTFTZKHZ7M-103-189</Url>
      <Description>AMWTFTZKHZ7M-103-189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5CAA362-2054-4C08-BF38-EBD7B643A0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887859-DF62-4554-963C-AFAD79525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afaec4-e708-41c7-8bc3-c102a47f59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136682-3FEC-439F-A22D-D115D2355330}">
  <ds:schemaRefs>
    <ds:schemaRef ds:uri="http://schemas.microsoft.com/office/2006/metadata/properties"/>
    <ds:schemaRef ds:uri="http://schemas.microsoft.com/office/infopath/2007/PartnerControls"/>
    <ds:schemaRef ds:uri="89afaec4-e708-41c7-8bc3-c102a47f590d"/>
  </ds:schemaRefs>
</ds:datastoreItem>
</file>

<file path=customXml/itemProps4.xml><?xml version="1.0" encoding="utf-8"?>
<ds:datastoreItem xmlns:ds="http://schemas.openxmlformats.org/officeDocument/2006/customXml" ds:itemID="{FFA52893-EC18-4C67-84C8-386005837BA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3588</TotalTime>
  <Words>846</Words>
  <Application>Microsoft Office PowerPoint</Application>
  <PresentationFormat>On-screen Show (4:3)</PresentationFormat>
  <Paragraphs>259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Unicode MS</vt:lpstr>
      <vt:lpstr>Calibri</vt:lpstr>
      <vt:lpstr>Gautami</vt:lpstr>
      <vt:lpstr>Georgia</vt:lpstr>
      <vt:lpstr>Times New Roman</vt:lpstr>
      <vt:lpstr>Verdana</vt:lpstr>
      <vt:lpstr>Wingdings</vt:lpstr>
      <vt:lpstr>Office Theme</vt:lpstr>
      <vt:lpstr>Synergy </vt:lpstr>
      <vt:lpstr>What is a Servlet?</vt:lpstr>
      <vt:lpstr>A Servlet's Job</vt:lpstr>
      <vt:lpstr>Servlet Basics</vt:lpstr>
      <vt:lpstr>Servlet Containers</vt:lpstr>
      <vt:lpstr>Servlet life cycle</vt:lpstr>
      <vt:lpstr>HTTP GET and POST Requests</vt:lpstr>
      <vt:lpstr>Java Servlet API</vt:lpstr>
      <vt:lpstr>HttpServletRequest</vt:lpstr>
      <vt:lpstr>HttpServletRequest (continued)</vt:lpstr>
      <vt:lpstr>HttpServletResponse</vt:lpstr>
      <vt:lpstr>Http Session</vt:lpstr>
      <vt:lpstr>To Implement Session Tracking Yourself</vt:lpstr>
      <vt:lpstr>Servlet Session-tracking HTTP Session API Solution</vt:lpstr>
      <vt:lpstr>Ajax - Asynchronous JavaScript and XML </vt:lpstr>
      <vt:lpstr>Ajax example</vt:lpstr>
      <vt:lpstr>states</vt:lpstr>
      <vt:lpstr>Exception Handling</vt:lpstr>
      <vt:lpstr>Filter</vt:lpstr>
      <vt:lpstr>Cookies</vt:lpstr>
      <vt:lpstr>PowerPoint Presentation</vt:lpstr>
      <vt:lpstr>PowerPoint Presentation</vt:lpstr>
      <vt:lpstr>Restrictions</vt:lpstr>
      <vt:lpstr>Cookies in Servlet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Arthur Panosyan</cp:lastModifiedBy>
  <cp:revision>170</cp:revision>
  <dcterms:created xsi:type="dcterms:W3CDTF">2013-06-19T10:56:29Z</dcterms:created>
  <dcterms:modified xsi:type="dcterms:W3CDTF">2019-10-08T11:29:37Z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77282e04-fe15-4fc9-a473-f06881e99058</vt:lpwstr>
  </property>
  <property fmtid="{D5CDD505-2E9C-101B-9397-08002B2CF9AE}" pid="3" name="ContentTypeId">
    <vt:lpwstr>0x010100F695668B700A7F40A6C5D1C8406000F9</vt:lpwstr>
  </property>
</Properties>
</file>