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6" r:id="rId8"/>
    <p:sldId id="263" r:id="rId9"/>
    <p:sldId id="265" r:id="rId10"/>
    <p:sldId id="268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0458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31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33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97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512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467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50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119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95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668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04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530B86-8CD2-4FCB-96BF-537A9E961E2F}" type="datetimeFigureOut">
              <a:rPr lang="pl-PL" smtClean="0"/>
              <a:t>14.12.2017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18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malTheology/GoedelGo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Dowód siódmy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Artur M. Brodzki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1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Interpretacje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Niesprecyzowane pojęcie dobra. </a:t>
                </a:r>
                <a:r>
                  <a:rPr lang="pl-PL" dirty="0" smtClean="0"/>
                  <a:t>Przyjęta aksjomatyzacja pozwala na wiele wartościowań. </a:t>
                </a:r>
                <a:endParaRPr lang="pl-PL" dirty="0" smtClean="0"/>
              </a:p>
              <a:p>
                <a:r>
                  <a:rPr lang="pl-PL" dirty="0" smtClean="0"/>
                  <a:t>Problem wyspy </a:t>
                </a:r>
                <a:r>
                  <a:rPr lang="pl-PL" dirty="0" smtClean="0"/>
                  <a:t>Gaunilona</a:t>
                </a:r>
              </a:p>
              <a:p>
                <a:r>
                  <a:rPr lang="pl-PL" dirty="0" smtClean="0"/>
                  <a:t>Kolaps modalny: </a:t>
                </a:r>
              </a:p>
              <a:p>
                <a:pPr lvl="1"/>
                <a:r>
                  <a:rPr lang="pl-PL" dirty="0" smtClean="0"/>
                  <a:t>Sobel [2]: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⋄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⇒□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l-PL" dirty="0" smtClean="0"/>
              </a:p>
              <a:p>
                <a:pPr lvl="1"/>
                <a:r>
                  <a:rPr lang="pl-PL" dirty="0" err="1" smtClean="0"/>
                  <a:t>Benzmüller</a:t>
                </a:r>
                <a:r>
                  <a:rPr lang="pl-PL" dirty="0" smtClean="0"/>
                  <a:t> i in. [5]</a:t>
                </a:r>
                <a:r>
                  <a:rPr lang="pl-PL" i="0" dirty="0" smtClean="0"/>
                  <a:t>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⋄□⊥</m:t>
                    </m:r>
                  </m:oMath>
                </a14:m>
                <a:endParaRPr lang="pl-PL" dirty="0" smtClean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53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87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Modyfikacja Andersona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27777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l-PL" dirty="0" smtClean="0"/>
                  <a:t>Aksjomat 1 wymaga by każda cecha była albo dobra, albo nie-dobra. Czasem pewna cecha może być obojętna. Zmieniamy więc równoważność na implikację [3]: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Aksjomat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l-PL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⇒¬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wnowa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ż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nie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⇒¬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pl-PL" dirty="0" smtClean="0"/>
              </a:p>
              <a:p>
                <a:pPr lvl="0"/>
                <a:r>
                  <a:rPr lang="pl-PL" dirty="0">
                    <a:solidFill>
                      <a:srgbClr val="191B0E"/>
                    </a:solidFill>
                  </a:rPr>
                  <a:t>Tak zmieniona wersja nie popada w kolaps modalny i – co ciekawe – w ten sposób można udowodnić tylko istnienie bytu, który ma </a:t>
                </a:r>
                <a:r>
                  <a:rPr lang="pl-PL" b="1" dirty="0" smtClean="0">
                    <a:solidFill>
                      <a:srgbClr val="191B0E"/>
                    </a:solidFill>
                  </a:rPr>
                  <a:t>wszystkie możliwe</a:t>
                </a:r>
                <a:r>
                  <a:rPr lang="pl-PL" dirty="0" smtClean="0">
                    <a:solidFill>
                      <a:srgbClr val="191B0E"/>
                    </a:solidFill>
                  </a:rPr>
                  <a:t> </a:t>
                </a:r>
                <a:r>
                  <a:rPr lang="pl-PL" dirty="0">
                    <a:solidFill>
                      <a:srgbClr val="191B0E"/>
                    </a:solidFill>
                  </a:rPr>
                  <a:t>dobre cechy (wyspa Gaunilona nie </a:t>
                </a:r>
                <a:r>
                  <a:rPr lang="pl-PL" dirty="0" smtClean="0">
                    <a:solidFill>
                      <a:srgbClr val="191B0E"/>
                    </a:solidFill>
                  </a:rPr>
                  <a:t>działa, bo posiada tylko cechy dobre dla wysp, ale już nie np. cnotliwość moralną)</a:t>
                </a:r>
              </a:p>
              <a:p>
                <a:pPr lvl="0"/>
                <a:r>
                  <a:rPr lang="pl-PL" dirty="0" smtClean="0">
                    <a:solidFill>
                      <a:srgbClr val="191B0E"/>
                    </a:solidFill>
                  </a:rPr>
                  <a:t>Pozostaje problem niesprecyzowania pojęcia dobra [4]</a:t>
                </a:r>
                <a:endParaRPr lang="pl-PL" dirty="0">
                  <a:solidFill>
                    <a:srgbClr val="191B0E"/>
                  </a:solidFill>
                </a:endParaRPr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2777706"/>
              </a:xfrm>
              <a:blipFill rotWithShape="0">
                <a:blip r:embed="rId2"/>
                <a:stretch>
                  <a:fillRect l="-444" t="-28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2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Teologia Formalna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501" y="1682151"/>
            <a:ext cx="5817398" cy="3843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pole tekstowe 2"/>
          <p:cNvSpPr txBox="1"/>
          <p:nvPr/>
        </p:nvSpPr>
        <p:spPr>
          <a:xfrm>
            <a:off x="3576328" y="5874589"/>
            <a:ext cx="519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3"/>
              </a:rPr>
              <a:t>https://github.com/FormalTheology/GoedelGod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6632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Weryfikacja innych twierdzeń </a:t>
            </a:r>
            <a:r>
              <a:rPr lang="pl-PL" dirty="0" smtClean="0"/>
              <a:t>religijnych metodą naukową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Skuteczność modlitwy wstawienniczej: Byrd [6], O’Laoire [7], Mayo [8], Leibovici [9], projekt STEP [10] – mieszane wyniki, część badań wykazuje statystycznie istotną poprawę dla grupy eksperymentalnej, część brak efektu</a:t>
            </a:r>
          </a:p>
          <a:p>
            <a:r>
              <a:rPr lang="pl-PL" dirty="0" smtClean="0"/>
              <a:t>Istnienie świadomości po śmierci – badanie doświadczeń „wyjścia z ciała” (OOBE) w trakcie śmierci klinicznej: Parnia [11], van </a:t>
            </a:r>
            <a:r>
              <a:rPr lang="pl-PL" dirty="0" err="1" smtClean="0"/>
              <a:t>Lommel</a:t>
            </a:r>
            <a:r>
              <a:rPr lang="pl-PL" dirty="0" smtClean="0"/>
              <a:t> [12]</a:t>
            </a:r>
            <a:r>
              <a:rPr lang="pl-PL" dirty="0" smtClean="0"/>
              <a:t>, AWARE [13], AWARE II (w trakcie).</a:t>
            </a:r>
            <a:r>
              <a:rPr lang="pl-PL" dirty="0" smtClean="0"/>
              <a:t> Brak jednoznacznych wyników: żaden z pacjentów, którzy doświadczyli OOBE, nie przebywał w pobliżu zawieszonego pod sufitem (niewidocznego z dołu) obrazka.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516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73526" y="1788454"/>
            <a:ext cx="8997350" cy="2098226"/>
          </a:xfrm>
        </p:spPr>
        <p:txBody>
          <a:bodyPr/>
          <a:lstStyle/>
          <a:p>
            <a:r>
              <a:rPr lang="pl-PL" dirty="0" smtClean="0"/>
              <a:t>Dziękuję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701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323491"/>
            <a:ext cx="9601200" cy="1485900"/>
          </a:xfrm>
        </p:spPr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1233578"/>
            <a:ext cx="9601200" cy="532249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Kurt </a:t>
            </a:r>
            <a:r>
              <a:rPr lang="en-US" dirty="0" smtClean="0"/>
              <a:t>Gödel </a:t>
            </a:r>
            <a:r>
              <a:rPr lang="pl-PL" dirty="0" smtClean="0"/>
              <a:t>„</a:t>
            </a:r>
            <a:r>
              <a:rPr lang="en-US" dirty="0" smtClean="0"/>
              <a:t>Texts </a:t>
            </a:r>
            <a:r>
              <a:rPr lang="en-US" dirty="0"/>
              <a:t>Relating to the Ontological </a:t>
            </a:r>
            <a:r>
              <a:rPr lang="en-US" dirty="0" smtClean="0"/>
              <a:t>Proof</a:t>
            </a:r>
            <a:r>
              <a:rPr lang="pl-PL" dirty="0" smtClean="0"/>
              <a:t>”.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Jordan </a:t>
            </a:r>
            <a:r>
              <a:rPr lang="pl-PL" dirty="0"/>
              <a:t>Howard Sobel </a:t>
            </a:r>
            <a:r>
              <a:rPr lang="pl-PL" dirty="0" smtClean="0"/>
              <a:t>"</a:t>
            </a:r>
            <a:r>
              <a:rPr lang="pl-PL" dirty="0" err="1"/>
              <a:t>Gödel's</a:t>
            </a:r>
            <a:r>
              <a:rPr lang="pl-PL" dirty="0"/>
              <a:t> </a:t>
            </a:r>
            <a:r>
              <a:rPr lang="pl-PL" dirty="0" err="1"/>
              <a:t>ontological</a:t>
            </a:r>
            <a:r>
              <a:rPr lang="pl-PL" dirty="0"/>
              <a:t> </a:t>
            </a:r>
            <a:r>
              <a:rPr lang="pl-PL" dirty="0" smtClean="0"/>
              <a:t>proof„.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Curtis </a:t>
            </a:r>
            <a:r>
              <a:rPr lang="en-US" dirty="0"/>
              <a:t>Anthony Anderson </a:t>
            </a:r>
            <a:r>
              <a:rPr lang="pl-PL" dirty="0" smtClean="0"/>
              <a:t>„</a:t>
            </a:r>
            <a:r>
              <a:rPr lang="en-US" dirty="0" smtClean="0"/>
              <a:t>Some </a:t>
            </a:r>
            <a:r>
              <a:rPr lang="en-US" dirty="0"/>
              <a:t>Emendations of Gödel's Ontological </a:t>
            </a:r>
            <a:r>
              <a:rPr lang="en-US" dirty="0" smtClean="0"/>
              <a:t>Proof</a:t>
            </a:r>
            <a:r>
              <a:rPr lang="pl-PL" dirty="0" smtClean="0"/>
              <a:t>”.</a:t>
            </a:r>
            <a:r>
              <a:rPr lang="en-US" dirty="0" smtClean="0"/>
              <a:t> Faith </a:t>
            </a:r>
            <a:r>
              <a:rPr lang="en-US" dirty="0"/>
              <a:t>and </a:t>
            </a:r>
            <a:r>
              <a:rPr lang="en-US" dirty="0" smtClean="0"/>
              <a:t>Philosophy</a:t>
            </a:r>
            <a:r>
              <a:rPr lang="pl-PL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Curtis Anthony </a:t>
            </a:r>
            <a:r>
              <a:rPr lang="en-US" dirty="0" smtClean="0"/>
              <a:t>Anderson</a:t>
            </a:r>
            <a:r>
              <a:rPr lang="pl-PL" dirty="0" smtClean="0"/>
              <a:t>, </a:t>
            </a:r>
            <a:r>
              <a:rPr lang="en-US" dirty="0" smtClean="0"/>
              <a:t>Michael </a:t>
            </a:r>
            <a:r>
              <a:rPr lang="en-US" dirty="0" err="1"/>
              <a:t>Gettings</a:t>
            </a:r>
            <a:r>
              <a:rPr lang="en-US" dirty="0"/>
              <a:t> </a:t>
            </a:r>
            <a:r>
              <a:rPr lang="pl-PL" dirty="0" smtClean="0"/>
              <a:t>„</a:t>
            </a:r>
            <a:r>
              <a:rPr lang="en-US" dirty="0" smtClean="0"/>
              <a:t>Gödel's </a:t>
            </a:r>
            <a:r>
              <a:rPr lang="en-US" dirty="0"/>
              <a:t>ontological proof </a:t>
            </a:r>
            <a:r>
              <a:rPr lang="en-US" dirty="0" smtClean="0"/>
              <a:t>revisited</a:t>
            </a:r>
            <a:r>
              <a:rPr lang="pl-PL" dirty="0" smtClean="0"/>
              <a:t>”, </a:t>
            </a:r>
            <a:r>
              <a:rPr lang="pl-PL" dirty="0" err="1"/>
              <a:t>Logic</a:t>
            </a:r>
            <a:r>
              <a:rPr lang="pl-PL" dirty="0"/>
              <a:t>. </a:t>
            </a:r>
            <a:r>
              <a:rPr lang="pl-PL" dirty="0" smtClean="0"/>
              <a:t>Springer.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 smtClean="0"/>
              <a:t>Benzmüller</a:t>
            </a:r>
            <a:r>
              <a:rPr lang="pl-PL" dirty="0" smtClean="0"/>
              <a:t>, Bruno </a:t>
            </a:r>
            <a:r>
              <a:rPr lang="pl-PL" dirty="0" err="1"/>
              <a:t>Woltzenlogel-Paleo</a:t>
            </a:r>
            <a:r>
              <a:rPr lang="pl-PL" dirty="0"/>
              <a:t> </a:t>
            </a:r>
            <a:r>
              <a:rPr lang="pl-PL" dirty="0" smtClean="0"/>
              <a:t>„The </a:t>
            </a:r>
            <a:r>
              <a:rPr lang="pl-PL" dirty="0" err="1"/>
              <a:t>Inconsistency</a:t>
            </a:r>
            <a:r>
              <a:rPr lang="pl-PL" dirty="0"/>
              <a:t> in </a:t>
            </a:r>
            <a:r>
              <a:rPr lang="pl-PL" dirty="0" err="1"/>
              <a:t>Gödel's</a:t>
            </a:r>
            <a:r>
              <a:rPr lang="pl-PL" dirty="0"/>
              <a:t> </a:t>
            </a:r>
            <a:r>
              <a:rPr lang="pl-PL" dirty="0" err="1"/>
              <a:t>Ontological</a:t>
            </a:r>
            <a:r>
              <a:rPr lang="pl-PL" dirty="0"/>
              <a:t> </a:t>
            </a:r>
            <a:r>
              <a:rPr lang="pl-PL" dirty="0" smtClean="0"/>
              <a:t>Argument </a:t>
            </a:r>
            <a:r>
              <a:rPr lang="pl-PL" dirty="0"/>
              <a:t>— A </a:t>
            </a:r>
            <a:r>
              <a:rPr lang="pl-PL" dirty="0" err="1"/>
              <a:t>Success</a:t>
            </a:r>
            <a:r>
              <a:rPr lang="pl-PL" dirty="0"/>
              <a:t> Story for AI in </a:t>
            </a:r>
            <a:r>
              <a:rPr lang="pl-PL" dirty="0" err="1" smtClean="0"/>
              <a:t>Metaphysics</a:t>
            </a:r>
            <a:r>
              <a:rPr lang="pl-PL" dirty="0" smtClean="0"/>
              <a:t>”. Proc</a:t>
            </a:r>
            <a:r>
              <a:rPr lang="pl-PL" dirty="0"/>
              <a:t>. 25th International Joint Conference on </a:t>
            </a:r>
            <a:r>
              <a:rPr lang="pl-PL" dirty="0" err="1"/>
              <a:t>Artificial</a:t>
            </a:r>
            <a:r>
              <a:rPr lang="pl-PL" dirty="0"/>
              <a:t> </a:t>
            </a:r>
            <a:r>
              <a:rPr lang="pl-PL" dirty="0" err="1"/>
              <a:t>Intelligence</a:t>
            </a:r>
            <a:r>
              <a:rPr lang="pl-PL" dirty="0"/>
              <a:t>. AAAI Press. 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Byrd </a:t>
            </a:r>
            <a:r>
              <a:rPr lang="en-US" dirty="0" smtClean="0"/>
              <a:t>RC </a:t>
            </a:r>
            <a:r>
              <a:rPr lang="en-US" dirty="0"/>
              <a:t>"Positive therapeutic effects of intercessory prayer in a coronary care unit population". Southern Medical </a:t>
            </a:r>
            <a:r>
              <a:rPr lang="en-US" dirty="0" smtClean="0"/>
              <a:t>Journal</a:t>
            </a:r>
            <a:r>
              <a:rPr lang="pl-PL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O'Laoire</a:t>
            </a:r>
            <a:r>
              <a:rPr lang="en-US" dirty="0"/>
              <a:t> S </a:t>
            </a:r>
            <a:r>
              <a:rPr lang="en-US" dirty="0" smtClean="0"/>
              <a:t>"</a:t>
            </a:r>
            <a:r>
              <a:rPr lang="en-US" dirty="0"/>
              <a:t>An experimental study of the effects of distant, intercessory prayer on self-esteem, anxiety, and depression". Alternative Therapies in Health and </a:t>
            </a:r>
            <a:r>
              <a:rPr lang="en-US" dirty="0" smtClean="0"/>
              <a:t>Medicine</a:t>
            </a:r>
            <a:r>
              <a:rPr lang="pl-PL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Aviles</a:t>
            </a:r>
            <a:r>
              <a:rPr lang="pl-PL" dirty="0"/>
              <a:t> JM, </a:t>
            </a:r>
            <a:r>
              <a:rPr lang="pl-PL" dirty="0" err="1"/>
              <a:t>Whelan</a:t>
            </a:r>
            <a:r>
              <a:rPr lang="pl-PL" dirty="0"/>
              <a:t> SE, </a:t>
            </a:r>
            <a:r>
              <a:rPr lang="pl-PL" dirty="0" err="1"/>
              <a:t>Hernke</a:t>
            </a:r>
            <a:r>
              <a:rPr lang="pl-PL" dirty="0"/>
              <a:t> DA, et al. </a:t>
            </a:r>
            <a:r>
              <a:rPr lang="pl-PL" dirty="0" smtClean="0"/>
              <a:t>"</a:t>
            </a:r>
            <a:r>
              <a:rPr lang="pl-PL" dirty="0" err="1"/>
              <a:t>Intercessory</a:t>
            </a:r>
            <a:r>
              <a:rPr lang="pl-PL" dirty="0"/>
              <a:t> </a:t>
            </a:r>
            <a:r>
              <a:rPr lang="pl-PL" dirty="0" err="1"/>
              <a:t>prayer</a:t>
            </a:r>
            <a:r>
              <a:rPr lang="pl-PL" dirty="0"/>
              <a:t> and </a:t>
            </a:r>
            <a:r>
              <a:rPr lang="pl-PL" dirty="0" err="1"/>
              <a:t>cardiovascular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 </a:t>
            </a:r>
            <a:r>
              <a:rPr lang="pl-PL" dirty="0" err="1"/>
              <a:t>progression</a:t>
            </a:r>
            <a:r>
              <a:rPr lang="pl-PL" dirty="0"/>
              <a:t> in a </a:t>
            </a:r>
            <a:r>
              <a:rPr lang="pl-PL" dirty="0" err="1"/>
              <a:t>coronary</a:t>
            </a:r>
            <a:r>
              <a:rPr lang="pl-PL" dirty="0"/>
              <a:t> </a:t>
            </a:r>
            <a:r>
              <a:rPr lang="pl-PL" dirty="0" err="1"/>
              <a:t>care</a:t>
            </a:r>
            <a:r>
              <a:rPr lang="pl-PL" dirty="0"/>
              <a:t> unit </a:t>
            </a:r>
            <a:r>
              <a:rPr lang="pl-PL" dirty="0" err="1"/>
              <a:t>population</a:t>
            </a:r>
            <a:r>
              <a:rPr lang="pl-PL" dirty="0"/>
              <a:t>: a </a:t>
            </a:r>
            <a:r>
              <a:rPr lang="pl-PL" dirty="0" err="1"/>
              <a:t>randomized</a:t>
            </a:r>
            <a:r>
              <a:rPr lang="pl-PL" dirty="0"/>
              <a:t> </a:t>
            </a:r>
            <a:r>
              <a:rPr lang="pl-PL" dirty="0" err="1"/>
              <a:t>controlled</a:t>
            </a:r>
            <a:r>
              <a:rPr lang="pl-PL" dirty="0"/>
              <a:t> </a:t>
            </a:r>
            <a:r>
              <a:rPr lang="pl-PL" dirty="0" err="1"/>
              <a:t>trial</a:t>
            </a:r>
            <a:r>
              <a:rPr lang="pl-PL" dirty="0"/>
              <a:t>". Mayo </a:t>
            </a:r>
            <a:r>
              <a:rPr lang="pl-PL" dirty="0" err="1"/>
              <a:t>Clinic</a:t>
            </a:r>
            <a:r>
              <a:rPr lang="pl-PL" dirty="0"/>
              <a:t> </a:t>
            </a:r>
            <a:r>
              <a:rPr lang="pl-PL" dirty="0" err="1" smtClean="0"/>
              <a:t>Proceedings</a:t>
            </a:r>
            <a:r>
              <a:rPr lang="pl-PL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Leibovici</a:t>
            </a:r>
            <a:r>
              <a:rPr lang="en-US" dirty="0"/>
              <a:t> L </a:t>
            </a:r>
            <a:r>
              <a:rPr lang="en-US" dirty="0" smtClean="0"/>
              <a:t>"</a:t>
            </a:r>
            <a:r>
              <a:rPr lang="en-US" dirty="0"/>
              <a:t>Effects of remote, retroactive intercessory prayer on outcomes in patients with bloodstream infection: </a:t>
            </a:r>
            <a:r>
              <a:rPr lang="en-US" dirty="0" err="1"/>
              <a:t>randomised</a:t>
            </a:r>
            <a:r>
              <a:rPr lang="en-US" dirty="0"/>
              <a:t> controlled </a:t>
            </a:r>
            <a:r>
              <a:rPr lang="en-US" dirty="0" smtClean="0"/>
              <a:t>trial</a:t>
            </a:r>
            <a:r>
              <a:rPr lang="pl-PL" dirty="0" smtClean="0"/>
              <a:t>”.</a:t>
            </a:r>
            <a:r>
              <a:rPr lang="en-US" dirty="0" smtClean="0"/>
              <a:t> BMJ</a:t>
            </a:r>
            <a:r>
              <a:rPr lang="pl-PL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Benson H, </a:t>
            </a:r>
            <a:r>
              <a:rPr lang="en-US" dirty="0" err="1"/>
              <a:t>Dusek</a:t>
            </a:r>
            <a:r>
              <a:rPr lang="en-US" dirty="0"/>
              <a:t> JA, Sherwood JB, et al. </a:t>
            </a:r>
            <a:r>
              <a:rPr lang="en-US" dirty="0" smtClean="0"/>
              <a:t>"</a:t>
            </a:r>
            <a:r>
              <a:rPr lang="en-US" dirty="0"/>
              <a:t>Study of the Therapeutic Effects of Intercessory Prayer (STEP) in cardiac bypass patients: a multicenter randomized trial of uncertainty and certainty of receiving intercessory prayer". American Heart Journal. 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Parnia</a:t>
            </a:r>
            <a:r>
              <a:rPr lang="en-US" dirty="0"/>
              <a:t>, S.; Waller, D. G.; </a:t>
            </a:r>
            <a:r>
              <a:rPr lang="en-US" dirty="0" err="1"/>
              <a:t>Yeates</a:t>
            </a:r>
            <a:r>
              <a:rPr lang="en-US" dirty="0"/>
              <a:t>, R.; Fenwick, P. </a:t>
            </a:r>
            <a:r>
              <a:rPr lang="en-US" dirty="0" smtClean="0"/>
              <a:t>"</a:t>
            </a:r>
            <a:r>
              <a:rPr lang="en-US" dirty="0"/>
              <a:t>A qualitative and quantitative study of the incidence, features and </a:t>
            </a:r>
            <a:r>
              <a:rPr lang="en-US" dirty="0" err="1"/>
              <a:t>aetiology</a:t>
            </a:r>
            <a:r>
              <a:rPr lang="en-US" dirty="0"/>
              <a:t> of near death experiences in cardiac arrest survivors". Resuscitation</a:t>
            </a:r>
            <a:r>
              <a:rPr lang="en-US" dirty="0" smtClean="0"/>
              <a:t>.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van </a:t>
            </a:r>
            <a:r>
              <a:rPr lang="en-US" dirty="0" err="1"/>
              <a:t>Lommel</a:t>
            </a:r>
            <a:r>
              <a:rPr lang="en-US" dirty="0"/>
              <a:t>, P; van Wees, R; Meyers, V; </a:t>
            </a:r>
            <a:r>
              <a:rPr lang="en-US" dirty="0" err="1"/>
              <a:t>Elfferich</a:t>
            </a:r>
            <a:r>
              <a:rPr lang="en-US" dirty="0"/>
              <a:t>, I </a:t>
            </a:r>
            <a:r>
              <a:rPr lang="en-US" dirty="0" smtClean="0"/>
              <a:t>"</a:t>
            </a:r>
            <a:r>
              <a:rPr lang="en-US" dirty="0"/>
              <a:t>Near-death experience in survivors of cardiac arrest: a prospective study in the Netherlands". Lancet</a:t>
            </a:r>
            <a:r>
              <a:rPr lang="en-US" dirty="0" smtClean="0"/>
              <a:t>.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Parnia, Sam; </a:t>
            </a:r>
            <a:r>
              <a:rPr lang="pl-PL" dirty="0" err="1"/>
              <a:t>Spearpoint</a:t>
            </a:r>
            <a:r>
              <a:rPr lang="pl-PL" dirty="0"/>
              <a:t>, </a:t>
            </a:r>
            <a:r>
              <a:rPr lang="pl-PL" dirty="0" err="1"/>
              <a:t>Ken</a:t>
            </a:r>
            <a:r>
              <a:rPr lang="pl-PL" dirty="0"/>
              <a:t>; de </a:t>
            </a:r>
            <a:r>
              <a:rPr lang="pl-PL" dirty="0" err="1"/>
              <a:t>Vos</a:t>
            </a:r>
            <a:r>
              <a:rPr lang="pl-PL" dirty="0"/>
              <a:t>, Gabriele; </a:t>
            </a:r>
            <a:r>
              <a:rPr lang="pl-PL" dirty="0" err="1"/>
              <a:t>Fenwick</a:t>
            </a:r>
            <a:r>
              <a:rPr lang="pl-PL" dirty="0"/>
              <a:t>, Peter; Goldberg, Diana; Yang, </a:t>
            </a:r>
            <a:r>
              <a:rPr lang="pl-PL" dirty="0" err="1"/>
              <a:t>Jie</a:t>
            </a:r>
            <a:r>
              <a:rPr lang="pl-PL" dirty="0"/>
              <a:t>; </a:t>
            </a:r>
            <a:r>
              <a:rPr lang="pl-PL" dirty="0" err="1"/>
              <a:t>Zhu</a:t>
            </a:r>
            <a:r>
              <a:rPr lang="pl-PL" dirty="0"/>
              <a:t>, </a:t>
            </a:r>
            <a:r>
              <a:rPr lang="pl-PL" dirty="0" err="1"/>
              <a:t>Jiawen</a:t>
            </a:r>
            <a:r>
              <a:rPr lang="pl-PL" dirty="0"/>
              <a:t>; Baker, </a:t>
            </a:r>
            <a:r>
              <a:rPr lang="pl-PL" dirty="0" err="1"/>
              <a:t>Katie</a:t>
            </a:r>
            <a:r>
              <a:rPr lang="pl-PL" dirty="0"/>
              <a:t>; </a:t>
            </a:r>
            <a:r>
              <a:rPr lang="pl-PL" dirty="0" err="1"/>
              <a:t>Killingback</a:t>
            </a:r>
            <a:r>
              <a:rPr lang="pl-PL" dirty="0"/>
              <a:t>, </a:t>
            </a:r>
            <a:r>
              <a:rPr lang="pl-PL" dirty="0" err="1"/>
              <a:t>Hayley</a:t>
            </a:r>
            <a:r>
              <a:rPr lang="pl-PL" dirty="0"/>
              <a:t> </a:t>
            </a:r>
            <a:r>
              <a:rPr lang="pl-PL" dirty="0" smtClean="0"/>
              <a:t>"</a:t>
            </a:r>
            <a:r>
              <a:rPr lang="pl-PL" dirty="0"/>
              <a:t>AWARE-</a:t>
            </a:r>
            <a:r>
              <a:rPr lang="pl-PL" dirty="0" err="1"/>
              <a:t>AWAreness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REsuscitation</a:t>
            </a:r>
            <a:r>
              <a:rPr lang="pl-PL" dirty="0"/>
              <a:t>-a </a:t>
            </a:r>
            <a:r>
              <a:rPr lang="pl-PL" dirty="0" err="1"/>
              <a:t>prospective</a:t>
            </a:r>
            <a:r>
              <a:rPr lang="pl-PL" dirty="0"/>
              <a:t> </a:t>
            </a:r>
            <a:r>
              <a:rPr lang="pl-PL" dirty="0" err="1"/>
              <a:t>study</a:t>
            </a:r>
            <a:r>
              <a:rPr lang="pl-PL" dirty="0"/>
              <a:t>". </a:t>
            </a:r>
            <a:r>
              <a:rPr lang="pl-PL" dirty="0" err="1"/>
              <a:t>Resuscitation</a:t>
            </a:r>
            <a:r>
              <a:rPr lang="pl-PL" dirty="0"/>
              <a:t>.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905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1863306"/>
            <a:ext cx="9601200" cy="4485736"/>
          </a:xfrm>
        </p:spPr>
        <p:txBody>
          <a:bodyPr>
            <a:normAutofit/>
          </a:bodyPr>
          <a:lstStyle/>
          <a:p>
            <a:r>
              <a:rPr lang="pl-PL" dirty="0" smtClean="0"/>
              <a:t>5 </a:t>
            </a:r>
            <a:r>
              <a:rPr lang="pl-PL" dirty="0" smtClean="0"/>
              <a:t>dróg św. Tomasza</a:t>
            </a:r>
          </a:p>
          <a:p>
            <a:r>
              <a:rPr lang="pl-PL" dirty="0" smtClean="0"/>
              <a:t>Dowód </a:t>
            </a:r>
            <a:r>
              <a:rPr lang="pl-PL" dirty="0" smtClean="0"/>
              <a:t>ontologiczny św. Anzelma</a:t>
            </a:r>
            <a:endParaRPr lang="pl-PL" dirty="0" smtClean="0"/>
          </a:p>
          <a:p>
            <a:r>
              <a:rPr lang="pl-PL" dirty="0" smtClean="0"/>
              <a:t>Wyspa Gaunilona</a:t>
            </a:r>
          </a:p>
          <a:p>
            <a:r>
              <a:rPr lang="pl-PL" dirty="0" smtClean="0"/>
              <a:t>Próby formalizacji – logika modalna</a:t>
            </a:r>
          </a:p>
          <a:p>
            <a:r>
              <a:rPr lang="pl-PL" dirty="0" smtClean="0"/>
              <a:t>Dowód </a:t>
            </a:r>
            <a:r>
              <a:rPr lang="pl-PL" dirty="0" smtClean="0"/>
              <a:t>Gödla </a:t>
            </a:r>
            <a:endParaRPr lang="pl-PL" dirty="0" smtClean="0"/>
          </a:p>
          <a:p>
            <a:r>
              <a:rPr lang="pl-PL" dirty="0" smtClean="0"/>
              <a:t>Kolaps modalny</a:t>
            </a:r>
          </a:p>
          <a:p>
            <a:r>
              <a:rPr lang="pl-PL" dirty="0" smtClean="0"/>
              <a:t>Dalsze </a:t>
            </a:r>
            <a:r>
              <a:rPr lang="pl-PL" dirty="0" smtClean="0"/>
              <a:t>modyfikacje - Anderson</a:t>
            </a:r>
            <a:endParaRPr lang="pl-PL" dirty="0" smtClean="0"/>
          </a:p>
          <a:p>
            <a:r>
              <a:rPr lang="pl-PL" dirty="0" smtClean="0"/>
              <a:t>Komputerowa weryfikacja dowodu</a:t>
            </a:r>
          </a:p>
          <a:p>
            <a:r>
              <a:rPr lang="pl-PL" dirty="0" smtClean="0"/>
              <a:t>Przykłady weryfikacji innych twierdzeń religijnych</a:t>
            </a:r>
          </a:p>
          <a:p>
            <a:endParaRPr lang="pl-PL" dirty="0"/>
          </a:p>
        </p:txBody>
      </p:sp>
      <p:pic>
        <p:nvPicPr>
          <p:cNvPr id="2050" name="Picture 2" descr="https://upload.wikimedia.org/wikipedia/en/4/42/Kurt_g%C3%B6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2" y="1863306"/>
            <a:ext cx="2946398" cy="3752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68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Klasyka – 5 dróg św. Tomasza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Pierwszy Poruszyciel</a:t>
            </a:r>
          </a:p>
          <a:p>
            <a:r>
              <a:rPr lang="pl-PL" dirty="0" smtClean="0"/>
              <a:t>Pierwsza Przyczyna</a:t>
            </a:r>
          </a:p>
          <a:p>
            <a:r>
              <a:rPr lang="pl-PL" dirty="0" smtClean="0"/>
              <a:t>Argument z przygodności</a:t>
            </a:r>
          </a:p>
          <a:p>
            <a:r>
              <a:rPr lang="pl-PL" dirty="0" smtClean="0"/>
              <a:t>Argument z doskonałości</a:t>
            </a:r>
          </a:p>
          <a:p>
            <a:r>
              <a:rPr lang="pl-PL" dirty="0" smtClean="0"/>
              <a:t>Argument teleologiczny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371600" y="5232965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Są to interesujące </a:t>
            </a:r>
            <a:r>
              <a:rPr lang="pl-PL" dirty="0" smtClean="0"/>
              <a:t>konstrukcje myślowe, </a:t>
            </a:r>
            <a:r>
              <a:rPr lang="pl-PL" dirty="0" smtClean="0"/>
              <a:t>choć </a:t>
            </a:r>
            <a:r>
              <a:rPr lang="pl-PL" dirty="0" smtClean="0"/>
              <a:t>zwykle sformułowane w sposób mocno nieoczywisty </a:t>
            </a:r>
            <a:r>
              <a:rPr lang="pl-PL" dirty="0" smtClean="0"/>
              <a:t>dla współczesnego </a:t>
            </a:r>
            <a:r>
              <a:rPr lang="pl-PL" dirty="0" smtClean="0"/>
              <a:t>człowieka, np</a:t>
            </a:r>
            <a:r>
              <a:rPr lang="pl-PL" dirty="0" smtClean="0"/>
              <a:t>. byty przygodne odnoszą się </a:t>
            </a:r>
            <a:r>
              <a:rPr lang="pl-PL" i="1" dirty="0" smtClean="0"/>
              <a:t>de facto</a:t>
            </a:r>
            <a:r>
              <a:rPr lang="pl-PL" dirty="0" smtClean="0"/>
              <a:t> do II zasady termodynamiki. </a:t>
            </a:r>
            <a:endParaRPr lang="pl-PL" dirty="0"/>
          </a:p>
        </p:txBody>
      </p:sp>
      <p:pic>
        <p:nvPicPr>
          <p:cNvPr id="2052" name="Picture 4" descr="Detail from &quot;Triumph of St. Thomas Aquinas over Averroes&quot; by Benozzo Gozzoli (1420–9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59" y="2171701"/>
            <a:ext cx="2260513" cy="2486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5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Dowód ontologiczny Anzelma z </a:t>
            </a:r>
            <a:r>
              <a:rPr lang="pl-PL" dirty="0" smtClean="0"/>
              <a:t>Canterbury (1078)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2285999"/>
            <a:ext cx="3795623" cy="4270076"/>
          </a:xfrm>
        </p:spPr>
        <p:txBody>
          <a:bodyPr>
            <a:normAutofit/>
          </a:bodyPr>
          <a:lstStyle/>
          <a:p>
            <a:r>
              <a:rPr lang="pl-PL" dirty="0" smtClean="0"/>
              <a:t>Aksjomat1</a:t>
            </a:r>
            <a:r>
              <a:rPr lang="pl-PL" dirty="0" smtClean="0"/>
              <a:t>: Wszystkie byty posiadają w różnym stopniu cechę doskonałości</a:t>
            </a:r>
          </a:p>
          <a:p>
            <a:r>
              <a:rPr lang="pl-PL" dirty="0" smtClean="0"/>
              <a:t>Aksjomat 2</a:t>
            </a:r>
            <a:r>
              <a:rPr lang="pl-PL" dirty="0" smtClean="0"/>
              <a:t>: Byt istniejący obiektywnie (poza ludzkim umysłem) jest bardziej doskonały niż identyczny byt, ale istniejący tylko w ludzkim umyśle</a:t>
            </a:r>
          </a:p>
          <a:p>
            <a:r>
              <a:rPr lang="pl-PL" dirty="0" smtClean="0"/>
              <a:t>Definicja: Bóg to byt, od którego nie ma (tzn. wręcz nie da się </a:t>
            </a:r>
            <a:r>
              <a:rPr lang="pl-PL" dirty="0" smtClean="0"/>
              <a:t>wyobrazić) </a:t>
            </a:r>
            <a:r>
              <a:rPr lang="pl-PL" dirty="0" smtClean="0"/>
              <a:t>bytu bardziej doskonałego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081622" y="1965707"/>
            <a:ext cx="38905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Dowód: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pl-PL" sz="2000" dirty="0" smtClean="0"/>
              <a:t>Założenie 1: Bóg </a:t>
            </a:r>
            <a:r>
              <a:rPr lang="pl-PL" sz="2000" dirty="0" smtClean="0"/>
              <a:t>istnieje tylko w ludzkim umyśle. 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pl-PL" sz="2000" dirty="0" smtClean="0"/>
              <a:t>Jeżeli idea Boga istnieje tylko w ludzkim umyśle, to nie jest to idea najdoskonalsza, bo można wyobrazić sobie Boga bardziej doskonałego: istniejącego poza ludzkim umysłem </a:t>
            </a:r>
            <a:r>
              <a:rPr lang="pl-PL" sz="2000" dirty="0" smtClean="0"/>
              <a:t>(Aksjomat </a:t>
            </a:r>
            <a:r>
              <a:rPr lang="pl-PL" sz="2000" dirty="0" smtClean="0"/>
              <a:t>2)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pl-PL" sz="2000" dirty="0" smtClean="0"/>
              <a:t>Założenie 1 jest </a:t>
            </a:r>
            <a:r>
              <a:rPr lang="pl-PL" sz="2000" dirty="0" smtClean="0"/>
              <a:t>sprzeczne z definicją Boga, zatem musi być fałszywe – Bóg istnieje więc </a:t>
            </a:r>
            <a:r>
              <a:rPr lang="pl-PL" sz="2000" dirty="0" smtClean="0"/>
              <a:t>poza ludzkim umysłem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44525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Wyspa Gaunilona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1673525"/>
            <a:ext cx="3467819" cy="4409833"/>
          </a:xfrm>
        </p:spPr>
        <p:txBody>
          <a:bodyPr/>
          <a:lstStyle/>
          <a:p>
            <a:r>
              <a:rPr lang="pl-PL" dirty="0" smtClean="0"/>
              <a:t>Rozważmy najdoskonalszą wyspę jaką można sobie wyobrazić</a:t>
            </a:r>
          </a:p>
          <a:p>
            <a:r>
              <a:rPr lang="pl-PL" dirty="0" smtClean="0"/>
              <a:t>Taka wyspa z definicji musi istnieć, ponieważ gdyby nie istniała, nie byłaby najdoskonalsza</a:t>
            </a:r>
          </a:p>
          <a:p>
            <a:r>
              <a:rPr lang="pl-PL" dirty="0" smtClean="0"/>
              <a:t>Jak wiele rzeczy można udowodnić, korzystając z dowodu Anzelma?</a:t>
            </a:r>
            <a:endParaRPr lang="pl-PL" dirty="0"/>
          </a:p>
        </p:txBody>
      </p:sp>
      <p:pic>
        <p:nvPicPr>
          <p:cNvPr id="1026" name="Picture 2" descr="Znalezione obrazy dla zapytania gaunilo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60" y="1673524"/>
            <a:ext cx="6632886" cy="4409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1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Logika modalna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700"/>
                <a:ext cx="9601200" cy="38581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l-PL" dirty="0" smtClean="0"/>
                  <a:t>Rachunek zdań + funktory modalne:</a:t>
                </a:r>
              </a:p>
              <a:p>
                <a:pPr lvl="1"/>
                <a:r>
                  <a:rPr lang="pl-PL" dirty="0" smtClean="0"/>
                  <a:t>Możliwości: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⋄</m:t>
                    </m:r>
                  </m:oMath>
                </a14:m>
                <a:r>
                  <a:rPr lang="pl-PL" dirty="0" smtClean="0"/>
                  <a:t> </a:t>
                </a:r>
              </a:p>
              <a:p>
                <a:pPr lvl="1"/>
                <a:r>
                  <a:rPr lang="pl-PL" dirty="0" smtClean="0"/>
                  <a:t>Konieczności: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endParaRPr lang="pl-PL" dirty="0" smtClean="0"/>
              </a:p>
              <a:p>
                <a:r>
                  <a:rPr lang="pl-PL" dirty="0" smtClean="0"/>
                  <a:t>Relacja </a:t>
                </a:r>
                <a:r>
                  <a:rPr lang="pl-PL" dirty="0"/>
                  <a:t>pomiędzy funktorami modalnymi przypomina prawo de Morgana:</a:t>
                </a:r>
              </a:p>
              <a:p>
                <a:pPr lvl="1"/>
                <a:r>
                  <a:rPr lang="pl-PL" b="0" dirty="0" smtClean="0"/>
                  <a:t>Zdanie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/>
                  <a:t>jest niemożliwe wtw gdy </a:t>
                </a:r>
                <a:r>
                  <a:rPr lang="pl-PL" dirty="0" smtClean="0"/>
                  <a:t>musi być </a:t>
                </a:r>
                <a:r>
                  <a:rPr lang="pl-PL" dirty="0"/>
                  <a:t>nieprawdziwe: 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>
                            <a:latin typeface="Cambria Math" panose="02040503050406030204" pitchFamily="18" charset="0"/>
                          </a:rPr>
                          <m:t>⋄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l-PL">
                        <a:latin typeface="Cambria Math" panose="02040503050406030204" pitchFamily="18" charset="0"/>
                      </a:rPr>
                      <m:t>⇔</m:t>
                    </m:r>
                    <m:box>
                      <m:box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pl-PL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</m:e>
                    </m:box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pl-PL" dirty="0"/>
              </a:p>
              <a:p>
                <a:pPr lvl="1"/>
                <a:r>
                  <a:rPr lang="pl-PL" b="0" dirty="0" smtClean="0"/>
                  <a:t>Zdanie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/>
                  <a:t>jest niekonieczne wtw gdy jest możliwe, że jest nieprawdziwe: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pl-PL">
                                <a:latin typeface="Cambria Math" panose="02040503050406030204" pitchFamily="18" charset="0"/>
                              </a:rPr>
                              <m:t>□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box>
                      </m:e>
                    </m:d>
                    <m:r>
                      <a:rPr lang="pl-PL">
                        <a:latin typeface="Cambria Math" panose="02040503050406030204" pitchFamily="18" charset="0"/>
                      </a:rPr>
                      <m:t>⇔⋄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/>
                  <a:t>Przykłady: </a:t>
                </a:r>
              </a:p>
              <a:p>
                <a:pPr lvl="1"/>
                <a:r>
                  <a:rPr lang="pl-PL" dirty="0"/>
                  <a:t>Jest niemożliwe, że jutro będzie padać </a:t>
                </a: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l-PL" dirty="0"/>
                  <a:t> Jutro musi nie padać.  </a:t>
                </a:r>
              </a:p>
              <a:p>
                <a:pPr lvl="1"/>
                <a:r>
                  <a:rPr lang="pl-PL" dirty="0"/>
                  <a:t>Jutro nie musi padać </a:t>
                </a: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l-PL" dirty="0"/>
                  <a:t> Jest możliwe, że jutro nie będzie padać. </a:t>
                </a:r>
              </a:p>
              <a:p>
                <a:pPr marL="530352" lvl="1" indent="0">
                  <a:buNone/>
                </a:pPr>
                <a:endParaRPr lang="pl-PL" dirty="0" smtClean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700"/>
                <a:ext cx="9601200" cy="3858164"/>
              </a:xfrm>
              <a:blipFill rotWithShape="0">
                <a:blip r:embed="rId2"/>
                <a:stretch>
                  <a:fillRect l="-444" t="-20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1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Logika modalna - semantyka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Dany jest aktualny stan rzeczy, „świat” </a:t>
                </a:r>
                <a:r>
                  <a:rPr lang="pl-PL" dirty="0" smtClean="0"/>
                  <a:t>obecny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l-PL" dirty="0" smtClean="0"/>
              </a:p>
              <a:p>
                <a:r>
                  <a:rPr lang="pl-PL" dirty="0" smtClean="0"/>
                  <a:t>Ze świata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 smtClean="0"/>
                  <a:t>mogą wyniknąć tzn. „są dostępne” inne światy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l-PL" dirty="0" smtClean="0"/>
                  <a:t>. </a:t>
                </a:r>
                <a:br>
                  <a:rPr lang="pl-PL" dirty="0" smtClean="0"/>
                </a:b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 smtClean="0"/>
                  <a:t> – relacja dostępności. </a:t>
                </a:r>
                <a:endParaRPr lang="pl-PL" dirty="0" smtClean="0"/>
              </a:p>
              <a:p>
                <a:r>
                  <a:rPr lang="pl-PL" dirty="0" smtClean="0"/>
                  <a:t>Przykład: światem obecnym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 smtClean="0"/>
                  <a:t>jest dzień dzisiejszy. Z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 smtClean="0"/>
                  <a:t>może wyniknąć kilka możliwych „światów” jutro: jutro może padać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l-PL" dirty="0" smtClean="0"/>
                  <a:t> albo nie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l-PL" dirty="0" smtClean="0"/>
                  <a:t>, może być ciepło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l-PL" dirty="0" smtClean="0"/>
                  <a:t> albo zimno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l-PL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itd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pl-PL" b="0" dirty="0" smtClean="0"/>
              </a:p>
              <a:p>
                <a:r>
                  <a:rPr lang="pl-PL" dirty="0" smtClean="0"/>
                  <a:t>Niech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l-PL" dirty="0" smtClean="0"/>
                  <a:t> oznacza zbiór wszystkich możliwości dostępnych ze świata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l-PL" dirty="0" smtClean="0"/>
                  <a:t>. </a:t>
                </a:r>
                <a:r>
                  <a:rPr lang="pl-PL" dirty="0" smtClean="0"/>
                  <a:t>Wtedy: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⋄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 smtClean="0"/>
                  <a:t> jest prawdziwe w świecie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 smtClean="0"/>
                  <a:t>wtw gdy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pl-PL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 smtClean="0"/>
                  <a:t> jest prawdziwe w świecie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 smtClean="0"/>
                  <a:t>wtw gdy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23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01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Dowód </a:t>
            </a:r>
            <a:r>
              <a:rPr lang="pl-PL" dirty="0"/>
              <a:t>Gödla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40943"/>
                <a:ext cx="9601200" cy="4157931"/>
              </a:xfrm>
            </p:spPr>
            <p:txBody>
              <a:bodyPr>
                <a:normAutofit/>
              </a:bodyPr>
              <a:lstStyle/>
              <a:p>
                <a:r>
                  <a:rPr lang="pl-PL" dirty="0" smtClean="0"/>
                  <a:t>Założenie: wszystkie byty mają różne cechy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 smtClean="0"/>
                  <a:t>. Cechy dają się opisać jako „dobre”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pl-PL" dirty="0" smtClean="0"/>
                  <a:t> </a:t>
                </a:r>
                <a:r>
                  <a:rPr lang="pl-PL" dirty="0" smtClean="0"/>
                  <a:t>lub nie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 smtClean="0"/>
                  <a:t>Oznaczenie: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 smtClean="0"/>
                  <a:t> oznacza, że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jest Bogiem.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l-PL" dirty="0" smtClean="0"/>
                  <a:t> to cecha „boskości”. </a:t>
                </a:r>
              </a:p>
              <a:p>
                <a:r>
                  <a:rPr lang="pl-PL" dirty="0" smtClean="0"/>
                  <a:t>Aksjomat 1: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⇔¬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pl-PL" dirty="0" smtClean="0"/>
                  <a:t>, równoważnie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 smtClean="0"/>
                  <a:t>Aksjomat 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box>
                          <m:box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 smtClean="0"/>
                  <a:t>Aksjomat 3: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⇒□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 smtClean="0"/>
                  <a:t>Definicja 1: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⇔∀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 smtClean="0"/>
                  <a:t>Aksjomat 4: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 smtClean="0"/>
                  <a:t>Definicja 2: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𝑒𝑠𝑠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box>
                          <m:box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pl-PL" dirty="0" smtClean="0"/>
              </a:p>
              <a:p>
                <a:endParaRPr lang="pl-PL" dirty="0" smtClean="0"/>
              </a:p>
              <a:p>
                <a:endParaRPr lang="pl-PL" dirty="0" smtClean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40943"/>
                <a:ext cx="9601200" cy="4157931"/>
              </a:xfrm>
              <a:blipFill rotWithShape="0">
                <a:blip r:embed="rId2"/>
                <a:stretch>
                  <a:fillRect l="-571" t="-13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67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Dowód </a:t>
            </a:r>
            <a:r>
              <a:rPr lang="pl-PL" dirty="0"/>
              <a:t>Gödla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15064"/>
                <a:ext cx="9601200" cy="4606507"/>
              </a:xfrm>
            </p:spPr>
            <p:txBody>
              <a:bodyPr>
                <a:normAutofit/>
              </a:bodyPr>
              <a:lstStyle/>
              <a:p>
                <a:r>
                  <a:rPr lang="pl-PL" dirty="0" smtClean="0"/>
                  <a:t>Twierdzenie 1: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⇒⋄∃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 smtClean="0"/>
                  <a:t>Twierdzenie 2 (natychmiastowy wniosek z Twierdzenia 1 i Aksjomatu 4): </a:t>
                </a:r>
                <a:br>
                  <a:rPr lang="pl-PL" dirty="0" smtClean="0"/>
                </a:b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⋄∃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 smtClean="0"/>
                  <a:t> </a:t>
                </a:r>
              </a:p>
              <a:p>
                <a:r>
                  <a:rPr lang="pl-PL" dirty="0" smtClean="0"/>
                  <a:t>Twierdzenie 3: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𝑒𝑠𝑠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(dowód z Aksjomatu 3)</a:t>
                </a:r>
              </a:p>
              <a:p>
                <a:r>
                  <a:rPr lang="pl-PL" dirty="0" smtClean="0"/>
                  <a:t>Definicja 3: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⇔∀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𝑒𝑠𝑠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box>
                          <m:box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 smtClean="0"/>
                  <a:t>Aksjomat 5: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 smtClean="0"/>
                  <a:t>Twierdzenie 4: natychmiastowy wniosek z Definicji 1, Twierdzenia 3 oraz Aksjomatu 5):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𝑒𝑠𝑠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→</m:t>
                      </m:r>
                      <m:box>
                        <m:box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□</m:t>
                          </m:r>
                        </m:e>
                      </m:box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↔</m:t>
                      </m:r>
                      <m:box>
                        <m:box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□</m:t>
                          </m:r>
                        </m:e>
                      </m:box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l-PL" dirty="0" smtClean="0"/>
              </a:p>
              <a:p>
                <a:endParaRPr lang="pl-PL" dirty="0" smtClean="0"/>
              </a:p>
              <a:p>
                <a:endParaRPr lang="pl-PL" dirty="0" smtClean="0"/>
              </a:p>
              <a:p>
                <a:endParaRPr lang="pl-PL" dirty="0" smtClean="0"/>
              </a:p>
              <a:p>
                <a:endParaRPr lang="pl-PL" dirty="0" smtClean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15064"/>
                <a:ext cx="9601200" cy="4606507"/>
              </a:xfrm>
              <a:blipFill rotWithShape="0"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0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902</TotalTime>
  <Words>556</Words>
  <Application>Microsoft Office PowerPoint</Application>
  <PresentationFormat>Panoramiczny</PresentationFormat>
  <Paragraphs>102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Franklin Gothic Book</vt:lpstr>
      <vt:lpstr>Wingdings</vt:lpstr>
      <vt:lpstr>Crop</vt:lpstr>
      <vt:lpstr>Dowód siódmy</vt:lpstr>
      <vt:lpstr>Plan prezentacji</vt:lpstr>
      <vt:lpstr>Klasyka – 5 dróg św. Tomasza</vt:lpstr>
      <vt:lpstr>Dowód ontologiczny Anzelma z Canterbury (1078)</vt:lpstr>
      <vt:lpstr>Wyspa Gaunilona</vt:lpstr>
      <vt:lpstr>Logika modalna</vt:lpstr>
      <vt:lpstr>Logika modalna - semantyka</vt:lpstr>
      <vt:lpstr>Dowód Gödla</vt:lpstr>
      <vt:lpstr>Dowód Gödla</vt:lpstr>
      <vt:lpstr>Interpretacje</vt:lpstr>
      <vt:lpstr>Modyfikacja Andersona</vt:lpstr>
      <vt:lpstr>Teologia Formalna</vt:lpstr>
      <vt:lpstr>Weryfikacja innych twierdzeń religijnych metodą naukową</vt:lpstr>
      <vt:lpstr>Dziękuję za uwagę!</vt:lpstr>
      <vt:lpstr>Literatura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Dowód siódmy</dc:title>
  <dc:creator>Artur Brodzki</dc:creator>
  <cp:lastModifiedBy>Artur Brodzki</cp:lastModifiedBy>
  <cp:revision>73</cp:revision>
  <dcterms:created xsi:type="dcterms:W3CDTF">2017-12-13T16:06:17Z</dcterms:created>
  <dcterms:modified xsi:type="dcterms:W3CDTF">2017-12-14T23:37:40Z</dcterms:modified>
</cp:coreProperties>
</file>