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74" r:id="rId9"/>
    <p:sldId id="268" r:id="rId10"/>
    <p:sldId id="269" r:id="rId11"/>
    <p:sldId id="275" r:id="rId12"/>
    <p:sldId id="273" r:id="rId13"/>
    <p:sldId id="272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045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3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3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9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512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46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5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11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95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66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0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530B86-8CD2-4FCB-96BF-537A9E961E2F}" type="datetimeFigureOut">
              <a:rPr lang="pl-PL" smtClean="0"/>
              <a:t>04.04.2019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6F3501-470C-40BF-B248-5BF35E8D8D9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18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Dowód siódmy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Artur M. Brodzki</a:t>
            </a:r>
          </a:p>
        </p:txBody>
      </p:sp>
    </p:spTree>
    <p:extLst>
      <p:ext uri="{BB962C8B-B14F-4D97-AF65-F5344CB8AC3E}">
        <p14:creationId xmlns:p14="http://schemas.microsoft.com/office/powerpoint/2010/main" val="322091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Modyfikacje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2777706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Zmiana aksjomatu 1 – dopuszcza się cechy neutralne [3]: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Aksjomat</m:t>
                      </m:r>
                      <m:r>
                        <m:rPr>
                          <m:nor/>
                        </m:rP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 : 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⇔¬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m:rPr>
                          <m:nor/>
                        </m:rP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wnowa</m:t>
                      </m:r>
                      <m:r>
                        <m:rPr>
                          <m:nor/>
                        </m:rP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ż</m:t>
                      </m:r>
                      <m:r>
                        <m:rPr>
                          <m:nor/>
                        </m:rP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nie</m:t>
                      </m:r>
                      <m:r>
                        <m:rPr>
                          <m:nor/>
                        </m:rP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Aksjomat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l-PL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⇒¬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wnowa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ż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nie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⇒¬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br>
                  <a:rPr lang="pl-PL" dirty="0"/>
                </a:br>
                <a:endParaRPr lang="pl-PL" dirty="0"/>
              </a:p>
              <a:p>
                <a:pPr lvl="0"/>
                <a:r>
                  <a:rPr lang="pl-PL" dirty="0">
                    <a:solidFill>
                      <a:srgbClr val="191B0E"/>
                    </a:solidFill>
                  </a:rPr>
                  <a:t>Tak zmieniona wersja nie popada w kolaps modalny i – co ciekawe – w ten sposób można udowodnić tylko istnienie bytu, który ma </a:t>
                </a:r>
                <a:r>
                  <a:rPr lang="pl-PL" b="1" dirty="0">
                    <a:solidFill>
                      <a:srgbClr val="191B0E"/>
                    </a:solidFill>
                  </a:rPr>
                  <a:t>wszystkie możliwe</a:t>
                </a:r>
                <a:r>
                  <a:rPr lang="pl-PL" dirty="0">
                    <a:solidFill>
                      <a:srgbClr val="191B0E"/>
                    </a:solidFill>
                  </a:rPr>
                  <a:t> dobre cechy (wyspa Gaunilona nie działa, bo posiada tylko cechy dobre dla wysp, ale już nie np. cnotliwość moralną)</a:t>
                </a:r>
              </a:p>
              <a:p>
                <a:pPr lvl="0"/>
                <a:r>
                  <a:rPr lang="pl-PL" dirty="0">
                    <a:solidFill>
                      <a:srgbClr val="191B0E"/>
                    </a:solidFill>
                  </a:rPr>
                  <a:t>Pozostaje problem niesprecyzowania pojęcia dobra [4] i problem uniwersaliów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2777706"/>
              </a:xfrm>
              <a:blipFill>
                <a:blip r:embed="rId2"/>
                <a:stretch>
                  <a:fillRect l="-571" t="-1754" b="-6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814526"/>
          </a:xfrm>
        </p:spPr>
        <p:txBody>
          <a:bodyPr>
            <a:normAutofit/>
          </a:bodyPr>
          <a:lstStyle/>
          <a:p>
            <a:r>
              <a:rPr lang="pl-PL" dirty="0"/>
              <a:t>Ontologia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1648284-E5A1-46D1-BF32-6CAB803DE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" r="1" b="3249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0084" y="1831575"/>
            <a:ext cx="6176776" cy="1788850"/>
          </a:xfrm>
        </p:spPr>
        <p:txBody>
          <a:bodyPr>
            <a:normAutofit/>
          </a:bodyPr>
          <a:lstStyle/>
          <a:p>
            <a:r>
              <a:rPr lang="pl-PL" dirty="0"/>
              <a:t>Dlaczego istnieje raczej coś niż nic?</a:t>
            </a:r>
          </a:p>
          <a:p>
            <a:r>
              <a:rPr lang="pl-PL" dirty="0"/>
              <a:t>Bóg jako byt, którego esencja równa się egzystencji – „</a:t>
            </a:r>
            <a:r>
              <a:rPr lang="en-US" dirty="0"/>
              <a:t>Essence and Existence are the same in God</a:t>
            </a:r>
            <a:r>
              <a:rPr lang="pl-PL" dirty="0"/>
              <a:t>”</a:t>
            </a:r>
          </a:p>
          <a:p>
            <a:r>
              <a:rPr lang="pl-PL" dirty="0"/>
              <a:t>„Jestem, który jestem” (Wj 3,14)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3CCECA82-C9DD-404D-8B75-D04D8B71334B}"/>
              </a:ext>
            </a:extLst>
          </p:cNvPr>
          <p:cNvSpPr/>
          <p:nvPr/>
        </p:nvSpPr>
        <p:spPr>
          <a:xfrm>
            <a:off x="7154199" y="3822669"/>
            <a:ext cx="2485747" cy="248574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F41C05A5-CDC1-441D-B1C8-30B29C3C225B}"/>
              </a:ext>
            </a:extLst>
          </p:cNvPr>
          <p:cNvSpPr/>
          <p:nvPr/>
        </p:nvSpPr>
        <p:spPr>
          <a:xfrm>
            <a:off x="8308295" y="4976764"/>
            <a:ext cx="177555" cy="177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4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73526" y="1788454"/>
            <a:ext cx="8997350" cy="2098226"/>
          </a:xfrm>
        </p:spPr>
        <p:txBody>
          <a:bodyPr/>
          <a:lstStyle/>
          <a:p>
            <a:r>
              <a:rPr lang="pl-PL" dirty="0"/>
              <a:t>Dziękuję za uwagę!</a:t>
            </a:r>
          </a:p>
        </p:txBody>
      </p:sp>
    </p:spTree>
    <p:extLst>
      <p:ext uri="{BB962C8B-B14F-4D97-AF65-F5344CB8AC3E}">
        <p14:creationId xmlns:p14="http://schemas.microsoft.com/office/powerpoint/2010/main" val="27070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pl-PL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84743" y="1828798"/>
            <a:ext cx="5958837" cy="48383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Kurt </a:t>
            </a:r>
            <a:r>
              <a:rPr lang="en-US" dirty="0"/>
              <a:t>Gödel </a:t>
            </a:r>
            <a:r>
              <a:rPr lang="pl-PL" dirty="0"/>
              <a:t>„</a:t>
            </a:r>
            <a:r>
              <a:rPr lang="en-US" dirty="0"/>
              <a:t>Texts Relating to the Ontological Proof</a:t>
            </a:r>
            <a:r>
              <a:rPr lang="pl-PL" dirty="0"/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Jordan Howard Sobel "</a:t>
            </a:r>
            <a:r>
              <a:rPr lang="pl-PL" dirty="0" err="1"/>
              <a:t>Gödel's</a:t>
            </a:r>
            <a:r>
              <a:rPr lang="pl-PL" dirty="0"/>
              <a:t> </a:t>
            </a:r>
            <a:r>
              <a:rPr lang="pl-PL" dirty="0" err="1"/>
              <a:t>ontological</a:t>
            </a:r>
            <a:r>
              <a:rPr lang="pl-PL" dirty="0"/>
              <a:t> proof„.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Curtis Anthony Anderson </a:t>
            </a:r>
            <a:r>
              <a:rPr lang="pl-PL" dirty="0"/>
              <a:t>„</a:t>
            </a:r>
            <a:r>
              <a:rPr lang="en-US" dirty="0"/>
              <a:t>Some Emendations of Gödel's Ontological Proof</a:t>
            </a:r>
            <a:r>
              <a:rPr lang="pl-PL" dirty="0"/>
              <a:t>”.</a:t>
            </a:r>
            <a:r>
              <a:rPr lang="en-US" dirty="0"/>
              <a:t> Faith and Philosophy</a:t>
            </a:r>
            <a:r>
              <a:rPr lang="pl-PL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Curtis Anthony Anderson</a:t>
            </a:r>
            <a:r>
              <a:rPr lang="pl-PL" dirty="0"/>
              <a:t>, </a:t>
            </a:r>
            <a:r>
              <a:rPr lang="en-US" dirty="0"/>
              <a:t>Michael </a:t>
            </a:r>
            <a:r>
              <a:rPr lang="en-US" dirty="0" err="1"/>
              <a:t>Gettings</a:t>
            </a:r>
            <a:r>
              <a:rPr lang="en-US" dirty="0"/>
              <a:t> </a:t>
            </a:r>
            <a:r>
              <a:rPr lang="pl-PL" dirty="0"/>
              <a:t>„</a:t>
            </a:r>
            <a:r>
              <a:rPr lang="en-US" dirty="0"/>
              <a:t>Gödel's ontological proof revisited</a:t>
            </a:r>
            <a:r>
              <a:rPr lang="pl-PL" dirty="0"/>
              <a:t>”, </a:t>
            </a:r>
            <a:r>
              <a:rPr lang="pl-PL" dirty="0" err="1"/>
              <a:t>Logic</a:t>
            </a:r>
            <a:r>
              <a:rPr lang="pl-PL" dirty="0"/>
              <a:t>. Springer.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Benzmüller</a:t>
            </a:r>
            <a:r>
              <a:rPr lang="pl-PL" dirty="0"/>
              <a:t>, Bruno </a:t>
            </a:r>
            <a:r>
              <a:rPr lang="pl-PL" dirty="0" err="1"/>
              <a:t>Woltzenlogel-Paleo</a:t>
            </a:r>
            <a:r>
              <a:rPr lang="pl-PL" dirty="0"/>
              <a:t> „The </a:t>
            </a:r>
            <a:r>
              <a:rPr lang="pl-PL" dirty="0" err="1"/>
              <a:t>Inconsistency</a:t>
            </a:r>
            <a:r>
              <a:rPr lang="pl-PL" dirty="0"/>
              <a:t> in </a:t>
            </a:r>
            <a:r>
              <a:rPr lang="pl-PL" dirty="0" err="1"/>
              <a:t>Gödel's</a:t>
            </a:r>
            <a:r>
              <a:rPr lang="pl-PL" dirty="0"/>
              <a:t> </a:t>
            </a:r>
            <a:r>
              <a:rPr lang="pl-PL" dirty="0" err="1"/>
              <a:t>Ontological</a:t>
            </a:r>
            <a:r>
              <a:rPr lang="pl-PL" dirty="0"/>
              <a:t> Argument — A </a:t>
            </a:r>
            <a:r>
              <a:rPr lang="pl-PL" dirty="0" err="1"/>
              <a:t>Success</a:t>
            </a:r>
            <a:r>
              <a:rPr lang="pl-PL" dirty="0"/>
              <a:t> Story for AI in </a:t>
            </a:r>
            <a:r>
              <a:rPr lang="pl-PL" dirty="0" err="1"/>
              <a:t>Metaphysics</a:t>
            </a:r>
            <a:r>
              <a:rPr lang="pl-PL" dirty="0"/>
              <a:t>”. Proc. 25th International Joint Conference on </a:t>
            </a:r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Intelligence</a:t>
            </a:r>
            <a:r>
              <a:rPr lang="pl-PL" dirty="0"/>
              <a:t>. AAAI Press. </a:t>
            </a:r>
          </a:p>
          <a:p>
            <a:pPr marL="0" indent="0">
              <a:buNone/>
            </a:pPr>
            <a:endParaRPr lang="pl-PL" sz="1700" dirty="0"/>
          </a:p>
          <a:p>
            <a:pPr marL="457200" indent="-457200">
              <a:buFont typeface="+mj-lt"/>
              <a:buAutoNum type="arabicPeriod"/>
            </a:pPr>
            <a:endParaRPr lang="pl-PL" sz="1700" dirty="0"/>
          </a:p>
          <a:p>
            <a:pPr marL="457200" indent="-457200">
              <a:buFont typeface="+mj-lt"/>
              <a:buAutoNum type="arabicPeriod"/>
            </a:pPr>
            <a:endParaRPr lang="pl-PL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E95D461-FEBE-404E-8BF1-E4BA6C0A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93" y="2171700"/>
            <a:ext cx="28098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84743" y="2286000"/>
            <a:ext cx="5311257" cy="3209278"/>
          </a:xfrm>
        </p:spPr>
        <p:txBody>
          <a:bodyPr>
            <a:normAutofit/>
          </a:bodyPr>
          <a:lstStyle/>
          <a:p>
            <a:r>
              <a:rPr lang="pl-PL" dirty="0"/>
              <a:t>Dowód ontologiczny Anzelma z Canterbury</a:t>
            </a:r>
          </a:p>
          <a:p>
            <a:r>
              <a:rPr lang="pl-PL" dirty="0"/>
              <a:t>Próby formalizacji – logika modalna</a:t>
            </a:r>
          </a:p>
          <a:p>
            <a:r>
              <a:rPr lang="pl-PL" dirty="0"/>
              <a:t>Dowód Gödla </a:t>
            </a:r>
          </a:p>
          <a:p>
            <a:r>
              <a:rPr lang="pl-PL" dirty="0"/>
              <a:t>Kolaps modalny</a:t>
            </a:r>
          </a:p>
          <a:p>
            <a:r>
              <a:rPr lang="pl-PL" dirty="0"/>
              <a:t>Dalsze modyfikacje - Anderson</a:t>
            </a:r>
          </a:p>
          <a:p>
            <a:r>
              <a:rPr lang="pl-PL" dirty="0"/>
              <a:t>Komputerowa weryfikacja dowodu</a:t>
            </a:r>
          </a:p>
          <a:p>
            <a:r>
              <a:rPr lang="pl-PL" dirty="0"/>
              <a:t>Interpretacje</a:t>
            </a:r>
          </a:p>
          <a:p>
            <a:endParaRPr lang="pl-PL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upload.wikimedia.org/wikipedia/en/4/42/Kurt_g%C3%B6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8" r="1892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Dowód ontologiczny Anzelma z Canterbury (1078)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285999"/>
            <a:ext cx="3795623" cy="3333566"/>
          </a:xfrm>
        </p:spPr>
        <p:txBody>
          <a:bodyPr>
            <a:normAutofit/>
          </a:bodyPr>
          <a:lstStyle/>
          <a:p>
            <a:r>
              <a:rPr lang="pl-PL" dirty="0"/>
              <a:t>Aksjomat 1: Wszystkie byty posiadają w różnym stopniu cechę doskonałości</a:t>
            </a:r>
          </a:p>
          <a:p>
            <a:r>
              <a:rPr lang="pl-PL" dirty="0"/>
              <a:t>Aksjomat 2: Byt istniejący poza ludzkim umysłem jest bardziej doskonały niż identyczny byt, ale istniejący tylko w ludzkim umyśle</a:t>
            </a:r>
          </a:p>
          <a:p>
            <a:r>
              <a:rPr lang="pl-PL" dirty="0"/>
              <a:t>Definicja: Bóg to byt najbardziej doskonały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096000" y="2171700"/>
            <a:ext cx="3890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Dowód: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pl-PL" sz="2000" dirty="0"/>
              <a:t>Założenie 1: Bóg istnieje tylko w ludzkim umyśle. 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pl-PL" sz="2000" dirty="0"/>
              <a:t>Jeżeli idea Boga istnieje tylko w ludzkim umyśle, to można wyobrazić sobie Boga bardziej doskonałego: istniejącego poza ludzkim umysłem (Aksjomat 2)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pl-PL" sz="2000" dirty="0"/>
              <a:t>Założenie 1 jest sprzeczne z definicją Boga, zatem musi być fałszywe – Bóg istnieje więc poza ludzkim umysłem</a:t>
            </a:r>
          </a:p>
        </p:txBody>
      </p:sp>
    </p:spTree>
    <p:extLst>
      <p:ext uri="{BB962C8B-B14F-4D97-AF65-F5344CB8AC3E}">
        <p14:creationId xmlns:p14="http://schemas.microsoft.com/office/powerpoint/2010/main" val="34452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pl-PL" dirty="0"/>
              <a:t>Wyspa Gaunilona</a:t>
            </a:r>
          </a:p>
        </p:txBody>
      </p:sp>
      <p:pic>
        <p:nvPicPr>
          <p:cNvPr id="1026" name="Picture 2" descr="Znalezione obrazy dla zapytania gaunilo is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5" r="32806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2170590"/>
          </a:xfrm>
        </p:spPr>
        <p:txBody>
          <a:bodyPr>
            <a:normAutofit/>
          </a:bodyPr>
          <a:lstStyle/>
          <a:p>
            <a:r>
              <a:rPr lang="pl-PL" dirty="0"/>
              <a:t>Rozważmy najdoskonalszą wyspę jaką można sobie wyobrazić</a:t>
            </a:r>
          </a:p>
          <a:p>
            <a:r>
              <a:rPr lang="pl-PL" dirty="0"/>
              <a:t>Taka wyspa z definicji musi istnieć, ponieważ gdyby nie istniała, nie byłaby najdoskonalsza</a:t>
            </a:r>
          </a:p>
          <a:p>
            <a:r>
              <a:rPr lang="pl-PL" dirty="0"/>
              <a:t>Jak wiele rzeczy można udowodnić, korzystając z dowodu Anzelma?</a:t>
            </a:r>
          </a:p>
        </p:txBody>
      </p:sp>
    </p:spTree>
    <p:extLst>
      <p:ext uri="{BB962C8B-B14F-4D97-AF65-F5344CB8AC3E}">
        <p14:creationId xmlns:p14="http://schemas.microsoft.com/office/powerpoint/2010/main" val="16946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Logika modalna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08699"/>
                <a:ext cx="9601200" cy="4121165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Rachunek zdań + funktory modalne:</a:t>
                </a:r>
              </a:p>
              <a:p>
                <a:pPr lvl="1"/>
                <a:r>
                  <a:rPr lang="pl-PL" dirty="0"/>
                  <a:t>Możliwości: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⋄</m:t>
                    </m:r>
                  </m:oMath>
                </a14:m>
                <a:r>
                  <a:rPr lang="pl-PL" dirty="0"/>
                  <a:t> </a:t>
                </a:r>
              </a:p>
              <a:p>
                <a:pPr lvl="1"/>
                <a:r>
                  <a:rPr lang="pl-PL" dirty="0"/>
                  <a:t>Konieczności: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endParaRPr lang="pl-PL" dirty="0"/>
              </a:p>
              <a:p>
                <a:r>
                  <a:rPr lang="pl-PL" dirty="0"/>
                  <a:t>Relacje pomiędzy funktorami modalnymi przypominają prawa de Morgana:</a:t>
                </a:r>
              </a:p>
              <a:p>
                <a:pPr lvl="1"/>
                <a:r>
                  <a:rPr lang="pl-PL" b="0" dirty="0"/>
                  <a:t>Zdanie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 jest niemożliwe wtw gdy musi być nieprawdziwe: 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>
                            <a:latin typeface="Cambria Math" panose="02040503050406030204" pitchFamily="18" charset="0"/>
                          </a:rPr>
                          <m:t>⋄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l-PL">
                        <a:latin typeface="Cambria Math" panose="02040503050406030204" pitchFamily="18" charset="0"/>
                      </a:rPr>
                      <m:t>⇔</m:t>
                    </m:r>
                    <m:box>
                      <m:box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</m:e>
                    </m:box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pl-PL" dirty="0"/>
              </a:p>
              <a:p>
                <a:pPr lvl="1"/>
                <a:r>
                  <a:rPr lang="pl-PL" b="0" dirty="0"/>
                  <a:t>Zdanie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 jest niekonieczne wtw gdy jest możliwe, że jest nieprawdziwe: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>
                                <a:latin typeface="Cambria Math" panose="02040503050406030204" pitchFamily="18" charset="0"/>
                              </a:rPr>
                              <m:t>□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box>
                      </m:e>
                    </m:d>
                    <m:r>
                      <a:rPr lang="pl-PL">
                        <a:latin typeface="Cambria Math" panose="02040503050406030204" pitchFamily="18" charset="0"/>
                      </a:rPr>
                      <m:t>⇔⋄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Przykłady: </a:t>
                </a:r>
              </a:p>
              <a:p>
                <a:pPr lvl="1"/>
                <a:r>
                  <a:rPr lang="pl-PL" dirty="0"/>
                  <a:t>Jest niemożliwe, że jutro będzie padać </a:t>
                </a: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l-PL" dirty="0"/>
                  <a:t> Jutro nie musi padać.  </a:t>
                </a:r>
              </a:p>
              <a:p>
                <a:pPr lvl="1"/>
                <a:r>
                  <a:rPr lang="pl-PL" dirty="0"/>
                  <a:t>Jutro nie musi padać </a:t>
                </a:r>
                <a14:m>
                  <m:oMath xmlns:m="http://schemas.openxmlformats.org/officeDocument/2006/math">
                    <m:r>
                      <a:rPr lang="pl-PL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l-PL" dirty="0"/>
                  <a:t> Jest możliwe, że jutro nie będzie padać. </a:t>
                </a:r>
              </a:p>
              <a:p>
                <a:pPr marL="530352" lvl="1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08699"/>
                <a:ext cx="9601200" cy="4121165"/>
              </a:xfrm>
              <a:blipFill>
                <a:blip r:embed="rId2"/>
                <a:stretch>
                  <a:fillRect l="-571" t="-1183" b="-17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l-PL" dirty="0"/>
              <a:t>Dowód Gödla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40943"/>
                <a:ext cx="9601200" cy="4157931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Założenie: byty mają różne cechy – predykaty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/>
                  <a:t>. Cechy dają się opisać jako „dobre”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pl-PL" dirty="0"/>
                  <a:t> lub 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pl-PL" dirty="0"/>
                  <a:t> </a:t>
                </a:r>
              </a:p>
              <a:p>
                <a:r>
                  <a:rPr lang="pl-PL" dirty="0"/>
                  <a:t>Aksjomat 1: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⇔¬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pl-PL" dirty="0"/>
                  <a:t>, równoważnie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Aksjomat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box>
                          <m:box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Aksjomat 3: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Oznaczenie: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/>
                  <a:t> oznacza, że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jest Bogiem.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l-PL" dirty="0"/>
                  <a:t> to cecha „boskości”.</a:t>
                </a:r>
              </a:p>
              <a:p>
                <a:r>
                  <a:rPr lang="pl-PL" dirty="0"/>
                  <a:t>Definicja 1: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⇔∀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Definicja 2: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𝑒𝑠𝑠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box>
                          <m:box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Aksjomat 4: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40943"/>
                <a:ext cx="9601200" cy="4157931"/>
              </a:xfrm>
              <a:blipFill>
                <a:blip r:embed="rId2"/>
                <a:stretch>
                  <a:fillRect l="-571" t="-11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67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Dowód Gödla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15064"/>
                <a:ext cx="9601200" cy="4606507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Twierdzenie 1: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⇒⋄∃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Twierdzenie 2 (natychmiastowy wniosek z Twierdzenia 1 i Aksjomatu 4): 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⋄∃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/>
                  <a:t> </a:t>
                </a:r>
              </a:p>
              <a:p>
                <a:r>
                  <a:rPr lang="pl-PL" dirty="0"/>
                  <a:t>Twierdzenie 3: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𝑒𝑠𝑠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(dowód z Aksjomatu 3)</a:t>
                </a:r>
              </a:p>
              <a:p>
                <a:r>
                  <a:rPr lang="pl-PL" dirty="0"/>
                  <a:t>Definicja 3: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⇔∀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𝑒𝑠𝑠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box>
                          <m:box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Aksjomat 5: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Twierdzenie 4: natychmiastowy wniosek z Definicji 1, Twierdzenia 3 oraz Aksjomatu 5):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𝑒𝑠𝑠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→</m:t>
                      </m:r>
                      <m:box>
                        <m:box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□</m:t>
                          </m:r>
                        </m:e>
                      </m:box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↔</m:t>
                      </m:r>
                      <m:box>
                        <m:box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□</m:t>
                          </m:r>
                        </m:e>
                      </m:box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15064"/>
                <a:ext cx="9601200" cy="4606507"/>
              </a:xfrm>
              <a:blipFill rotWithShape="0"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komputerowa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1915064"/>
            <a:ext cx="4461029" cy="4606507"/>
          </a:xfrm>
        </p:spPr>
        <p:txBody>
          <a:bodyPr>
            <a:normAutofit/>
          </a:bodyPr>
          <a:lstStyle/>
          <a:p>
            <a:r>
              <a:rPr lang="pl-PL" dirty="0"/>
              <a:t>Komputerowa weryfikacja dowodu za pomocą programów wspierających dowodzenie twierdzeń: </a:t>
            </a:r>
            <a:r>
              <a:rPr lang="pl-PL" i="1" dirty="0" err="1"/>
              <a:t>Success</a:t>
            </a:r>
            <a:r>
              <a:rPr lang="pl-PL" i="1" dirty="0"/>
              <a:t> story fot AI in </a:t>
            </a:r>
            <a:r>
              <a:rPr lang="pl-PL" i="1" dirty="0" err="1"/>
              <a:t>metaphysics</a:t>
            </a:r>
            <a:r>
              <a:rPr lang="pl-PL" i="1" dirty="0"/>
              <a:t> </a:t>
            </a:r>
            <a:r>
              <a:rPr lang="pl-PL" dirty="0"/>
              <a:t>[5]</a:t>
            </a:r>
          </a:p>
          <a:p>
            <a:r>
              <a:rPr lang="pl-PL" dirty="0"/>
              <a:t>Udało się potwierdzić następujące fakty:</a:t>
            </a:r>
          </a:p>
          <a:p>
            <a:pPr lvl="1"/>
            <a:r>
              <a:rPr lang="pl-PL" i="0" dirty="0"/>
              <a:t>Zbiór aksjomatów 1-4 jest niesprzeczny</a:t>
            </a:r>
          </a:p>
          <a:p>
            <a:pPr lvl="1"/>
            <a:r>
              <a:rPr lang="pl-PL" i="0" dirty="0"/>
              <a:t>Twierdzenie 3 jest dowodliwe na bazie przyjętych założeń</a:t>
            </a:r>
          </a:p>
          <a:p>
            <a:pPr lvl="1"/>
            <a:r>
              <a:rPr lang="pl-PL" i="0" dirty="0"/>
              <a:t>Istnieje tylko jeden obiekt spełniający definicję Boga – mamy więc monoteizm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B3EC55D-05B9-40E6-9F44-83D01DC23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15063"/>
            <a:ext cx="5349724" cy="438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pl-PL" dirty="0"/>
              <a:t>Interpretacje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784742" y="1819275"/>
                <a:ext cx="5909021" cy="3581400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Niejednoznaczna aksjomatyzacja pojęcia dobra – np. problem anty-boga</a:t>
                </a:r>
              </a:p>
              <a:p>
                <a:r>
                  <a:rPr lang="pl-PL" dirty="0"/>
                  <a:t>Brak cech neutralnych</a:t>
                </a:r>
              </a:p>
              <a:p>
                <a:r>
                  <a:rPr lang="pl-PL" dirty="0"/>
                  <a:t>Czy Bóg istniejący jako koncepcja matematyczna istnieje „tak samo” jak świat materialny?</a:t>
                </a:r>
              </a:p>
              <a:p>
                <a:r>
                  <a:rPr lang="pl-PL" dirty="0"/>
                  <a:t>Kolaps modalny: </a:t>
                </a:r>
              </a:p>
              <a:p>
                <a:pPr lvl="1"/>
                <a:r>
                  <a:rPr lang="pl-PL" dirty="0"/>
                  <a:t>Sobel [2]: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⋄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⇒□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l-PL" dirty="0"/>
              </a:p>
              <a:p>
                <a:pPr lvl="1"/>
                <a:r>
                  <a:rPr lang="pl-PL" dirty="0" err="1"/>
                  <a:t>Benzmüller</a:t>
                </a:r>
                <a:r>
                  <a:rPr lang="pl-PL" dirty="0"/>
                  <a:t> i in. [5]</a:t>
                </a:r>
                <a:r>
                  <a:rPr lang="pl-PL" i="0" dirty="0"/>
                  <a:t>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⋄□⊥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742" y="1819275"/>
                <a:ext cx="5909021" cy="3581400"/>
              </a:xfrm>
              <a:blipFill>
                <a:blip r:embed="rId2"/>
                <a:stretch>
                  <a:fillRect l="-929" t="-1361" r="-1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8627EEF-1CA0-4CBB-B7E8-C220399D2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9" y="3609975"/>
            <a:ext cx="1577202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93C37-8F4C-4260-8E33-E3AD2342F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6" y="542925"/>
            <a:ext cx="2719189" cy="27051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458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549</Words>
  <Application>Microsoft Office PowerPoint</Application>
  <PresentationFormat>Panoramiczny</PresentationFormat>
  <Paragraphs>89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Franklin Gothic Book</vt:lpstr>
      <vt:lpstr>Wingdings</vt:lpstr>
      <vt:lpstr>Crop</vt:lpstr>
      <vt:lpstr>Dowód siódmy</vt:lpstr>
      <vt:lpstr>Plan prezentacji</vt:lpstr>
      <vt:lpstr>Dowód ontologiczny Anzelma z Canterbury (1078)</vt:lpstr>
      <vt:lpstr>Wyspa Gaunilona</vt:lpstr>
      <vt:lpstr>Logika modalna</vt:lpstr>
      <vt:lpstr>Dowód Gödla</vt:lpstr>
      <vt:lpstr>Dowód Gödla</vt:lpstr>
      <vt:lpstr>Analiza komputerowa</vt:lpstr>
      <vt:lpstr>Interpretacje</vt:lpstr>
      <vt:lpstr>Modyfikacje</vt:lpstr>
      <vt:lpstr>Ontologia</vt:lpstr>
      <vt:lpstr>Dziękuję za uwagę!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Dowód siódmy</dc:title>
  <dc:creator>Artur Brodzki</dc:creator>
  <cp:lastModifiedBy>Artur Brodzki</cp:lastModifiedBy>
  <cp:revision>3</cp:revision>
  <dcterms:created xsi:type="dcterms:W3CDTF">2019-04-04T20:21:32Z</dcterms:created>
  <dcterms:modified xsi:type="dcterms:W3CDTF">2019-04-04T20:30:44Z</dcterms:modified>
</cp:coreProperties>
</file>