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9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63CA-C897-4731-B300-203A70C358CA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66275-4A28-4B4E-8539-88621DB5ED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16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9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users can customize reports to align with business goals.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66275-4A28-4B4E-8539-88621DB5EDF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03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4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7146955" y="9720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671696" y="31710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80212" y="-729591"/>
            <a:ext cx="2262349" cy="2251771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2215717" y="1921936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3956267" y="1921917"/>
            <a:ext cx="6857200" cy="2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3956267" y="4315617"/>
            <a:ext cx="6857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lt2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67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18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9644900" y="-973433"/>
            <a:ext cx="4040104" cy="4648916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961881" y="4670041"/>
            <a:ext cx="3024700" cy="2593767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52076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8548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548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2076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548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076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8548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52076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056233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419600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56233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419600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8570967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570967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8570967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8570967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82967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7782967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6533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8482155" y="4119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4"/>
          <p:cNvSpPr/>
          <p:nvPr/>
        </p:nvSpPr>
        <p:spPr>
          <a:xfrm rot="1848056">
            <a:off x="3162900" y="35194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304793" y="-107265"/>
            <a:ext cx="3036423" cy="7072503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2199661" y="664209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4"/>
          <p:cNvSpPr/>
          <p:nvPr/>
        </p:nvSpPr>
        <p:spPr>
          <a:xfrm>
            <a:off x="9456284" y="4798103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672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925276" y="3602927"/>
            <a:ext cx="5690403" cy="35008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9323807" y="-1344613"/>
            <a:ext cx="5290611" cy="4805957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5"/>
          <p:cNvSpPr/>
          <p:nvPr/>
        </p:nvSpPr>
        <p:spPr>
          <a:xfrm>
            <a:off x="-611867" y="-987000"/>
            <a:ext cx="2716011" cy="287227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838268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4650800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83826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4650800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83826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4608284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8463333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846331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846333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831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7445719" y="750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2027417" y="1054660"/>
            <a:ext cx="5316341" cy="4522224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573888" y="2458909"/>
            <a:ext cx="2262349" cy="2251771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2370707" y="5154106"/>
            <a:ext cx="1361339" cy="17779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3625000" y="20535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3625000" y="12899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3625000" y="35648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3625000" y="280124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3625000" y="50762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3625000" y="43126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726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8392112" y="60815"/>
            <a:ext cx="6211219" cy="6353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>
            <a:off x="8826334" y="1680133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901350" y="-1071681"/>
            <a:ext cx="4529804" cy="451102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1196900" y="2103800"/>
            <a:ext cx="6412400" cy="3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6369188" y="4763109"/>
            <a:ext cx="2262349" cy="2251771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491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6360070" y="4576270"/>
            <a:ext cx="5748177" cy="35364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1189638" y="927640"/>
            <a:ext cx="4281201" cy="426344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7226992" y="-1272792"/>
            <a:ext cx="3027913" cy="3013779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2092600" y="3675133"/>
            <a:ext cx="800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84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797866" y="5314233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9727074" y="-897292"/>
            <a:ext cx="3027913" cy="3013779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4145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950967" y="2007651"/>
            <a:ext cx="59344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950967" y="3634351"/>
            <a:ext cx="43088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7225174" y="2"/>
            <a:ext cx="3036423" cy="7072503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5609254" y="1002476"/>
            <a:ext cx="9628503" cy="592397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695663" y="30244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20"/>
          <p:cNvSpPr/>
          <p:nvPr/>
        </p:nvSpPr>
        <p:spPr>
          <a:xfrm>
            <a:off x="1707734" y="-870199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627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8947111" y="1771992"/>
            <a:ext cx="3167200" cy="31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" name="Google Shape;53;p3"/>
          <p:cNvGrpSpPr/>
          <p:nvPr/>
        </p:nvGrpSpPr>
        <p:grpSpPr>
          <a:xfrm>
            <a:off x="8470192" y="810375"/>
            <a:ext cx="3027913" cy="3013779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536166" y="-1247022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3"/>
          <p:cNvSpPr/>
          <p:nvPr/>
        </p:nvSpPr>
        <p:spPr>
          <a:xfrm>
            <a:off x="855367" y="3926702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68844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One column text 4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9385777" y="1283763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775359" y="-788612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953761" y="46061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6779076" y="-1405579"/>
            <a:ext cx="3072616" cy="3058492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3587633" y="2007633"/>
            <a:ext cx="5145200" cy="1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1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3587633" y="3634333"/>
            <a:ext cx="51452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920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10345649" y="460535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933677" y="3621495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4844521" y="4179521"/>
            <a:ext cx="2909395" cy="496035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7205167" y="17780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7205167" y="38039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7205167" y="2452373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7205167" y="4478307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090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3097023" y="3835606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42824" y="-1123379"/>
            <a:ext cx="3072616" cy="3058492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9058377" y="-1955847"/>
            <a:ext cx="4500644" cy="669910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6830861" y="54081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9510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46508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9510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46508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83506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83506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135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3914702" y="5159934"/>
            <a:ext cx="3240145" cy="3109009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74212" y="2671730"/>
            <a:ext cx="2517709" cy="2505937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1324106" y="-12764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7165053" y="792230"/>
            <a:ext cx="9105467" cy="560218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6370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5983667" y="969970"/>
            <a:ext cx="8746647" cy="698170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3418166" y="15013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847194" y="-397841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4590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46508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4590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46508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78426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78426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4590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46508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4590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46508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78426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78426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697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8616219" y="-222961"/>
            <a:ext cx="5550247" cy="34146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6"/>
          <p:cNvSpPr/>
          <p:nvPr/>
        </p:nvSpPr>
        <p:spPr>
          <a:xfrm rot="672094">
            <a:off x="-2445115" y="24663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6"/>
          <p:cNvSpPr/>
          <p:nvPr/>
        </p:nvSpPr>
        <p:spPr>
          <a:xfrm>
            <a:off x="10723967" y="4711567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466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1196113" y="607191"/>
            <a:ext cx="6542176" cy="595946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4271990">
            <a:off x="9149074" y="4045637"/>
            <a:ext cx="4538593" cy="451977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>
            <a:off x="9353035" y="476569"/>
            <a:ext cx="1068877" cy="94279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173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703499" y="-664710"/>
            <a:ext cx="5396160" cy="331995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7294146" y="4893283"/>
            <a:ext cx="6551292" cy="403053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10109156" y="12322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2047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2579049" y="-1292336"/>
            <a:ext cx="5915673" cy="495232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30"/>
          <p:cNvSpPr/>
          <p:nvPr/>
        </p:nvSpPr>
        <p:spPr>
          <a:xfrm>
            <a:off x="6628603" y="1183832"/>
            <a:ext cx="7322907" cy="49189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5272040" y="62080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4819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2096872" y="797263"/>
            <a:ext cx="4338223" cy="730776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31"/>
          <p:cNvSpPr/>
          <p:nvPr/>
        </p:nvSpPr>
        <p:spPr>
          <a:xfrm rot="-482288">
            <a:off x="9046549" y="-978250"/>
            <a:ext cx="4872984" cy="485277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31"/>
          <p:cNvSpPr/>
          <p:nvPr/>
        </p:nvSpPr>
        <p:spPr>
          <a:xfrm rot="3320924">
            <a:off x="11258046" y="5096571"/>
            <a:ext cx="1692917" cy="221097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8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232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10981016" y="3337668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644097" y="-646896"/>
            <a:ext cx="4529769" cy="45109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8546266" y="-389733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63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7596501" y="8415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1034855" y="2686791"/>
            <a:ext cx="2783565" cy="2770551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451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9329887" y="3765767"/>
            <a:ext cx="2585117" cy="440748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34"/>
          <p:cNvSpPr/>
          <p:nvPr/>
        </p:nvSpPr>
        <p:spPr>
          <a:xfrm rot="1855510">
            <a:off x="3364653" y="2583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323267" y="3851283"/>
            <a:ext cx="2366400" cy="23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1274022" y="3022460"/>
            <a:ext cx="2262349" cy="2251771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8045266" y="7315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31564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979633" y="2021867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886992" y="1544943"/>
            <a:ext cx="6439008" cy="658673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9473851" y="-942099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35"/>
          <p:cNvSpPr/>
          <p:nvPr/>
        </p:nvSpPr>
        <p:spPr>
          <a:xfrm>
            <a:off x="9294333" y="2872953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8330272" y="3702670"/>
            <a:ext cx="2441296" cy="242988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0479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4121030" y="162032"/>
            <a:ext cx="4323077" cy="68119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9225150" y="-113149"/>
            <a:ext cx="3036423" cy="7072503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694432" y="12246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8205962" y="1014617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36"/>
          <p:cNvSpPr/>
          <p:nvPr/>
        </p:nvSpPr>
        <p:spPr>
          <a:xfrm flipH="1">
            <a:off x="982045" y="2207376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35340" y="3150828"/>
            <a:ext cx="2262349" cy="2251771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28332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8505500" y="4393565"/>
            <a:ext cx="1915600" cy="191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2439241" y="3336917"/>
            <a:ext cx="8196521" cy="504272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9398531" y="2094577"/>
            <a:ext cx="3248572" cy="553863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1087555" y="1647960"/>
            <a:ext cx="2262349" cy="2251771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5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629846" y="1482393"/>
            <a:ext cx="6211193" cy="63537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7816103" y="-302628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8369220" y="3834649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841548" y="1777343"/>
            <a:ext cx="2262349" cy="2251771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889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4712882" y="552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39"/>
          <p:cNvSpPr/>
          <p:nvPr/>
        </p:nvSpPr>
        <p:spPr>
          <a:xfrm>
            <a:off x="11019400" y="620669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951000" y="1501467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755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9680358" y="645495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679306" y="-9760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9679537" y="5233916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8832834" y="4405093"/>
            <a:ext cx="2262349" cy="2251771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663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8850465" y="-168911"/>
            <a:ext cx="4338224" cy="730768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7514661" y="20125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755712" y="-286448"/>
            <a:ext cx="5396015" cy="332011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665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07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101" y="2160000"/>
            <a:ext cx="12191783" cy="30416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 rot="5400000">
            <a:off x="-2128199" y="-1138959"/>
            <a:ext cx="4749044" cy="403953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10265734" y="3833167"/>
            <a:ext cx="1568119" cy="204798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69300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761333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491467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6761333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5402767" y="3759867"/>
            <a:ext cx="2585095" cy="440744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3695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2637631" y="-1324354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9155574" y="-107249"/>
            <a:ext cx="3036423" cy="7072503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1118289" y="4146943"/>
            <a:ext cx="7934099" cy="48814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878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6386243" y="4364221"/>
            <a:ext cx="3072616" cy="3058492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8976190" y="-495357"/>
            <a:ext cx="4529700" cy="451091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467309" y="2121879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6704233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705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5680567" y="26094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8870869" y="2487146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1282868" y="-1769968"/>
            <a:ext cx="5396136" cy="33200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294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8665936" y="916080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2632930" y="-594769"/>
            <a:ext cx="5396193" cy="331993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352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164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8068837" y="22557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7" name="Google Shape;1107;p46"/>
          <p:cNvSpPr/>
          <p:nvPr/>
        </p:nvSpPr>
        <p:spPr>
          <a:xfrm>
            <a:off x="-999867" y="40985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8272700" y="1659193"/>
            <a:ext cx="2262349" cy="2251771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106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4171612" y="-23133"/>
            <a:ext cx="4012680" cy="7882124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9413111" y="-2042738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1063004" y="3847983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216300" y="3019160"/>
            <a:ext cx="2262349" cy="2251771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495199" y="-1533889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3429400" y="719851"/>
            <a:ext cx="5333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2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3429400" y="2203017"/>
            <a:ext cx="53332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3627400" y="4575484"/>
            <a:ext cx="4937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80563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693889" y="737782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0" name="Google Shape;1190;p48"/>
          <p:cNvSpPr/>
          <p:nvPr/>
        </p:nvSpPr>
        <p:spPr>
          <a:xfrm>
            <a:off x="1778733" y="15027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825358" y="950775"/>
            <a:ext cx="3027913" cy="3013779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10341367" y="33573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8995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7" y="-107265"/>
            <a:ext cx="3036423" cy="7072503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7133255" y="8627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6866592" y="30418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4" name="Google Shape;1254;p49"/>
          <p:cNvSpPr/>
          <p:nvPr/>
        </p:nvSpPr>
        <p:spPr>
          <a:xfrm>
            <a:off x="-1023299" y="669601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762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8311236" y="2638473"/>
            <a:ext cx="3364621" cy="3209225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768539" y="667387"/>
            <a:ext cx="2441296" cy="242988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9174114" y="3282592"/>
            <a:ext cx="2956521" cy="3861825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2448199" y="15670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881266" y="42190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9054351" y="-861289"/>
            <a:ext cx="4281144" cy="426339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5654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2204908" y="1767086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5" name="Google Shape;1305;p51"/>
          <p:cNvSpPr/>
          <p:nvPr/>
        </p:nvSpPr>
        <p:spPr>
          <a:xfrm>
            <a:off x="10370301" y="8952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1010610" y="-1211599"/>
            <a:ext cx="2585197" cy="440762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8697578" y="1840185"/>
            <a:ext cx="2698093" cy="4418504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27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4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950967" y="1496433"/>
            <a:ext cx="10290000" cy="4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2133">
                <a:solidFill>
                  <a:srgbClr val="80686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2133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10719833" y="2363367"/>
            <a:ext cx="2736800" cy="27368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1090004" y="3433534"/>
            <a:ext cx="3387437" cy="504199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915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3036787" y="4359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400013" y="1601601"/>
            <a:ext cx="4492429" cy="516940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7658166" y="-1582250"/>
            <a:ext cx="6337001" cy="579527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4301584" y="-1770021"/>
            <a:ext cx="2726283" cy="464808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>
            <a:off x="9357933" y="4442468"/>
            <a:ext cx="1361312" cy="177789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5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1017701" y="1065600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9"/>
          <p:cNvSpPr/>
          <p:nvPr/>
        </p:nvSpPr>
        <p:spPr>
          <a:xfrm>
            <a:off x="9235067" y="-115933"/>
            <a:ext cx="5374405" cy="799940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9"/>
          <p:cNvSpPr/>
          <p:nvPr/>
        </p:nvSpPr>
        <p:spPr>
          <a:xfrm>
            <a:off x="150268" y="4150718"/>
            <a:ext cx="2585089" cy="4407436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2539000" y="3675133"/>
            <a:ext cx="711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2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45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9796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47. </a:t>
            </a:r>
            <a:r>
              <a:rPr lang="pl-PL" sz="4000" dirty="0" err="1" smtClean="0">
                <a:solidFill>
                  <a:schemeClr val="accent2"/>
                </a:solidFill>
              </a:rPr>
              <a:t>Discussion</a:t>
            </a:r>
            <a:r>
              <a:rPr lang="pl-PL" sz="4000" dirty="0" smtClean="0">
                <a:solidFill>
                  <a:schemeClr val="accent2"/>
                </a:solidFill>
              </a:rPr>
              <a:t> of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pl-PL" sz="4000" dirty="0" smtClean="0">
                <a:solidFill>
                  <a:schemeClr val="accent2"/>
                </a:solidFill>
              </a:rPr>
              <a:t>a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>
                <a:solidFill>
                  <a:schemeClr val="accent2"/>
                </a:solidFill>
              </a:rPr>
              <a:t>Selected Tool Used in Web Data Analysis, e.g., Google Analytics.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Artur Bucki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What is Google Analytics?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indent="0">
              <a:buSzPts val="1600"/>
              <a:buNone/>
            </a:pPr>
            <a:r>
              <a:rPr lang="en-US" dirty="0"/>
              <a:t>Google Analytics is a free analytical tool that allows you to gather information about website traffic and its effectiveness. Implementing Google Analytics is very simple, but to leverage this tool for business development, </a:t>
            </a:r>
            <a:r>
              <a:rPr lang="en-US" dirty="0" smtClean="0"/>
              <a:t>it</a:t>
            </a:r>
            <a:r>
              <a:rPr lang="pl-PL" dirty="0" smtClean="0"/>
              <a:t> i</a:t>
            </a:r>
            <a:r>
              <a:rPr lang="en-US" dirty="0" smtClean="0"/>
              <a:t>s </a:t>
            </a:r>
            <a:r>
              <a:rPr lang="en-US" dirty="0"/>
              <a:t>worth getting acquainted with some basics.</a:t>
            </a:r>
            <a:endParaRPr dirty="0"/>
          </a:p>
        </p:txBody>
      </p:sp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xmlns="" id="{1B96A982-071D-86D5-837C-9F149A112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2" y="2472333"/>
            <a:ext cx="7254875" cy="4080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5E7A8-BB4E-BC87-0696-28CC8B3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Google Analytics allow you to see?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02CE55-5B3D-DD32-9FEA-8B513E03B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Google Analytics gives you access to a great deal of information. For example, using the tool, you’ll discover how many visitors are coming to your website, and where they’re coming from.</a:t>
            </a:r>
            <a:endParaRPr lang="pl-PL" dirty="0"/>
          </a:p>
        </p:txBody>
      </p:sp>
      <p:pic>
        <p:nvPicPr>
          <p:cNvPr id="5" name="Picture 4" descr="A magnifying glass with a hand holding a phone&#10;&#10;Description automatically generated">
            <a:extLst>
              <a:ext uri="{FF2B5EF4-FFF2-40B4-BE49-F238E27FC236}">
                <a16:creationId xmlns:a16="http://schemas.microsoft.com/office/drawing/2014/main" xmlns="" id="{FF4F8A11-715D-24EA-1DD5-24457CB2B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94" y="3078956"/>
            <a:ext cx="5792611" cy="32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13478-18E3-32DB-0075-7D173481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Reports in Google Analytics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D3E1C-5895-9B7A-B032-A84EE85B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000" y="1419367"/>
            <a:ext cx="8828000" cy="46689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Audience: </a:t>
            </a:r>
            <a:r>
              <a:rPr lang="en-US" dirty="0"/>
              <a:t>Page views, average session duration, new vs. returning visitors.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Acquisition: </a:t>
            </a:r>
            <a:r>
              <a:rPr lang="en-US" dirty="0"/>
              <a:t>Identify traffic sources - organic search, social media, paid 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Behavior: </a:t>
            </a:r>
            <a:r>
              <a:rPr lang="en-US" dirty="0"/>
              <a:t>Understand user actions on your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Conversion: </a:t>
            </a:r>
            <a:r>
              <a:rPr lang="en-US" dirty="0"/>
              <a:t>Track goal conversion rates and </a:t>
            </a:r>
            <a:r>
              <a:rPr lang="pl-PL" dirty="0" smtClean="0"/>
              <a:t>e</a:t>
            </a:r>
            <a:r>
              <a:rPr lang="en-US" dirty="0" smtClean="0"/>
              <a:t>-commerce </a:t>
            </a:r>
            <a:r>
              <a:rPr lang="en-US" dirty="0"/>
              <a:t>revenue.</a:t>
            </a:r>
          </a:p>
        </p:txBody>
      </p:sp>
      <p:pic>
        <p:nvPicPr>
          <p:cNvPr id="8" name="Picture 7" descr="A clipboard with a graph and a pie chart&#10;&#10;Description automatically generated">
            <a:extLst>
              <a:ext uri="{FF2B5EF4-FFF2-40B4-BE49-F238E27FC236}">
                <a16:creationId xmlns:a16="http://schemas.microsoft.com/office/drawing/2014/main" xmlns="" id="{9015604A-D9AE-2C28-7E72-C501B4CC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619500"/>
            <a:ext cx="40639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2E37D-3A63-0246-5C13-71833CA4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Unlocking Deeper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A613E5-587E-4CB2-515A-5714B5BBF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000" y="1497933"/>
            <a:ext cx="9082000" cy="4590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Massive Data Collection: </a:t>
            </a:r>
            <a:r>
              <a:rPr lang="pl-PL" dirty="0"/>
              <a:t>Ideal for novices seeking simplified data and advanced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Advanced Feature: </a:t>
            </a:r>
            <a:r>
              <a:rPr lang="pl-PL" dirty="0"/>
              <a:t>Event Tracking reveals user actions—video engagement, scrolling depth, PDF downloads.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Enhanced E-commerce: </a:t>
            </a:r>
            <a:r>
              <a:rPr lang="pl-PL" dirty="0"/>
              <a:t>Focus on products—track views, cart activity, product revenue.</a:t>
            </a:r>
          </a:p>
          <a:p>
            <a:endParaRPr lang="pl-PL" dirty="0"/>
          </a:p>
        </p:txBody>
      </p:sp>
      <p:pic>
        <p:nvPicPr>
          <p:cNvPr id="5" name="Picture 4" descr="A group of men standing in front of a whiteboard&#10;&#10;Description automatically generated">
            <a:extLst>
              <a:ext uri="{FF2B5EF4-FFF2-40B4-BE49-F238E27FC236}">
                <a16:creationId xmlns:a16="http://schemas.microsoft.com/office/drawing/2014/main" xmlns="" id="{0C02A920-16EE-922D-78AF-149870B40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25" y="3317875"/>
            <a:ext cx="2241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C2D28-6838-5559-70DC-EF4C9F18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Updates and New Features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F8BAEB-1C68-8058-B4AA-1B15E8AF4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Evolution: </a:t>
            </a:r>
            <a:r>
              <a:rPr lang="en-US" dirty="0"/>
              <a:t>Google Analytics regularly introduces new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Transition to GA4: </a:t>
            </a:r>
            <a:r>
              <a:rPr lang="en-US" dirty="0"/>
              <a:t>As of July 1, 2023, GA4 replaces Universal Analytics.</a:t>
            </a:r>
          </a:p>
          <a:p>
            <a:endParaRPr lang="pl-PL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xmlns="" id="{CE69A053-447F-561A-E1E0-F57B54EDE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47" y="2781300"/>
            <a:ext cx="714630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164D2-E0DC-2FFD-0D18-D4A64804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Real-Time Traffic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6F7172-0166-AD99-47CD-362189B73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Reports: </a:t>
            </a:r>
            <a:r>
              <a:rPr lang="en-US" dirty="0"/>
              <a:t>Monitor current site visitors and their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Campaign Tracking: </a:t>
            </a:r>
            <a:r>
              <a:rPr lang="en-US" dirty="0"/>
              <a:t>Evaluate one-day campaigns by tracking user engagement and conversions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Popularity: </a:t>
            </a:r>
            <a:r>
              <a:rPr lang="en-US" dirty="0"/>
              <a:t>Identify popular blog posts instantly with real-time data.</a:t>
            </a:r>
          </a:p>
          <a:p>
            <a:endParaRPr lang="pl-PL" dirty="0"/>
          </a:p>
        </p:txBody>
      </p:sp>
      <p:pic>
        <p:nvPicPr>
          <p:cNvPr id="7" name="Picture 6" descr="A computer screen with graphics and various icons&#10;&#10;Description automatically generated">
            <a:extLst>
              <a:ext uri="{FF2B5EF4-FFF2-40B4-BE49-F238E27FC236}">
                <a16:creationId xmlns:a16="http://schemas.microsoft.com/office/drawing/2014/main" xmlns="" id="{F7BD65B1-CFFF-0DF2-A238-0F1FC7064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93" y="3302000"/>
            <a:ext cx="5312814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8DF2C-0E16-3F76-85A0-3175C71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3B2F08-010A-0460-BCC2-0D9E97ED2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000" y="1497933"/>
            <a:ext cx="9450300" cy="4590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Considering it's completely free, it's a great tool to add to your arsenal. However, the real deciding factor will be how much time and energy you want to invest in learning how the platform works. </a:t>
            </a:r>
            <a:endParaRPr lang="pl-PL" dirty="0"/>
          </a:p>
        </p:txBody>
      </p:sp>
      <p:pic>
        <p:nvPicPr>
          <p:cNvPr id="5" name="Picture 4" descr="A blue briefcase and pen next to a paper&#10;&#10;Description automatically generated">
            <a:extLst>
              <a:ext uri="{FF2B5EF4-FFF2-40B4-BE49-F238E27FC236}">
                <a16:creationId xmlns:a16="http://schemas.microsoft.com/office/drawing/2014/main" xmlns="" id="{275977B0-AD7D-61D1-5B87-00630CFE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79" y="2973366"/>
            <a:ext cx="5002241" cy="31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8D0C3-9A9D-BA84-4FC8-B18F5087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48A6D0-7783-31D5-6B19-4CA3AA3B0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https://www.abralytics.com/blog/google-analytics-the-main-pros-and-cons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7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F1DEDE"/>
      </a:lt1>
      <a:dk2>
        <a:srgbClr val="DB9191"/>
      </a:dk2>
      <a:lt2>
        <a:srgbClr val="FFFFFF"/>
      </a:lt2>
      <a:accent1>
        <a:srgbClr val="ACBBC0"/>
      </a:accent1>
      <a:accent2>
        <a:srgbClr val="40474B"/>
      </a:accent2>
      <a:accent3>
        <a:srgbClr val="DB9191"/>
      </a:accent3>
      <a:accent4>
        <a:srgbClr val="F1DEDE"/>
      </a:accent4>
      <a:accent5>
        <a:srgbClr val="ACBBC0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346</Words>
  <Application>Microsoft Office PowerPoint</Application>
  <PresentationFormat>Panoramiczny</PresentationFormat>
  <Paragraphs>28</Paragraphs>
  <Slides>9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8" baseType="lpstr">
      <vt:lpstr>Anaheim</vt:lpstr>
      <vt:lpstr>Arial</vt:lpstr>
      <vt:lpstr>Calibri</vt:lpstr>
      <vt:lpstr>Hammersmith One</vt:lpstr>
      <vt:lpstr>Manjari</vt:lpstr>
      <vt:lpstr>Nunito</vt:lpstr>
      <vt:lpstr>Roboto Condensed Light</vt:lpstr>
      <vt:lpstr>Ubuntu</vt:lpstr>
      <vt:lpstr>Elegant Education Pack for Students by Slidesgo</vt:lpstr>
      <vt:lpstr>47. Discussion of a Selected Tool Used in Web Data Analysis, e.g., Google Analytics.</vt:lpstr>
      <vt:lpstr>What is Google Analytics?</vt:lpstr>
      <vt:lpstr>What does Google Analytics allow you to see?</vt:lpstr>
      <vt:lpstr>Default Reports in Google Analytics</vt:lpstr>
      <vt:lpstr>Unlocking Deeper Insights</vt:lpstr>
      <vt:lpstr>Continuous Updates and New Features</vt:lpstr>
      <vt:lpstr>Real-Time Traffic Data</vt:lpstr>
      <vt:lpstr>SUMMARY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47. Discussing the Selected Tool Used in Web Data Analysis, e.g., Google Analytics.</dc:title>
  <dc:creator>Artur Bucki</dc:creator>
  <cp:lastModifiedBy>Student s1016</cp:lastModifiedBy>
  <cp:revision>7</cp:revision>
  <dcterms:created xsi:type="dcterms:W3CDTF">2023-12-05T17:55:21Z</dcterms:created>
  <dcterms:modified xsi:type="dcterms:W3CDTF">2023-12-07T17:23:08Z</dcterms:modified>
</cp:coreProperties>
</file>