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128A17-4139-46FF-BE9B-6A3F8F92331A}">
          <p14:sldIdLst>
            <p14:sldId id="256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 Bura" initials="AB" lastIdx="1" clrIdx="0">
    <p:extLst>
      <p:ext uri="{19B8F6BF-5375-455C-9EA6-DF929625EA0E}">
        <p15:presenceInfo xmlns:p15="http://schemas.microsoft.com/office/powerpoint/2012/main" userId="6a3ab883a8c407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70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B5CF-D383-4CFB-957E-69F8C08C8CE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DAD79-FB91-436F-81CF-C00A02460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AD248-4DE7-DA63-371D-C56987DD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4DD0B7-DDF8-B249-3B66-26B96734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D7B5E1-1D2F-29FA-F1C4-234B90B3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6F2C8-087F-51A0-E366-6B440010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02CF1-5382-65B9-CD6D-AE0D4B2F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4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799B-83AE-B1DB-BB72-99057D3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647A43-1C5D-EA84-375C-7CF10837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8C189-0C29-0D5A-DED0-347DCE94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69CD9-3D03-C1B1-E236-CE76FFB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47768-61E2-BE42-82E5-3B46E3C3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6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5B45A7-459F-9A8C-0984-516728E26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22B397-AA81-5D7A-C156-7C1444A5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05EE99-45DB-6B12-C7B4-48EECD5F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F7FCD-DE8C-EB80-9CE8-BE861100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07C4B-8BBE-583B-FD75-F179E93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7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8C2D1-C13E-CF2B-E512-680D2C0B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3080E-849E-E6E7-8C25-03623902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100AA-B27F-B76F-90D6-36E7F488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51720-F224-C491-24D2-B503BD6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DAE0C-2E29-5D8A-B8FE-899028DD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2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EB067-80DB-DE66-6BF3-63CA61F9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58736E-1999-256C-F2E9-76CF74AB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5471E1-9C3F-6A3D-3C6F-9AABC259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B2EFA-0A75-466B-0B7E-7EFB0B16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F0211-C2E2-54AA-94F1-34C24BF6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2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7E5E6-4E71-895A-3924-57F68F54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51C11-D243-50AA-2CB0-BA1D26B36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58582-7054-139A-4980-B831E03B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12E72C-B157-2AAE-1C5B-17E29324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FA5A6C-3E9A-9503-B497-89E1774B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83978B-858B-4691-6955-CFF75ECA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6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66EFB-3223-6FBB-1736-0DAAB434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1ECA98-3412-B73D-4FFE-8639760E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7ECEEC-8A7A-1041-8071-58318BFCB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B8A1A2-E616-7BA1-26D3-7FE9B7D61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FEA06C-1356-CD5A-A355-EF5A151C4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E94C9B-9E16-7363-C6B9-BB97D519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37719D-C47D-5DAF-8EAF-909B8D37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ABF58E-0E9F-6BF1-605C-158F847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28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8927C-AB05-6D15-0206-F56C19E1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491237-E607-A707-3E40-9548BCE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AC19DF-07E5-5A36-00FD-29FF612E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745AFF-5911-8452-6F75-7F0B465F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7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056EFC-15D5-57F2-3178-CE542CE0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E7DC48-E391-F323-DB14-A11E109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FF269-0343-6FC3-E5B5-462BCAFF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262D-AE9B-1FAD-CF85-F6D2CDA7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92677-301B-A94B-AC92-6515A4E5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17FF11-3788-EF11-D56D-6F98C0E6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3EC00-EDEE-B4D2-A7BE-19C520B6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BC60B9-3FFE-E2E1-C167-C7B50763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BFBB34-14AA-ADEB-79AE-37EA2F4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82939-4B5E-D003-977A-1E3787C1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759170-4C54-52E6-D92B-21060002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625F51-3D9F-7BF0-05D9-4403868C1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A780EB-6AB1-4E06-1FDA-09893209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6A5CF7-3994-8019-BD91-969D2E30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5D0867-F010-9547-952E-9410C722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CABCC-C2DE-ABD9-07DF-F542E44E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8C3EDC-5090-C2EB-E505-10415D6E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FF15A-8173-202D-B519-EA115F4B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8BF9-26B7-4F39-87E4-D922FBDC288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5AA53-E4EF-419F-9727-2B38B9717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03A16-9757-D73E-F8EA-D2397A889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3EC4-85BE-4C2F-BEFC-E9D06A77C7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30D9C-5C06-1B34-60C2-48D49151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8" y="1111348"/>
            <a:ext cx="10424160" cy="2398615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таблицы истинности логического выражения с использованием электронных таблиц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7DFE2-4443-506B-592D-8E94CCBE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1828"/>
            <a:ext cx="4192172" cy="1730326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1 курса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Бура Артур Дмитриевич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Шандригоз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Наталья Николаевна</a:t>
            </a:r>
            <a:endParaRPr lang="ru-MD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25C7F-408A-FDDD-3F6F-17591E23F3C3}"/>
              </a:ext>
            </a:extLst>
          </p:cNvPr>
          <p:cNvSpPr txBox="1"/>
          <p:nvPr/>
        </p:nvSpPr>
        <p:spPr>
          <a:xfrm>
            <a:off x="762000" y="1"/>
            <a:ext cx="109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среднего профессионального образования</a:t>
            </a:r>
          </a:p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Тираспольский техникум Информатики и Права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M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A2FB5-330F-8A7B-220D-6D554A6B894B}"/>
              </a:ext>
            </a:extLst>
          </p:cNvPr>
          <p:cNvSpPr txBox="1"/>
          <p:nvPr/>
        </p:nvSpPr>
        <p:spPr>
          <a:xfrm>
            <a:off x="9363075" y="6035823"/>
            <a:ext cx="235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r>
              <a:rPr lang="ru-MD" sz="1800" b="0" i="0" u="none" strike="noStrike" dirty="0">
                <a:effectLst/>
              </a:rPr>
              <a:t> </a:t>
            </a:r>
            <a:r>
              <a:rPr lang="ru-MD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lang="ru-MD" sz="1800" b="0" i="0" u="none" strike="noStrike" dirty="0">
                <a:effectLst/>
              </a:rPr>
              <a:t>: 2024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7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5D9F50-DD8B-B74E-4169-280231D439A4}"/>
              </a:ext>
            </a:extLst>
          </p:cNvPr>
          <p:cNvSpPr txBox="1"/>
          <p:nvPr/>
        </p:nvSpPr>
        <p:spPr>
          <a:xfrm>
            <a:off x="4629150" y="266700"/>
            <a:ext cx="216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Заключение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F582A-73A7-AA25-EF8F-CD0B0D6B65B9}"/>
              </a:ext>
            </a:extLst>
          </p:cNvPr>
          <p:cNvSpPr txBox="1"/>
          <p:nvPr/>
        </p:nvSpPr>
        <p:spPr>
          <a:xfrm>
            <a:off x="314324" y="762000"/>
            <a:ext cx="10629901" cy="444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проектной работы решены следующие задачи: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Изучена информация о том, что такое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понятие логического выражения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Изучена информация с сайта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логических операция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основные инструменты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создания таблицы истинности и выполнения логических операций.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Разработана таблица истинности логического выражения при помощи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Подводя итоги, хотелось бы отметить, что данный проект помог в лучшем понимании решения логических выражении, а также работы с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40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C18836-DB9F-4910-BF06-74990B713DB8}"/>
              </a:ext>
            </a:extLst>
          </p:cNvPr>
          <p:cNvSpPr/>
          <p:nvPr/>
        </p:nvSpPr>
        <p:spPr>
          <a:xfrm>
            <a:off x="3937000" y="275771"/>
            <a:ext cx="4317999" cy="1204685"/>
          </a:xfrm>
          <a:prstGeom prst="rect">
            <a:avLst/>
          </a:prstGeom>
          <a:solidFill>
            <a:schemeClr val="tx2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Актуальность выбранной темы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22F0FF-9705-45C4-A3A2-8C5FE1947443}"/>
              </a:ext>
            </a:extLst>
          </p:cNvPr>
          <p:cNvSpPr/>
          <p:nvPr/>
        </p:nvSpPr>
        <p:spPr>
          <a:xfrm>
            <a:off x="2191655" y="2184401"/>
            <a:ext cx="7808687" cy="345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темы проектной работы состоит в том, что логические выражения играют центральную роль в информатике и программировании. Они позволяют нам выражать и интерпретировать условные ситуации, принимать решения и строить сложные алгоритмы. </a:t>
            </a:r>
            <a:endParaRPr lang="ru-RU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Теоретическая значимость проектной работы заключается в самостоятельном решении логических выражений с использованием электронных таблиц.</a:t>
            </a:r>
            <a:endParaRPr lang="ru-RU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DF10044-1211-8FE7-52D9-8EC320221810}"/>
              </a:ext>
            </a:extLst>
          </p:cNvPr>
          <p:cNvSpPr/>
          <p:nvPr/>
        </p:nvSpPr>
        <p:spPr>
          <a:xfrm>
            <a:off x="4657726" y="408767"/>
            <a:ext cx="2952750" cy="6106333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041A10B-5905-655C-2402-A2539BC55EA2}"/>
              </a:ext>
            </a:extLst>
          </p:cNvPr>
          <p:cNvSpPr/>
          <p:nvPr/>
        </p:nvSpPr>
        <p:spPr>
          <a:xfrm>
            <a:off x="772807" y="448668"/>
            <a:ext cx="2618095" cy="5960659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3453663-6A43-1750-7D96-3EE02708440C}"/>
              </a:ext>
            </a:extLst>
          </p:cNvPr>
          <p:cNvSpPr/>
          <p:nvPr/>
        </p:nvSpPr>
        <p:spPr>
          <a:xfrm>
            <a:off x="9051572" y="448669"/>
            <a:ext cx="2618095" cy="5960659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92285-7A20-4550-ADC5-2597DDE6873F}"/>
              </a:ext>
            </a:extLst>
          </p:cNvPr>
          <p:cNvSpPr txBox="1"/>
          <p:nvPr/>
        </p:nvSpPr>
        <p:spPr>
          <a:xfrm>
            <a:off x="952500" y="666750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состоит в исследовании функций программы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её применение для создания электронных таблиц для решения логических выражений.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E00F5-FF25-38A5-881B-92396E373517}"/>
              </a:ext>
            </a:extLst>
          </p:cNvPr>
          <p:cNvSpPr txBox="1"/>
          <p:nvPr/>
        </p:nvSpPr>
        <p:spPr>
          <a:xfrm>
            <a:off x="4885025" y="666750"/>
            <a:ext cx="2618094" cy="5720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1.Определить какие существуют логические выражения и операции.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2.Раскрыть основные инструменты в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создания таблицы истинности логического выражения. 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3.Разработать таблицу истинности логического выражения с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использованием электронной таблицы.  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C098A-F0A3-B393-AFEA-4C54EBF601C3}"/>
              </a:ext>
            </a:extLst>
          </p:cNvPr>
          <p:cNvSpPr txBox="1"/>
          <p:nvPr/>
        </p:nvSpPr>
        <p:spPr>
          <a:xfrm>
            <a:off x="9201150" y="666750"/>
            <a:ext cx="2218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разработка с помощью него таблицы истинности логического выражения.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1CB26-E05C-4EA8-EB3D-3DE7B9B207B3}"/>
              </a:ext>
            </a:extLst>
          </p:cNvPr>
          <p:cNvSpPr txBox="1"/>
          <p:nvPr/>
        </p:nvSpPr>
        <p:spPr>
          <a:xfrm flipH="1">
            <a:off x="9269106" y="3181350"/>
            <a:ext cx="2218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исследования – таблица истинности логического выражения.</a:t>
            </a: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82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FCD80F1-EFEF-8D53-60E7-DED46CA60B4C}"/>
              </a:ext>
            </a:extLst>
          </p:cNvPr>
          <p:cNvSpPr/>
          <p:nvPr/>
        </p:nvSpPr>
        <p:spPr>
          <a:xfrm>
            <a:off x="676275" y="448668"/>
            <a:ext cx="5010150" cy="5960659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8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Алгоритм составления таблицы истинности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1. Выяснить количество строк в таблице (вычисляется как 2</a:t>
            </a:r>
            <a:r>
              <a:rPr lang="ru-RU" b="0" i="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где n – количество переменных + строка заголовков столбцов).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2. Выяснить количество столбцов (вычисляется как количество переменных + количество логических операций).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3. Установить последовательность выполнения логических операций.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4. Построить таблицу, указывая названия столбцов и возможные наборы значений исходных логических переменных.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5. Заполнить таблицу истинности по столбцам.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6. Записать ответ.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4E20CCA-CF18-286B-F2C1-121B291385CE}"/>
              </a:ext>
            </a:extLst>
          </p:cNvPr>
          <p:cNvSpPr/>
          <p:nvPr/>
        </p:nvSpPr>
        <p:spPr>
          <a:xfrm>
            <a:off x="7392679" y="1214457"/>
            <a:ext cx="3770619" cy="1694457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Решим уравнение</a:t>
            </a:r>
            <a:r>
              <a:rPr lang="en-US" dirty="0"/>
              <a:t>:</a:t>
            </a:r>
            <a:endParaRPr lang="ru-MD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2535E4-17A4-EA0B-9B29-4D17E5BD7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20" t="36182" r="55008" b="60498"/>
          <a:stretch/>
        </p:blipFill>
        <p:spPr bwMode="auto">
          <a:xfrm>
            <a:off x="7884682" y="2199322"/>
            <a:ext cx="2786611" cy="486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844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9EEB827-E50B-16B7-9CFC-39F4EBEFBD5F}"/>
              </a:ext>
            </a:extLst>
          </p:cNvPr>
          <p:cNvSpPr/>
          <p:nvPr/>
        </p:nvSpPr>
        <p:spPr>
          <a:xfrm>
            <a:off x="742949" y="1595740"/>
            <a:ext cx="4162425" cy="3056531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MD" dirty="0"/>
              <a:t>Кол-во </a:t>
            </a:r>
            <a:r>
              <a:rPr lang="ru-MD" dirty="0" err="1"/>
              <a:t>ст</a:t>
            </a:r>
            <a:r>
              <a:rPr lang="ru-RU" dirty="0"/>
              <a:t>рок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2</a:t>
            </a:r>
            <a:r>
              <a:rPr lang="ru-RU" b="1" i="0" baseline="3000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dirty="0"/>
              <a:t>+1=</a:t>
            </a:r>
            <a:r>
              <a:rPr lang="ru-RU" dirty="0"/>
              <a:t>5</a:t>
            </a:r>
            <a:endParaRPr lang="ru-MD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6797DCE-B7EF-5BC4-C911-6DDDA85C8539}"/>
              </a:ext>
            </a:extLst>
          </p:cNvPr>
          <p:cNvSpPr/>
          <p:nvPr/>
        </p:nvSpPr>
        <p:spPr>
          <a:xfrm>
            <a:off x="5448300" y="1595740"/>
            <a:ext cx="5800725" cy="3056532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MD" dirty="0"/>
              <a:t>Кол-во столбцов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2+5=</a:t>
            </a:r>
            <a:r>
              <a:rPr lang="ru-RU" dirty="0"/>
              <a:t>7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3D823-50CC-9B30-EAEB-5DF634854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" t="18583" r="11281" b="58409"/>
          <a:stretch/>
        </p:blipFill>
        <p:spPr bwMode="auto">
          <a:xfrm>
            <a:off x="5841682" y="3588579"/>
            <a:ext cx="5013960" cy="735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D000A4-D291-14C7-BD9E-734D60E00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" t="26591" r="70804" b="40614"/>
          <a:stretch/>
        </p:blipFill>
        <p:spPr bwMode="auto">
          <a:xfrm>
            <a:off x="1763234" y="3429000"/>
            <a:ext cx="2121853" cy="1091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900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12854-7C65-EE0E-37A8-84780901A5AD}"/>
              </a:ext>
            </a:extLst>
          </p:cNvPr>
          <p:cNvSpPr txBox="1"/>
          <p:nvPr/>
        </p:nvSpPr>
        <p:spPr>
          <a:xfrm>
            <a:off x="2066926" y="590549"/>
            <a:ext cx="7734300" cy="9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Установи</a:t>
            </a:r>
            <a:r>
              <a:rPr lang="ru-RU" sz="2400" dirty="0">
                <a:solidFill>
                  <a:srgbClr val="1A1A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последовательность выполнения логических операций</a:t>
            </a:r>
            <a:r>
              <a:rPr lang="en-US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EEEFB-1408-2065-CA3A-92509E039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19" t="32013" r="54106" b="60499"/>
          <a:stretch/>
        </p:blipFill>
        <p:spPr bwMode="auto">
          <a:xfrm>
            <a:off x="7077709" y="2663613"/>
            <a:ext cx="4171315" cy="1530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8FA9E86-9180-827C-C184-2028B58F967E}"/>
              </a:ext>
            </a:extLst>
          </p:cNvPr>
          <p:cNvSpPr/>
          <p:nvPr/>
        </p:nvSpPr>
        <p:spPr>
          <a:xfrm>
            <a:off x="629930" y="2186463"/>
            <a:ext cx="5694670" cy="2714625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в скобках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инверсия (отрицание)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(конъюнкция)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(дизъюнкция)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(импликация)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&lt;=&gt; (эквивалентность)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3927C33-2E80-C445-4848-865E0B680858}"/>
              </a:ext>
            </a:extLst>
          </p:cNvPr>
          <p:cNvSpPr/>
          <p:nvPr/>
        </p:nvSpPr>
        <p:spPr>
          <a:xfrm>
            <a:off x="392746" y="917073"/>
            <a:ext cx="5648325" cy="2809874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Выполним инверсию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ru-RU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этого перейдем в меню «формулы» и «Вставить функцию». Выбираем категорию логические. Указываем нужную нам функцию «Не».</a:t>
            </a:r>
            <a:endParaRPr lang="ru-RU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выполнения данной операции появится окно:</a:t>
            </a:r>
            <a:endParaRPr lang="ru-RU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6CF6EE-FBDC-0E6F-EE3B-863ECA1D3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2" t="36409" r="23893" b="41912"/>
          <a:stretch/>
        </p:blipFill>
        <p:spPr bwMode="auto">
          <a:xfrm>
            <a:off x="6452870" y="54729"/>
            <a:ext cx="5472429" cy="21669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82002DE-9EE4-F948-E9D4-DB6BFB0CDD40}"/>
              </a:ext>
            </a:extLst>
          </p:cNvPr>
          <p:cNvSpPr/>
          <p:nvPr/>
        </p:nvSpPr>
        <p:spPr>
          <a:xfrm>
            <a:off x="1804369" y="4448175"/>
            <a:ext cx="4236702" cy="2033560"/>
          </a:xfrm>
          <a:prstGeom prst="roundRect">
            <a:avLst/>
          </a:prstGeom>
          <a:gradFill flip="none" rotWithShape="1">
            <a:gsLst>
              <a:gs pos="67000">
                <a:schemeClr val="accent5">
                  <a:lumMod val="67000"/>
                </a:schemeClr>
              </a:gs>
              <a:gs pos="100000">
                <a:schemeClr val="accent5">
                  <a:lumMod val="97000"/>
                  <a:lumOff val="3000"/>
                </a:schemeClr>
              </a:gs>
            </a:gsLst>
            <a:lin ang="16200000" scaled="1"/>
            <a:tileRect/>
          </a:gradFill>
          <a:ln w="298450"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700"/>
              </a:lnSpc>
              <a:spcAft>
                <a:spcPts val="1125"/>
              </a:spcAft>
            </a:pPr>
            <a:r>
              <a:rPr lang="ru-RU" sz="1800" dirty="0">
                <a:solidFill>
                  <a:srgbClr val="403E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Применим быстрое автозаполнение</a:t>
            </a:r>
            <a:r>
              <a:rPr lang="ru-RU" sz="1800" dirty="0">
                <a:solidFill>
                  <a:srgbClr val="403E3E"/>
                </a:solidFill>
                <a:effectLst/>
                <a:latin typeface="Roboto Condensed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DBD1E-BD7C-7ABE-A532-1207289710A8}"/>
              </a:ext>
            </a:extLst>
          </p:cNvPr>
          <p:cNvSpPr txBox="1"/>
          <p:nvPr/>
        </p:nvSpPr>
        <p:spPr>
          <a:xfrm>
            <a:off x="392746" y="3200123"/>
            <a:ext cx="5938521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Нажимаем курсором мышки на ячейку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и жмем “Ок”:</a:t>
            </a:r>
            <a:endParaRPr lang="ru-RU" sz="11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A2F52E2-44D1-AFAB-CD27-3126B61603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" t="19368" r="59481" b="39588"/>
          <a:stretch/>
        </p:blipFill>
        <p:spPr bwMode="auto">
          <a:xfrm>
            <a:off x="6452871" y="2286000"/>
            <a:ext cx="4443412" cy="2033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ADFB24-B35B-0320-E227-49DDF3630A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" t="19883" r="59312" b="41369"/>
          <a:stretch/>
        </p:blipFill>
        <p:spPr bwMode="auto">
          <a:xfrm>
            <a:off x="6452870" y="4448175"/>
            <a:ext cx="3756645" cy="2033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42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A96A3-3C6E-003B-20DE-9090D83BA724}"/>
              </a:ext>
            </a:extLst>
          </p:cNvPr>
          <p:cNvSpPr txBox="1"/>
          <p:nvPr/>
        </p:nvSpPr>
        <p:spPr>
          <a:xfrm>
            <a:off x="3219449" y="1003206"/>
            <a:ext cx="5753101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spcAft>
                <a:spcPts val="1125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Повторим эту же функции с ячейкой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F622D8-BC8D-1D5A-8615-7E9A155F9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" t="19365" r="48007" b="39846"/>
          <a:stretch/>
        </p:blipFill>
        <p:spPr bwMode="auto">
          <a:xfrm>
            <a:off x="2532176" y="1838324"/>
            <a:ext cx="6440374" cy="2874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332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1DE22-8D12-1FAA-22BA-AEE7B606BA11}"/>
              </a:ext>
            </a:extLst>
          </p:cNvPr>
          <p:cNvSpPr txBox="1"/>
          <p:nvPr/>
        </p:nvSpPr>
        <p:spPr>
          <a:xfrm>
            <a:off x="1295400" y="695325"/>
            <a:ext cx="820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 такому же алгоритму с другими функциями решим оставшиеся действия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1C536-5F75-3410-3556-CACD3E935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" t="19882" r="23463" b="45526"/>
          <a:stretch/>
        </p:blipFill>
        <p:spPr bwMode="auto">
          <a:xfrm>
            <a:off x="1213970" y="2181225"/>
            <a:ext cx="7141677" cy="18253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5752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465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Roboto Condensed</vt:lpstr>
      <vt:lpstr>Times New Roman</vt:lpstr>
      <vt:lpstr>Verdana</vt:lpstr>
      <vt:lpstr>Тема Office</vt:lpstr>
      <vt:lpstr>Построение таблицы истинности логического выражения с использованием электронных таблиц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таблицы истинности логического выражения с использованием электронных таблиц</dc:title>
  <dc:creator>Bura Artur</dc:creator>
  <cp:lastModifiedBy>Artur Bura</cp:lastModifiedBy>
  <cp:revision>3</cp:revision>
  <dcterms:created xsi:type="dcterms:W3CDTF">2024-03-06T05:46:07Z</dcterms:created>
  <dcterms:modified xsi:type="dcterms:W3CDTF">2024-05-17T05:10:34Z</dcterms:modified>
</cp:coreProperties>
</file>