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56" r:id="rId2"/>
    <p:sldId id="268" r:id="rId3"/>
    <p:sldId id="269" r:id="rId4"/>
    <p:sldId id="259" r:id="rId5"/>
    <p:sldId id="260" r:id="rId6"/>
    <p:sldId id="273" r:id="rId7"/>
    <p:sldId id="274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AD0BE-5A2B-48F4-AD03-721CDDF7DAD7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8C6BB-7622-45B0-B1E9-BAFDF9D73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33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8C6BB-7622-45B0-B1E9-BAFDF9D73A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84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2FC3863-F486-4319-9717-7A4B928B2685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0E47E44-92FD-41BB-888F-2B6971F4383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3863-F486-4319-9717-7A4B928B2685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7E44-92FD-41BB-888F-2B6971F4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08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3863-F486-4319-9717-7A4B928B2685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7E44-92FD-41BB-888F-2B6971F4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58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3863-F486-4319-9717-7A4B928B2685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7E44-92FD-41BB-888F-2B6971F4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8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3863-F486-4319-9717-7A4B928B2685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7E44-92FD-41BB-888F-2B6971F4383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56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3863-F486-4319-9717-7A4B928B2685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7E44-92FD-41BB-888F-2B6971F4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6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3863-F486-4319-9717-7A4B928B2685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7E44-92FD-41BB-888F-2B6971F4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78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3863-F486-4319-9717-7A4B928B2685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7E44-92FD-41BB-888F-2B6971F4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08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3863-F486-4319-9717-7A4B928B2685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7E44-92FD-41BB-888F-2B6971F4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63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3863-F486-4319-9717-7A4B928B2685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7E44-92FD-41BB-888F-2B6971F4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2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3863-F486-4319-9717-7A4B928B2685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47E44-92FD-41BB-888F-2B6971F4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9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FC3863-F486-4319-9717-7A4B928B2685}" type="datetimeFigureOut">
              <a:rPr lang="ru-RU" smtClean="0"/>
              <a:t>05.11.2021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0E47E44-92FD-41BB-888F-2B6971F4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36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60A76DF-F42B-4234-A9EE-019C93C58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Создание программного продукта </a:t>
            </a:r>
            <a:r>
              <a:rPr lang="en-US" sz="5400" dirty="0"/>
              <a:t>“</a:t>
            </a:r>
            <a:r>
              <a:rPr lang="ru-RU" sz="5400" dirty="0"/>
              <a:t>Парсер цен на игровые диски</a:t>
            </a:r>
            <a:r>
              <a:rPr lang="en-US" sz="5400" dirty="0"/>
              <a:t>”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7E5393E-4209-4DBA-A686-F3A5C853D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Участники проекта</a:t>
            </a:r>
            <a:r>
              <a:rPr lang="en-US" dirty="0">
                <a:latin typeface="+mj-lt"/>
              </a:rPr>
              <a:t>: </a:t>
            </a:r>
            <a:r>
              <a:rPr lang="ru-RU" dirty="0">
                <a:effectLst/>
                <a:latin typeface="+mj-lt"/>
                <a:ea typeface="Times New Roman" panose="02020603050405020304" pitchFamily="18" charset="0"/>
              </a:rPr>
              <a:t>Евдокимов К.В.,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+mj-lt"/>
                <a:ea typeface="Times New Roman" panose="02020603050405020304" pitchFamily="18" charset="0"/>
              </a:rPr>
              <a:t>Зиатдинов И.И.,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+mj-lt"/>
                <a:ea typeface="Times New Roman" panose="02020603050405020304" pitchFamily="18" charset="0"/>
              </a:rPr>
              <a:t>Камалутдинов И.М., Ковалёв Р.Е.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, </a:t>
            </a:r>
            <a:r>
              <a:rPr lang="ru-RU" dirty="0">
                <a:effectLst/>
                <a:latin typeface="+mj-lt"/>
                <a:ea typeface="Times New Roman" panose="02020603050405020304" pitchFamily="18" charset="0"/>
              </a:rPr>
              <a:t>Солодовников А.К., Французов А.М.</a:t>
            </a:r>
            <a:endParaRPr lang="en-US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ru-RU" dirty="0">
                <a:latin typeface="+mj-lt"/>
              </a:rPr>
              <a:t>Руководитель проекта - </a:t>
            </a:r>
            <a:r>
              <a:rPr lang="ru-RU" dirty="0">
                <a:effectLst/>
                <a:latin typeface="+mj-lt"/>
                <a:ea typeface="Times New Roman" panose="02020603050405020304" pitchFamily="18" charset="0"/>
              </a:rPr>
              <a:t>Солодовников А.К.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43834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88E670C-A9B9-4814-8CD7-6D721D4602E0}"/>
              </a:ext>
            </a:extLst>
          </p:cNvPr>
          <p:cNvSpPr txBox="1"/>
          <p:nvPr/>
        </p:nvSpPr>
        <p:spPr>
          <a:xfrm>
            <a:off x="914400" y="664590"/>
            <a:ext cx="377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Цели проекта</a:t>
            </a:r>
            <a:r>
              <a:rPr lang="en-US" sz="2400" dirty="0">
                <a:solidFill>
                  <a:schemeClr val="accent1"/>
                </a:solidFill>
              </a:rPr>
              <a:t>:</a:t>
            </a:r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B3F3D9-0A30-4818-AB93-8A0ADE266AC8}"/>
              </a:ext>
            </a:extLst>
          </p:cNvPr>
          <p:cNvSpPr txBox="1"/>
          <p:nvPr/>
        </p:nvSpPr>
        <p:spPr>
          <a:xfrm>
            <a:off x="447870" y="1418253"/>
            <a:ext cx="1077685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0" i="0" dirty="0">
                <a:solidFill>
                  <a:schemeClr val="accent1"/>
                </a:solidFill>
                <a:effectLst/>
                <a:latin typeface="+mj-lt"/>
              </a:rPr>
              <a:t>●</a:t>
            </a:r>
            <a:r>
              <a:rPr lang="ru-RU" sz="2200" dirty="0">
                <a:solidFill>
                  <a:schemeClr val="accent1"/>
                </a:solidFill>
                <a:latin typeface="+mj-lt"/>
              </a:rPr>
              <a:t> Разработать специальное ПО для бота , которое позволит простым образом отслеживать цены на игры из различных дистрибьюторов</a:t>
            </a:r>
            <a:r>
              <a:rPr lang="en-US" sz="2200" dirty="0">
                <a:solidFill>
                  <a:schemeClr val="accent1"/>
                </a:solidFill>
                <a:latin typeface="+mj-lt"/>
              </a:rPr>
              <a:t>;</a:t>
            </a:r>
            <a:endParaRPr lang="ru-RU" sz="2200" dirty="0">
              <a:solidFill>
                <a:schemeClr val="accent1"/>
              </a:solidFill>
              <a:latin typeface="+mj-lt"/>
            </a:endParaRPr>
          </a:p>
          <a:p>
            <a:r>
              <a:rPr lang="ru-RU" sz="2200" b="0" i="0" dirty="0">
                <a:solidFill>
                  <a:schemeClr val="accent1"/>
                </a:solidFill>
                <a:effectLst/>
                <a:latin typeface="+mj-lt"/>
              </a:rPr>
              <a:t>● Доказать, что бот сможет сэкономить время и средства покупателя при покупке игр</a:t>
            </a:r>
            <a:r>
              <a:rPr lang="en-US" sz="2200" b="0" i="0" dirty="0">
                <a:solidFill>
                  <a:schemeClr val="accent1"/>
                </a:solidFill>
                <a:effectLst/>
                <a:latin typeface="+mj-lt"/>
              </a:rPr>
              <a:t>;</a:t>
            </a:r>
            <a:endParaRPr lang="ru-RU" sz="2200" b="0" i="0" dirty="0">
              <a:solidFill>
                <a:schemeClr val="accent1"/>
              </a:solidFill>
              <a:effectLst/>
              <a:latin typeface="+mj-lt"/>
            </a:endParaRPr>
          </a:p>
          <a:p>
            <a:r>
              <a:rPr lang="ru-RU" sz="2200" b="0" i="0" dirty="0">
                <a:solidFill>
                  <a:schemeClr val="accent1"/>
                </a:solidFill>
                <a:effectLst/>
                <a:latin typeface="+mj-lt"/>
              </a:rPr>
              <a:t>● Убедить новых покупателей пользоваться именно этим ботом.</a:t>
            </a:r>
            <a:endParaRPr lang="ru-RU" sz="2200" dirty="0">
              <a:solidFill>
                <a:schemeClr val="accent1"/>
              </a:solidFill>
              <a:latin typeface="+mj-lt"/>
            </a:endParaRP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79187CE-EE75-4407-B7FE-AB8802BCE633}"/>
              </a:ext>
            </a:extLst>
          </p:cNvPr>
          <p:cNvSpPr txBox="1"/>
          <p:nvPr/>
        </p:nvSpPr>
        <p:spPr>
          <a:xfrm>
            <a:off x="560113" y="3198167"/>
            <a:ext cx="1030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     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ru-RU" sz="2400" dirty="0">
                <a:solidFill>
                  <a:schemeClr val="accent1"/>
                </a:solidFill>
              </a:rPr>
              <a:t>Задачи проекта</a:t>
            </a:r>
            <a:r>
              <a:rPr lang="en-US" sz="2400" dirty="0">
                <a:solidFill>
                  <a:schemeClr val="accent1"/>
                </a:solidFill>
              </a:rPr>
              <a:t>:</a:t>
            </a:r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F533D9A-8167-4333-94F7-6B1EBD0FB608}"/>
              </a:ext>
            </a:extLst>
          </p:cNvPr>
          <p:cNvSpPr txBox="1"/>
          <p:nvPr/>
        </p:nvSpPr>
        <p:spPr>
          <a:xfrm>
            <a:off x="447870" y="4058816"/>
            <a:ext cx="109914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0" i="0" dirty="0">
                <a:solidFill>
                  <a:schemeClr val="accent1"/>
                </a:solidFill>
                <a:effectLst/>
                <a:latin typeface="+mj-lt"/>
              </a:rPr>
              <a:t>●</a:t>
            </a:r>
            <a:r>
              <a:rPr lang="en-US" sz="22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sz="2200" dirty="0">
                <a:solidFill>
                  <a:schemeClr val="accent1"/>
                </a:solidFill>
                <a:latin typeface="+mj-lt"/>
              </a:rPr>
              <a:t>Разработать бота для сравнивания цен</a:t>
            </a:r>
            <a:r>
              <a:rPr lang="en-US" sz="2200" dirty="0">
                <a:solidFill>
                  <a:schemeClr val="accent1"/>
                </a:solidFill>
                <a:latin typeface="+mj-lt"/>
              </a:rPr>
              <a:t>;</a:t>
            </a:r>
            <a:endParaRPr lang="ru-RU" sz="2200" dirty="0">
              <a:solidFill>
                <a:schemeClr val="accent1"/>
              </a:solidFill>
              <a:latin typeface="+mj-lt"/>
            </a:endParaRPr>
          </a:p>
          <a:p>
            <a:r>
              <a:rPr lang="ru-RU" sz="2200" b="0" i="0" dirty="0">
                <a:solidFill>
                  <a:schemeClr val="accent1"/>
                </a:solidFill>
                <a:effectLst/>
                <a:latin typeface="+mj-lt"/>
              </a:rPr>
              <a:t>● Установить список магазинов</a:t>
            </a:r>
            <a:r>
              <a:rPr lang="ru-RU" sz="2200" dirty="0">
                <a:solidFill>
                  <a:schemeClr val="accent1"/>
                </a:solidFill>
                <a:latin typeface="+mj-lt"/>
              </a:rPr>
              <a:t>, в которых спросы на игры самые высокие</a:t>
            </a:r>
            <a:r>
              <a:rPr lang="en-US" sz="2200" dirty="0">
                <a:solidFill>
                  <a:schemeClr val="accent1"/>
                </a:solidFill>
                <a:latin typeface="+mj-lt"/>
              </a:rPr>
              <a:t>;</a:t>
            </a:r>
            <a:endParaRPr lang="ru-RU" sz="2200" dirty="0">
              <a:solidFill>
                <a:schemeClr val="accent1"/>
              </a:solidFill>
              <a:latin typeface="+mj-lt"/>
            </a:endParaRPr>
          </a:p>
          <a:p>
            <a:r>
              <a:rPr lang="ru-RU" sz="2200" b="0" i="0" dirty="0">
                <a:solidFill>
                  <a:schemeClr val="accent1"/>
                </a:solidFill>
                <a:effectLst/>
                <a:latin typeface="+mj-lt"/>
              </a:rPr>
              <a:t>● Описать результат проекта в нескольких слайдах</a:t>
            </a:r>
            <a:r>
              <a:rPr lang="en-US" sz="2200" b="0" i="0" dirty="0">
                <a:solidFill>
                  <a:schemeClr val="accent1"/>
                </a:solidFill>
                <a:effectLst/>
                <a:latin typeface="+mj-lt"/>
              </a:rPr>
              <a:t>;</a:t>
            </a:r>
            <a:endParaRPr lang="ru-RU" sz="2200" b="0" i="0" dirty="0">
              <a:solidFill>
                <a:schemeClr val="accent1"/>
              </a:solidFill>
              <a:effectLst/>
              <a:latin typeface="+mj-lt"/>
            </a:endParaRPr>
          </a:p>
          <a:p>
            <a:r>
              <a:rPr lang="ru-RU" sz="2200" b="0" i="0" dirty="0">
                <a:solidFill>
                  <a:schemeClr val="accent1"/>
                </a:solidFill>
                <a:effectLst/>
                <a:latin typeface="+mj-lt"/>
              </a:rPr>
              <a:t>●</a:t>
            </a:r>
            <a:r>
              <a:rPr lang="ru-RU" sz="2200" dirty="0">
                <a:solidFill>
                  <a:schemeClr val="accent1"/>
                </a:solidFill>
                <a:latin typeface="+mj-lt"/>
              </a:rPr>
              <a:t> Продемонстрировать пример работы бота.</a:t>
            </a:r>
          </a:p>
        </p:txBody>
      </p:sp>
    </p:spTree>
    <p:extLst>
      <p:ext uri="{BB962C8B-B14F-4D97-AF65-F5344CB8AC3E}">
        <p14:creationId xmlns:p14="http://schemas.microsoft.com/office/powerpoint/2010/main" val="101464812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88E670C-A9B9-4814-8CD7-6D721D4602E0}"/>
              </a:ext>
            </a:extLst>
          </p:cNvPr>
          <p:cNvSpPr txBox="1"/>
          <p:nvPr/>
        </p:nvSpPr>
        <p:spPr>
          <a:xfrm>
            <a:off x="2289668" y="341035"/>
            <a:ext cx="7093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accent1"/>
                </a:solidFill>
              </a:rPr>
              <a:t>Парсер цен на игры на разных интернет-площадках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B3F3D9-0A30-4818-AB93-8A0ADE266AC8}"/>
              </a:ext>
            </a:extLst>
          </p:cNvPr>
          <p:cNvSpPr txBox="1"/>
          <p:nvPr/>
        </p:nvSpPr>
        <p:spPr>
          <a:xfrm>
            <a:off x="447868" y="1720093"/>
            <a:ext cx="1077685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accent1"/>
                </a:solidFill>
                <a:latin typeface="+mj-lt"/>
              </a:rPr>
              <a:t>Что это такое?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chemeClr val="accent1"/>
                </a:solidFill>
                <a:effectLst/>
                <a:latin typeface="+mj-lt"/>
              </a:rPr>
              <a:t>Специальное ПО</a:t>
            </a:r>
            <a:r>
              <a:rPr lang="en-US" sz="2200" b="0" i="0" dirty="0">
                <a:solidFill>
                  <a:schemeClr val="accent1"/>
                </a:solidFill>
                <a:effectLst/>
                <a:latin typeface="+mj-lt"/>
              </a:rPr>
              <a:t>,</a:t>
            </a:r>
            <a:r>
              <a:rPr lang="ru-RU" sz="2200" b="0" i="0" dirty="0">
                <a:solidFill>
                  <a:schemeClr val="accent1"/>
                </a:solidFill>
                <a:effectLst/>
                <a:latin typeface="+mj-lt"/>
              </a:rPr>
              <a:t> которое позволяет легко отслеживать цены на электронную игровую продукцию всего в несколько кликов мышью</a:t>
            </a:r>
            <a:r>
              <a:rPr lang="en-US" sz="2200" b="0" i="0" dirty="0">
                <a:solidFill>
                  <a:schemeClr val="accent1"/>
                </a:solidFill>
                <a:effectLst/>
                <a:latin typeface="+mj-lt"/>
              </a:rPr>
              <a:t>.</a:t>
            </a:r>
            <a:endParaRPr lang="ru-RU" sz="2200" b="0" i="0" dirty="0">
              <a:solidFill>
                <a:schemeClr val="accent1"/>
              </a:solidFill>
              <a:effectLst/>
              <a:latin typeface="+mj-lt"/>
            </a:endParaRPr>
          </a:p>
          <a:p>
            <a:r>
              <a:rPr lang="ru-RU" sz="2200" dirty="0">
                <a:solidFill>
                  <a:schemeClr val="accent1"/>
                </a:solidFill>
                <a:latin typeface="+mj-lt"/>
              </a:rPr>
              <a:t>Зачем это нужно?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accent1"/>
                </a:solidFill>
                <a:latin typeface="+mj-lt"/>
              </a:rPr>
              <a:t>Цены и запасы товаров на различных интернет-площадках изменяются очень стремительно</a:t>
            </a:r>
            <a:r>
              <a:rPr lang="en-US" sz="2200" dirty="0">
                <a:solidFill>
                  <a:schemeClr val="accent1"/>
                </a:solidFill>
                <a:latin typeface="+mj-lt"/>
              </a:rPr>
              <a:t>.</a:t>
            </a:r>
            <a:r>
              <a:rPr lang="ru-RU" sz="2200" dirty="0">
                <a:solidFill>
                  <a:schemeClr val="accent1"/>
                </a:solidFill>
                <a:latin typeface="+mj-lt"/>
              </a:rPr>
              <a:t> Без автоматизированных систем мониторинга цен трудно отслеживать и своевременно реагировать на изменения в рыночной ситуации</a:t>
            </a:r>
            <a:r>
              <a:rPr lang="en-US" sz="2200" dirty="0">
                <a:solidFill>
                  <a:schemeClr val="accent1"/>
                </a:solidFill>
                <a:latin typeface="+mj-lt"/>
              </a:rPr>
              <a:t>.</a:t>
            </a:r>
            <a:endParaRPr lang="ru-RU" sz="2200" dirty="0">
              <a:solidFill>
                <a:schemeClr val="accent1"/>
              </a:solidFill>
              <a:latin typeface="+mj-lt"/>
            </a:endParaRPr>
          </a:p>
          <a:p>
            <a:r>
              <a:rPr lang="ru-RU" sz="2200" dirty="0">
                <a:solidFill>
                  <a:schemeClr val="accent1"/>
                </a:solidFill>
                <a:latin typeface="+mj-lt"/>
              </a:rPr>
              <a:t>Как это реализовать?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accent1"/>
                </a:solidFill>
                <a:latin typeface="+mj-lt"/>
              </a:rPr>
              <a:t>Через специальную программу – бот</a:t>
            </a:r>
            <a:r>
              <a:rPr lang="en-US" sz="2200" dirty="0">
                <a:solidFill>
                  <a:schemeClr val="accent1"/>
                </a:solidFill>
                <a:latin typeface="+mj-lt"/>
              </a:rPr>
              <a:t>,</a:t>
            </a:r>
            <a:r>
              <a:rPr lang="ru-RU" sz="2200" dirty="0">
                <a:solidFill>
                  <a:schemeClr val="accent1"/>
                </a:solidFill>
                <a:latin typeface="+mj-lt"/>
              </a:rPr>
              <a:t> который как входные данные будет получать название игры</a:t>
            </a:r>
            <a:r>
              <a:rPr lang="en-US" sz="2200" dirty="0">
                <a:solidFill>
                  <a:schemeClr val="accent1"/>
                </a:solidFill>
                <a:latin typeface="+mj-lt"/>
              </a:rPr>
              <a:t>,</a:t>
            </a:r>
            <a:r>
              <a:rPr lang="ru-RU" sz="2200" dirty="0">
                <a:solidFill>
                  <a:schemeClr val="accent1"/>
                </a:solidFill>
                <a:latin typeface="+mj-lt"/>
              </a:rPr>
              <a:t> на выходе же клиент будет получать упорядоченный список данных</a:t>
            </a:r>
            <a:r>
              <a:rPr lang="en-US" sz="2200" dirty="0">
                <a:solidFill>
                  <a:schemeClr val="accent1"/>
                </a:solidFill>
                <a:latin typeface="+mj-lt"/>
              </a:rPr>
              <a:t>,</a:t>
            </a:r>
            <a:r>
              <a:rPr lang="ru-RU" sz="2200" dirty="0">
                <a:solidFill>
                  <a:schemeClr val="accent1"/>
                </a:solidFill>
                <a:latin typeface="+mj-lt"/>
              </a:rPr>
              <a:t> о сайте и ценах</a:t>
            </a:r>
            <a:r>
              <a:rPr lang="en-US" sz="2200" dirty="0">
                <a:solidFill>
                  <a:schemeClr val="accent1"/>
                </a:solidFill>
                <a:latin typeface="+mj-lt"/>
              </a:rPr>
              <a:t>,</a:t>
            </a:r>
            <a:r>
              <a:rPr lang="ru-RU" sz="2200" dirty="0">
                <a:solidFill>
                  <a:schemeClr val="accent1"/>
                </a:solidFill>
                <a:latin typeface="+mj-lt"/>
              </a:rPr>
              <a:t> где её можно приобрести</a:t>
            </a:r>
            <a:r>
              <a:rPr lang="en-US" sz="2200" dirty="0">
                <a:solidFill>
                  <a:schemeClr val="accent1"/>
                </a:solidFill>
                <a:latin typeface="+mj-lt"/>
              </a:rPr>
              <a:t>.</a:t>
            </a:r>
            <a:endParaRPr lang="ru-RU" sz="2200" dirty="0">
              <a:solidFill>
                <a:schemeClr val="accent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685621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EDE86A47-5167-4BD4-9A27-18F0A4AB6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86" y="613844"/>
            <a:ext cx="11762913" cy="62441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4D815349-779E-4618-877C-98F4C86E5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626956"/>
            <a:ext cx="12192000" cy="2310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71EDD744-2910-4DAD-A410-C788DB8E0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1588" y="0"/>
            <a:ext cx="260411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56344383-24BE-4B7A-9CD5-F97B4C503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0587" y="6626957"/>
            <a:ext cx="362001" cy="2310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6B4B534E-DC3E-4D31-A5E2-09EF13AE1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9792" y="-1"/>
            <a:ext cx="362001" cy="239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BB88EC1-221C-4F39-A4A8-1001E1A4FDCD}"/>
              </a:ext>
            </a:extLst>
          </p:cNvPr>
          <p:cNvSpPr txBox="1"/>
          <p:nvPr/>
        </p:nvSpPr>
        <p:spPr>
          <a:xfrm>
            <a:off x="5360954" y="211327"/>
            <a:ext cx="18991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Дерево целей</a:t>
            </a:r>
          </a:p>
        </p:txBody>
      </p:sp>
    </p:spTree>
    <p:extLst>
      <p:ext uri="{BB962C8B-B14F-4D97-AF65-F5344CB8AC3E}">
        <p14:creationId xmlns:p14="http://schemas.microsoft.com/office/powerpoint/2010/main" val="22549474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3B66D1-60A2-4BBE-90C2-864B1296E982}"/>
              </a:ext>
            </a:extLst>
          </p:cNvPr>
          <p:cNvSpPr txBox="1"/>
          <p:nvPr/>
        </p:nvSpPr>
        <p:spPr>
          <a:xfrm>
            <a:off x="4023541" y="346229"/>
            <a:ext cx="4144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u="sng" dirty="0">
                <a:solidFill>
                  <a:schemeClr val="accent1"/>
                </a:solidFill>
              </a:rPr>
              <a:t>Иерархическая структура работ</a:t>
            </a:r>
            <a:r>
              <a:rPr lang="en-US" sz="2200" u="sng" dirty="0">
                <a:solidFill>
                  <a:schemeClr val="accent1"/>
                </a:solidFill>
              </a:rPr>
              <a:t>.</a:t>
            </a:r>
            <a:endParaRPr lang="ru-RU" sz="2200" u="sng" dirty="0">
              <a:solidFill>
                <a:schemeClr val="accent1"/>
              </a:solidFill>
            </a:endParaRPr>
          </a:p>
          <a:p>
            <a:pPr algn="ctr"/>
            <a:r>
              <a:rPr lang="ru-RU" sz="2200" u="sng" dirty="0">
                <a:solidFill>
                  <a:schemeClr val="accent1"/>
                </a:solidFill>
              </a:rPr>
              <a:t>Продуктовый подход</a:t>
            </a:r>
            <a:r>
              <a:rPr lang="en-US" sz="2200" u="sng" dirty="0">
                <a:solidFill>
                  <a:schemeClr val="accent1"/>
                </a:solidFill>
              </a:rPr>
              <a:t>.</a:t>
            </a:r>
            <a:endParaRPr lang="ru-RU" sz="2200" u="sng" dirty="0">
              <a:solidFill>
                <a:schemeClr val="accent1"/>
              </a:solidFill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xmlns="" id="{FF283322-F3D9-423E-B203-5EB3F8D67392}"/>
              </a:ext>
            </a:extLst>
          </p:cNvPr>
          <p:cNvSpPr/>
          <p:nvPr/>
        </p:nvSpPr>
        <p:spPr>
          <a:xfrm>
            <a:off x="5403541" y="1148136"/>
            <a:ext cx="1384917" cy="5770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Разработка парсера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xmlns="" id="{4FA80F49-A03D-4BCA-A7AF-02E5498B7752}"/>
              </a:ext>
            </a:extLst>
          </p:cNvPr>
          <p:cNvSpPr/>
          <p:nvPr/>
        </p:nvSpPr>
        <p:spPr>
          <a:xfrm>
            <a:off x="3272898" y="2055135"/>
            <a:ext cx="1384917" cy="5770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Формировка главных идей продукта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xmlns="" id="{94C49796-2E19-4C50-AB8B-7244084DBE71}"/>
              </a:ext>
            </a:extLst>
          </p:cNvPr>
          <p:cNvSpPr/>
          <p:nvPr/>
        </p:nvSpPr>
        <p:spPr>
          <a:xfrm>
            <a:off x="7475999" y="2157165"/>
            <a:ext cx="1384917" cy="5770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Тестирование продукта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xmlns="" id="{15A833A6-8A29-4D23-B1DA-D29ED7F6E8E7}"/>
              </a:ext>
            </a:extLst>
          </p:cNvPr>
          <p:cNvSpPr/>
          <p:nvPr/>
        </p:nvSpPr>
        <p:spPr>
          <a:xfrm>
            <a:off x="2560237" y="3177416"/>
            <a:ext cx="1384917" cy="5770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Анализ рынка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xmlns="" id="{3BD99806-2F5F-4027-A6B9-A592F8F3019C}"/>
              </a:ext>
            </a:extLst>
          </p:cNvPr>
          <p:cNvSpPr/>
          <p:nvPr/>
        </p:nvSpPr>
        <p:spPr>
          <a:xfrm>
            <a:off x="4007668" y="3177417"/>
            <a:ext cx="1384917" cy="5770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Оформление плана разработки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xmlns="" id="{CFDF9293-57B2-4253-93C4-3DDF0B29A68B}"/>
              </a:ext>
            </a:extLst>
          </p:cNvPr>
          <p:cNvSpPr/>
          <p:nvPr/>
        </p:nvSpPr>
        <p:spPr>
          <a:xfrm>
            <a:off x="2525095" y="4289348"/>
            <a:ext cx="1384917" cy="86127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Составление списка трендов рынка на сегодняшний день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xmlns="" id="{E27D814A-C0BF-4238-AC3E-396F1A484320}"/>
              </a:ext>
            </a:extLst>
          </p:cNvPr>
          <p:cNvSpPr/>
          <p:nvPr/>
        </p:nvSpPr>
        <p:spPr>
          <a:xfrm>
            <a:off x="7475998" y="3177380"/>
            <a:ext cx="1384917" cy="8655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Отправка списка багов от альфа и бета-тестеров разработчикам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xmlns="" id="{E983BBBC-D151-47E1-A048-DDADB707245D}"/>
              </a:ext>
            </a:extLst>
          </p:cNvPr>
          <p:cNvSpPr/>
          <p:nvPr/>
        </p:nvSpPr>
        <p:spPr>
          <a:xfrm>
            <a:off x="4007667" y="4271634"/>
            <a:ext cx="1384917" cy="89670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Создание</a:t>
            </a:r>
            <a:r>
              <a:rPr lang="en-US" sz="1200" dirty="0"/>
              <a:t> </a:t>
            </a:r>
            <a:r>
              <a:rPr lang="ru-RU" sz="1200" dirty="0"/>
              <a:t>и утверждение интерфейса и функций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CF725D94-29D4-402B-A7BC-623002E98E32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965357" y="1683759"/>
            <a:ext cx="1559144" cy="37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xmlns="" id="{934D0D2B-D302-4818-85B4-BAD2D274ECF3}"/>
              </a:ext>
            </a:extLst>
          </p:cNvPr>
          <p:cNvCxnSpPr>
            <a:endCxn id="6" idx="0"/>
          </p:cNvCxnSpPr>
          <p:nvPr/>
        </p:nvCxnSpPr>
        <p:spPr>
          <a:xfrm>
            <a:off x="6664539" y="1682136"/>
            <a:ext cx="1503919" cy="47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xmlns="" id="{E042BB6E-724B-4E7C-B1F9-F35A0338BC1D}"/>
              </a:ext>
            </a:extLst>
          </p:cNvPr>
          <p:cNvCxnSpPr>
            <a:stCxn id="4" idx="2"/>
          </p:cNvCxnSpPr>
          <p:nvPr/>
        </p:nvCxnSpPr>
        <p:spPr>
          <a:xfrm flipH="1">
            <a:off x="3245524" y="2632184"/>
            <a:ext cx="719833" cy="50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xmlns="" id="{85EA861C-F034-4EC5-AEF1-41B18F1EC398}"/>
              </a:ext>
            </a:extLst>
          </p:cNvPr>
          <p:cNvCxnSpPr>
            <a:stCxn id="4" idx="2"/>
          </p:cNvCxnSpPr>
          <p:nvPr/>
        </p:nvCxnSpPr>
        <p:spPr>
          <a:xfrm>
            <a:off x="3965357" y="2632184"/>
            <a:ext cx="790114" cy="50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xmlns="" id="{43080B9A-0389-4F2E-9E5E-9473379AF116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flipH="1">
            <a:off x="8168457" y="2734214"/>
            <a:ext cx="1" cy="44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xmlns="" id="{ED1EF644-435B-4005-BE90-F34AED7344F6}"/>
              </a:ext>
            </a:extLst>
          </p:cNvPr>
          <p:cNvCxnSpPr>
            <a:cxnSpLocks/>
          </p:cNvCxnSpPr>
          <p:nvPr/>
        </p:nvCxnSpPr>
        <p:spPr>
          <a:xfrm flipH="1">
            <a:off x="4755470" y="3713040"/>
            <a:ext cx="1" cy="51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xmlns="" id="{9247F23E-2DF1-479A-8734-ADB1C744F7F0}"/>
              </a:ext>
            </a:extLst>
          </p:cNvPr>
          <p:cNvCxnSpPr/>
          <p:nvPr/>
        </p:nvCxnSpPr>
        <p:spPr>
          <a:xfrm>
            <a:off x="3245524" y="3713040"/>
            <a:ext cx="1" cy="5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01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3B66D1-60A2-4BBE-90C2-864B1296E982}"/>
              </a:ext>
            </a:extLst>
          </p:cNvPr>
          <p:cNvSpPr txBox="1"/>
          <p:nvPr/>
        </p:nvSpPr>
        <p:spPr>
          <a:xfrm>
            <a:off x="4023541" y="346229"/>
            <a:ext cx="4144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u="sng" dirty="0">
                <a:solidFill>
                  <a:schemeClr val="accent1"/>
                </a:solidFill>
              </a:rPr>
              <a:t>Иерархическая структура работ</a:t>
            </a:r>
            <a:r>
              <a:rPr lang="en-US" sz="2200" u="sng" dirty="0">
                <a:solidFill>
                  <a:schemeClr val="accent1"/>
                </a:solidFill>
              </a:rPr>
              <a:t>.</a:t>
            </a:r>
            <a:endParaRPr lang="ru-RU" sz="2200" u="sng" dirty="0">
              <a:solidFill>
                <a:schemeClr val="accent1"/>
              </a:solidFill>
            </a:endParaRPr>
          </a:p>
          <a:p>
            <a:pPr algn="ctr"/>
            <a:r>
              <a:rPr lang="ru-RU" sz="2200" u="sng" dirty="0">
                <a:solidFill>
                  <a:schemeClr val="accent1"/>
                </a:solidFill>
              </a:rPr>
              <a:t>Подход по жизненному циклу</a:t>
            </a:r>
            <a:r>
              <a:rPr lang="en-US" sz="2200" u="sng" dirty="0">
                <a:solidFill>
                  <a:schemeClr val="accent1"/>
                </a:solidFill>
              </a:rPr>
              <a:t>.</a:t>
            </a:r>
            <a:endParaRPr lang="ru-RU" sz="2200" u="sng" dirty="0">
              <a:solidFill>
                <a:schemeClr val="accent1"/>
              </a:solidFill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xmlns="" id="{FF283322-F3D9-423E-B203-5EB3F8D67392}"/>
              </a:ext>
            </a:extLst>
          </p:cNvPr>
          <p:cNvSpPr/>
          <p:nvPr/>
        </p:nvSpPr>
        <p:spPr>
          <a:xfrm>
            <a:off x="5403541" y="1148136"/>
            <a:ext cx="1384917" cy="5770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Разработка парсера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xmlns="" id="{4FA80F49-A03D-4BCA-A7AF-02E5498B7752}"/>
              </a:ext>
            </a:extLst>
          </p:cNvPr>
          <p:cNvSpPr/>
          <p:nvPr/>
        </p:nvSpPr>
        <p:spPr>
          <a:xfrm>
            <a:off x="3399878" y="2303376"/>
            <a:ext cx="1384917" cy="5770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Формирование идеи продукта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xmlns="" id="{8F89410C-9AAD-4925-A3E4-C2333CFC39C8}"/>
              </a:ext>
            </a:extLst>
          </p:cNvPr>
          <p:cNvSpPr/>
          <p:nvPr/>
        </p:nvSpPr>
        <p:spPr>
          <a:xfrm>
            <a:off x="7506552" y="2303376"/>
            <a:ext cx="1384917" cy="5770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Создание продукта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xmlns="" id="{3BD99806-2F5F-4027-A6B9-A592F8F3019C}"/>
              </a:ext>
            </a:extLst>
          </p:cNvPr>
          <p:cNvSpPr/>
          <p:nvPr/>
        </p:nvSpPr>
        <p:spPr>
          <a:xfrm>
            <a:off x="2654903" y="3218174"/>
            <a:ext cx="1384917" cy="5770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Анализ рынка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xmlns="" id="{03EC3CEC-D616-43F6-A67E-55260F0594F0}"/>
              </a:ext>
            </a:extLst>
          </p:cNvPr>
          <p:cNvSpPr/>
          <p:nvPr/>
        </p:nvSpPr>
        <p:spPr>
          <a:xfrm>
            <a:off x="6947134" y="3259159"/>
            <a:ext cx="1147214" cy="6088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Разработка кода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xmlns="" id="{4EB1272C-B463-4A68-A330-CD728F44A0B2}"/>
              </a:ext>
            </a:extLst>
          </p:cNvPr>
          <p:cNvSpPr/>
          <p:nvPr/>
        </p:nvSpPr>
        <p:spPr>
          <a:xfrm>
            <a:off x="8162502" y="4280137"/>
            <a:ext cx="1384917" cy="5770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Альфа и бета-тестирование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xmlns="" id="{656CFA9F-EAFE-43BC-8E7F-EB30367AEE15}"/>
              </a:ext>
            </a:extLst>
          </p:cNvPr>
          <p:cNvSpPr/>
          <p:nvPr/>
        </p:nvSpPr>
        <p:spPr>
          <a:xfrm>
            <a:off x="7495718" y="5160651"/>
            <a:ext cx="1384917" cy="11130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Отладка всех недочетов и багов</a:t>
            </a:r>
            <a:r>
              <a:rPr lang="en-US" sz="1200" dirty="0"/>
              <a:t>,</a:t>
            </a:r>
            <a:r>
              <a:rPr lang="ru-RU" sz="1200" dirty="0"/>
              <a:t> подготовка финального продукта 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xmlns="" id="{E983BBBC-D151-47E1-A048-DDADB707245D}"/>
              </a:ext>
            </a:extLst>
          </p:cNvPr>
          <p:cNvSpPr/>
          <p:nvPr/>
        </p:nvSpPr>
        <p:spPr>
          <a:xfrm>
            <a:off x="2664721" y="4164125"/>
            <a:ext cx="1384917" cy="72250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Создание чернового варианта продукта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xmlns="" id="{35819462-4EE5-4C04-BF64-AE67D9D316DB}"/>
              </a:ext>
            </a:extLst>
          </p:cNvPr>
          <p:cNvSpPr/>
          <p:nvPr/>
        </p:nvSpPr>
        <p:spPr>
          <a:xfrm>
            <a:off x="3399877" y="5107056"/>
            <a:ext cx="1384917" cy="5770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Оценка объема работы</a:t>
            </a:r>
            <a:r>
              <a:rPr lang="en-US" sz="1200" dirty="0"/>
              <a:t>,</a:t>
            </a:r>
            <a:r>
              <a:rPr lang="ru-RU" sz="1200" dirty="0"/>
              <a:t> затрат и сроков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CF725D94-29D4-402B-A7BC-623002E98E32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092337" y="1725185"/>
            <a:ext cx="2003663" cy="57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xmlns="" id="{934D0D2B-D302-4818-85B4-BAD2D274ECF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6096000" y="1725185"/>
            <a:ext cx="2103011" cy="57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xmlns="" id="{85EA861C-F034-4EC5-AEF1-41B18F1EC398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3347362" y="2880425"/>
            <a:ext cx="744975" cy="33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xmlns="" id="{DE39EA69-1D82-4B2C-B092-9008BACB6D2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580265" y="2880425"/>
            <a:ext cx="618746" cy="33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xmlns="" id="{5B17B1D9-9BBF-4592-9419-D7F33DBE2ED4}"/>
              </a:ext>
            </a:extLst>
          </p:cNvPr>
          <p:cNvCxnSpPr>
            <a:cxnSpLocks/>
          </p:cNvCxnSpPr>
          <p:nvPr/>
        </p:nvCxnSpPr>
        <p:spPr>
          <a:xfrm>
            <a:off x="7550009" y="3795846"/>
            <a:ext cx="1355324" cy="40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xmlns="" id="{6990D77A-1258-4701-9044-660DD4C191F9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188177" y="4776056"/>
            <a:ext cx="717156" cy="3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xmlns="" id="{ED1EF644-435B-4005-BE90-F34AED7344F6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3347362" y="3795223"/>
            <a:ext cx="9818" cy="36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xmlns="" id="{9FADEED2-AE4C-4DA2-B515-FCDC95D25E1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3357180" y="4886631"/>
            <a:ext cx="735156" cy="22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Прямоугольник: скругленные углы 122">
            <a:extLst>
              <a:ext uri="{FF2B5EF4-FFF2-40B4-BE49-F238E27FC236}">
                <a16:creationId xmlns:a16="http://schemas.microsoft.com/office/drawing/2014/main" xmlns="" id="{EC0ADBA2-BC9A-494F-96F6-D144F49F6954}"/>
              </a:ext>
            </a:extLst>
          </p:cNvPr>
          <p:cNvSpPr/>
          <p:nvPr/>
        </p:nvSpPr>
        <p:spPr>
          <a:xfrm>
            <a:off x="6944926" y="4271177"/>
            <a:ext cx="1147214" cy="5770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Добавление мелких улучшений</a:t>
            </a:r>
          </a:p>
        </p:txBody>
      </p: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xmlns="" id="{DFB16A4D-B0FE-4F68-9770-3008960B0E50}"/>
              </a:ext>
            </a:extLst>
          </p:cNvPr>
          <p:cNvCxnSpPr>
            <a:cxnSpLocks/>
          </p:cNvCxnSpPr>
          <p:nvPr/>
        </p:nvCxnSpPr>
        <p:spPr>
          <a:xfrm flipH="1">
            <a:off x="7547801" y="3795846"/>
            <a:ext cx="2208" cy="40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>
            <a:extLst>
              <a:ext uri="{FF2B5EF4-FFF2-40B4-BE49-F238E27FC236}">
                <a16:creationId xmlns:a16="http://schemas.microsoft.com/office/drawing/2014/main" xmlns="" id="{5EFCDCF6-0C75-4443-B04F-413CFB6BAEE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547801" y="4776056"/>
            <a:ext cx="640376" cy="3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Прямоугольник: скругленные углы 135">
            <a:extLst>
              <a:ext uri="{FF2B5EF4-FFF2-40B4-BE49-F238E27FC236}">
                <a16:creationId xmlns:a16="http://schemas.microsoft.com/office/drawing/2014/main" xmlns="" id="{DCAB6C89-DBCD-44A0-90A4-761F4CCCEE48}"/>
              </a:ext>
            </a:extLst>
          </p:cNvPr>
          <p:cNvSpPr/>
          <p:nvPr/>
        </p:nvSpPr>
        <p:spPr>
          <a:xfrm>
            <a:off x="8162503" y="3258365"/>
            <a:ext cx="1384917" cy="61861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Разработка интерфейса для</a:t>
            </a:r>
          </a:p>
          <a:p>
            <a:pPr algn="ctr"/>
            <a:r>
              <a:rPr lang="ru-RU" sz="1200" dirty="0"/>
              <a:t>взаимодействия</a:t>
            </a: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xmlns="" id="{7F3142B4-6DD9-4B8F-866E-6E8CB9AFA03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199011" y="2880425"/>
            <a:ext cx="736579" cy="32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xmlns="" id="{2A42784D-CDC8-4493-A626-746CCFCAC21B}"/>
              </a:ext>
            </a:extLst>
          </p:cNvPr>
          <p:cNvCxnSpPr>
            <a:cxnSpLocks/>
          </p:cNvCxnSpPr>
          <p:nvPr/>
        </p:nvCxnSpPr>
        <p:spPr>
          <a:xfrm flipH="1">
            <a:off x="7547801" y="3795846"/>
            <a:ext cx="1357533" cy="40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:a16="http://schemas.microsoft.com/office/drawing/2014/main" xmlns="" id="{0FB77FDC-CD52-4DE1-A447-E507B9D02BCB}"/>
              </a:ext>
            </a:extLst>
          </p:cNvPr>
          <p:cNvCxnSpPr>
            <a:cxnSpLocks/>
          </p:cNvCxnSpPr>
          <p:nvPr/>
        </p:nvCxnSpPr>
        <p:spPr>
          <a:xfrm flipH="1">
            <a:off x="8905333" y="3795846"/>
            <a:ext cx="1" cy="40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Прямоугольник: скругленные углы 154">
            <a:extLst>
              <a:ext uri="{FF2B5EF4-FFF2-40B4-BE49-F238E27FC236}">
                <a16:creationId xmlns:a16="http://schemas.microsoft.com/office/drawing/2014/main" xmlns="" id="{E96B3EC2-6F33-4B3D-8D20-D677608C775D}"/>
              </a:ext>
            </a:extLst>
          </p:cNvPr>
          <p:cNvSpPr/>
          <p:nvPr/>
        </p:nvSpPr>
        <p:spPr>
          <a:xfrm>
            <a:off x="4112365" y="3229270"/>
            <a:ext cx="1384917" cy="5770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Анализ</a:t>
            </a:r>
          </a:p>
          <a:p>
            <a:pPr algn="ctr"/>
            <a:r>
              <a:rPr lang="ru-RU" sz="1200" dirty="0"/>
              <a:t>тенденций</a:t>
            </a:r>
          </a:p>
        </p:txBody>
      </p:sp>
      <p:cxnSp>
        <p:nvCxnSpPr>
          <p:cNvPr id="195" name="Прямая со стрелкой 194">
            <a:extLst>
              <a:ext uri="{FF2B5EF4-FFF2-40B4-BE49-F238E27FC236}">
                <a16:creationId xmlns:a16="http://schemas.microsoft.com/office/drawing/2014/main" xmlns="" id="{1254DBFC-9D83-49AC-B4E6-A0B366476A90}"/>
              </a:ext>
            </a:extLst>
          </p:cNvPr>
          <p:cNvCxnSpPr>
            <a:stCxn id="4" idx="2"/>
            <a:endCxn id="155" idx="0"/>
          </p:cNvCxnSpPr>
          <p:nvPr/>
        </p:nvCxnSpPr>
        <p:spPr>
          <a:xfrm>
            <a:off x="4092337" y="2880425"/>
            <a:ext cx="712487" cy="34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>
            <a:extLst>
              <a:ext uri="{FF2B5EF4-FFF2-40B4-BE49-F238E27FC236}">
                <a16:creationId xmlns:a16="http://schemas.microsoft.com/office/drawing/2014/main" xmlns="" id="{907308B0-A53F-43A8-8F12-8A9EF981608D}"/>
              </a:ext>
            </a:extLst>
          </p:cNvPr>
          <p:cNvCxnSpPr>
            <a:cxnSpLocks/>
            <a:stCxn id="155" idx="2"/>
            <a:endCxn id="20" idx="0"/>
          </p:cNvCxnSpPr>
          <p:nvPr/>
        </p:nvCxnSpPr>
        <p:spPr>
          <a:xfrm flipH="1">
            <a:off x="3357180" y="3806319"/>
            <a:ext cx="1447644" cy="35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: скругленные углы 230">
            <a:extLst>
              <a:ext uri="{FF2B5EF4-FFF2-40B4-BE49-F238E27FC236}">
                <a16:creationId xmlns:a16="http://schemas.microsoft.com/office/drawing/2014/main" xmlns="" id="{89CDE85E-51A6-4F75-9345-F8F28753BC2E}"/>
              </a:ext>
            </a:extLst>
          </p:cNvPr>
          <p:cNvSpPr/>
          <p:nvPr/>
        </p:nvSpPr>
        <p:spPr>
          <a:xfrm>
            <a:off x="4112365" y="4164125"/>
            <a:ext cx="1384917" cy="72250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Выводы о необходимости некоторых функций</a:t>
            </a:r>
          </a:p>
        </p:txBody>
      </p:sp>
      <p:cxnSp>
        <p:nvCxnSpPr>
          <p:cNvPr id="233" name="Прямая со стрелкой 232">
            <a:extLst>
              <a:ext uri="{FF2B5EF4-FFF2-40B4-BE49-F238E27FC236}">
                <a16:creationId xmlns:a16="http://schemas.microsoft.com/office/drawing/2014/main" xmlns="" id="{551D803E-2B41-440D-AA3E-45F431952FDD}"/>
              </a:ext>
            </a:extLst>
          </p:cNvPr>
          <p:cNvCxnSpPr>
            <a:stCxn id="155" idx="2"/>
            <a:endCxn id="231" idx="0"/>
          </p:cNvCxnSpPr>
          <p:nvPr/>
        </p:nvCxnSpPr>
        <p:spPr>
          <a:xfrm>
            <a:off x="4804824" y="3806319"/>
            <a:ext cx="0" cy="35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>
            <a:extLst>
              <a:ext uri="{FF2B5EF4-FFF2-40B4-BE49-F238E27FC236}">
                <a16:creationId xmlns:a16="http://schemas.microsoft.com/office/drawing/2014/main" xmlns="" id="{82891C83-2A2F-4570-858D-69F56AF69A8A}"/>
              </a:ext>
            </a:extLst>
          </p:cNvPr>
          <p:cNvCxnSpPr>
            <a:stCxn id="8" idx="2"/>
            <a:endCxn id="231" idx="0"/>
          </p:cNvCxnSpPr>
          <p:nvPr/>
        </p:nvCxnSpPr>
        <p:spPr>
          <a:xfrm>
            <a:off x="3347362" y="3795223"/>
            <a:ext cx="1457462" cy="36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xmlns="" id="{C5C6435C-37C9-4A9C-B6E9-3EDB28D5967C}"/>
              </a:ext>
            </a:extLst>
          </p:cNvPr>
          <p:cNvCxnSpPr>
            <a:stCxn id="231" idx="2"/>
            <a:endCxn id="21" idx="0"/>
          </p:cNvCxnSpPr>
          <p:nvPr/>
        </p:nvCxnSpPr>
        <p:spPr>
          <a:xfrm flipH="1">
            <a:off x="4092336" y="4886631"/>
            <a:ext cx="712488" cy="22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2334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3B66D1-60A2-4BBE-90C2-864B1296E982}"/>
              </a:ext>
            </a:extLst>
          </p:cNvPr>
          <p:cNvSpPr txBox="1"/>
          <p:nvPr/>
        </p:nvSpPr>
        <p:spPr>
          <a:xfrm>
            <a:off x="4023541" y="346229"/>
            <a:ext cx="4144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u="sng" dirty="0">
                <a:solidFill>
                  <a:schemeClr val="accent1"/>
                </a:solidFill>
              </a:rPr>
              <a:t>Иерархическая структура работ</a:t>
            </a:r>
            <a:r>
              <a:rPr lang="en-US" sz="2200" u="sng" dirty="0">
                <a:solidFill>
                  <a:schemeClr val="accent1"/>
                </a:solidFill>
              </a:rPr>
              <a:t>.</a:t>
            </a:r>
            <a:endParaRPr lang="ru-RU" sz="2200" u="sng" dirty="0">
              <a:solidFill>
                <a:schemeClr val="accent1"/>
              </a:solidFill>
            </a:endParaRPr>
          </a:p>
          <a:p>
            <a:pPr algn="ctr"/>
            <a:r>
              <a:rPr lang="ru-RU" sz="2200" u="sng" dirty="0">
                <a:solidFill>
                  <a:schemeClr val="accent1"/>
                </a:solidFill>
              </a:rPr>
              <a:t>Функциональный подход</a:t>
            </a:r>
            <a:r>
              <a:rPr lang="en-US" sz="2200" u="sng" dirty="0">
                <a:solidFill>
                  <a:schemeClr val="accent1"/>
                </a:solidFill>
              </a:rPr>
              <a:t>.</a:t>
            </a:r>
            <a:endParaRPr lang="ru-RU" sz="2200" u="sng" dirty="0">
              <a:solidFill>
                <a:schemeClr val="accent1"/>
              </a:solidFill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xmlns="" id="{FF283322-F3D9-423E-B203-5EB3F8D67392}"/>
              </a:ext>
            </a:extLst>
          </p:cNvPr>
          <p:cNvSpPr/>
          <p:nvPr/>
        </p:nvSpPr>
        <p:spPr>
          <a:xfrm>
            <a:off x="5403541" y="1148136"/>
            <a:ext cx="1384917" cy="5770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Разработка парсера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xmlns="" id="{4FA80F49-A03D-4BCA-A7AF-02E5498B7752}"/>
              </a:ext>
            </a:extLst>
          </p:cNvPr>
          <p:cNvSpPr/>
          <p:nvPr/>
        </p:nvSpPr>
        <p:spPr>
          <a:xfrm>
            <a:off x="1669004" y="2050663"/>
            <a:ext cx="1947158" cy="7324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/>
              <a:t>Анализ рынка</a:t>
            </a:r>
            <a:r>
              <a:rPr lang="en-US" sz="1200" dirty="0"/>
              <a:t>,</a:t>
            </a:r>
            <a:r>
              <a:rPr lang="ru-RU" sz="1200" dirty="0"/>
              <a:t> поиск популярных тенденций</a:t>
            </a:r>
            <a:r>
              <a:rPr lang="en-US" sz="1200" dirty="0"/>
              <a:t>,</a:t>
            </a:r>
            <a:r>
              <a:rPr lang="ru-RU" sz="1200" dirty="0"/>
              <a:t> утверждение плана дальнейших действий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xmlns="" id="{8F89410C-9AAD-4925-A3E4-C2333CFC39C8}"/>
              </a:ext>
            </a:extLst>
          </p:cNvPr>
          <p:cNvSpPr/>
          <p:nvPr/>
        </p:nvSpPr>
        <p:spPr>
          <a:xfrm>
            <a:off x="5400581" y="2055137"/>
            <a:ext cx="1384917" cy="7324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/>
              <a:t>Создание окончательного концепта продукта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xmlns="" id="{94C49796-2E19-4C50-AB8B-7244084DBE71}"/>
              </a:ext>
            </a:extLst>
          </p:cNvPr>
          <p:cNvSpPr/>
          <p:nvPr/>
        </p:nvSpPr>
        <p:spPr>
          <a:xfrm>
            <a:off x="8621704" y="2055135"/>
            <a:ext cx="1953079" cy="7324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/>
              <a:t>Создание программного кода и интерфейса взаимодействия с пользователем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xmlns="" id="{3BD99806-2F5F-4027-A6B9-A592F8F3019C}"/>
              </a:ext>
            </a:extLst>
          </p:cNvPr>
          <p:cNvSpPr/>
          <p:nvPr/>
        </p:nvSpPr>
        <p:spPr>
          <a:xfrm>
            <a:off x="563358" y="3135991"/>
            <a:ext cx="1384917" cy="80994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/>
              <a:t>Сбор информации о  функционале парсеров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xmlns="" id="{AF45DD0E-6743-42C9-AFB4-B886EA9FC015}"/>
              </a:ext>
            </a:extLst>
          </p:cNvPr>
          <p:cNvSpPr/>
          <p:nvPr/>
        </p:nvSpPr>
        <p:spPr>
          <a:xfrm>
            <a:off x="8213327" y="3076110"/>
            <a:ext cx="1384917" cy="5770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/>
              <a:t>Разбиение команд выполнения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xmlns="" id="{AA2B9239-30FB-44AF-B614-FA51D51350D5}"/>
              </a:ext>
            </a:extLst>
          </p:cNvPr>
          <p:cNvSpPr/>
          <p:nvPr/>
        </p:nvSpPr>
        <p:spPr>
          <a:xfrm>
            <a:off x="4656705" y="4130483"/>
            <a:ext cx="1384917" cy="9432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/>
              <a:t>Вторичная обработка отобранной информации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xmlns="" id="{03EC3CEC-D616-43F6-A67E-55260F0594F0}"/>
              </a:ext>
            </a:extLst>
          </p:cNvPr>
          <p:cNvSpPr/>
          <p:nvPr/>
        </p:nvSpPr>
        <p:spPr>
          <a:xfrm>
            <a:off x="6134839" y="4123867"/>
            <a:ext cx="1384917" cy="9499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/>
              <a:t>Формирование идей</a:t>
            </a:r>
            <a:r>
              <a:rPr lang="en-US" sz="1200" dirty="0"/>
              <a:t>,</a:t>
            </a:r>
            <a:r>
              <a:rPr lang="ru-RU" sz="1200" dirty="0"/>
              <a:t> которые сделают продукт уникальным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xmlns="" id="{CFDF9293-57B2-4253-93C4-3DDF0B29A68B}"/>
              </a:ext>
            </a:extLst>
          </p:cNvPr>
          <p:cNvSpPr/>
          <p:nvPr/>
        </p:nvSpPr>
        <p:spPr>
          <a:xfrm>
            <a:off x="1757215" y="4212498"/>
            <a:ext cx="1673078" cy="86127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/>
              <a:t>Оформление всей информации в удобном формате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xmlns="" id="{E27D814A-C0BF-4238-AC3E-396F1A484320}"/>
              </a:ext>
            </a:extLst>
          </p:cNvPr>
          <p:cNvSpPr/>
          <p:nvPr/>
        </p:nvSpPr>
        <p:spPr>
          <a:xfrm>
            <a:off x="9067807" y="3988459"/>
            <a:ext cx="1384917" cy="10853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/>
              <a:t>Предоставление готового продукта к срокам выполнения 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xmlns="" id="{E983BBBC-D151-47E1-A048-DDADB707245D}"/>
              </a:ext>
            </a:extLst>
          </p:cNvPr>
          <p:cNvSpPr/>
          <p:nvPr/>
        </p:nvSpPr>
        <p:spPr>
          <a:xfrm>
            <a:off x="3449346" y="3135991"/>
            <a:ext cx="1384917" cy="80994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/>
              <a:t>Анализ площадок для релиза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xmlns="" id="{35819462-4EE5-4C04-BF64-AE67D9D316DB}"/>
              </a:ext>
            </a:extLst>
          </p:cNvPr>
          <p:cNvSpPr/>
          <p:nvPr/>
        </p:nvSpPr>
        <p:spPr>
          <a:xfrm>
            <a:off x="1901298" y="5300049"/>
            <a:ext cx="1384917" cy="5770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/>
              <a:t>Просеивание и отбор информации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CF725D94-29D4-402B-A7BC-623002E98E32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642583" y="1725185"/>
            <a:ext cx="3453417" cy="32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AD08FB0F-6CAF-456B-B8D5-68A0F7488EB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6093040" y="1725185"/>
            <a:ext cx="2960" cy="32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xmlns="" id="{934D0D2B-D302-4818-85B4-BAD2D274ECF3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6096000" y="1725185"/>
            <a:ext cx="3502244" cy="32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xmlns="" id="{E042BB6E-724B-4E7C-B1F9-F35A0338BC1D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083810" y="2783111"/>
            <a:ext cx="1558773" cy="35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xmlns="" id="{461E1385-7D05-4C05-A7DD-5F3BD212F560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5349164" y="2787585"/>
            <a:ext cx="743876" cy="134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xmlns="" id="{DE39EA69-1D82-4B2C-B092-9008BACB6D2B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6093040" y="2787585"/>
            <a:ext cx="734258" cy="133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xmlns="" id="{3FDD213E-F18E-4D63-84F5-AE3ED796C35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8905786" y="2787585"/>
            <a:ext cx="692458" cy="28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xmlns="" id="{6B3DDF2F-FC65-41C1-A3E0-339E025007C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986796" y="3633188"/>
            <a:ext cx="773470" cy="35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>
            <a:extLst>
              <a:ext uri="{FF2B5EF4-FFF2-40B4-BE49-F238E27FC236}">
                <a16:creationId xmlns:a16="http://schemas.microsoft.com/office/drawing/2014/main" xmlns="" id="{BEE788A4-078E-491A-8D2C-1B01CEEE8E4A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2642583" y="2783111"/>
            <a:ext cx="1499222" cy="35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xmlns="" id="{C0518F21-F4C6-41C4-BF6F-5DFB50FC387E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1255817" y="3945934"/>
            <a:ext cx="1337937" cy="26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>
            <a:extLst>
              <a:ext uri="{FF2B5EF4-FFF2-40B4-BE49-F238E27FC236}">
                <a16:creationId xmlns:a16="http://schemas.microsoft.com/office/drawing/2014/main" xmlns="" id="{FA745956-F751-42D4-8099-F07BD504C0A7}"/>
              </a:ext>
            </a:extLst>
          </p:cNvPr>
          <p:cNvCxnSpPr>
            <a:stCxn id="20" idx="2"/>
            <a:endCxn id="13" idx="0"/>
          </p:cNvCxnSpPr>
          <p:nvPr/>
        </p:nvCxnSpPr>
        <p:spPr>
          <a:xfrm flipH="1">
            <a:off x="2593754" y="3945934"/>
            <a:ext cx="1548051" cy="26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>
            <a:extLst>
              <a:ext uri="{FF2B5EF4-FFF2-40B4-BE49-F238E27FC236}">
                <a16:creationId xmlns:a16="http://schemas.microsoft.com/office/drawing/2014/main" xmlns="" id="{8518D05B-9C23-426C-87D8-5E19DB1167D6}"/>
              </a:ext>
            </a:extLst>
          </p:cNvPr>
          <p:cNvCxnSpPr>
            <a:stCxn id="13" idx="2"/>
            <a:endCxn id="21" idx="0"/>
          </p:cNvCxnSpPr>
          <p:nvPr/>
        </p:nvCxnSpPr>
        <p:spPr>
          <a:xfrm>
            <a:off x="2593754" y="5073771"/>
            <a:ext cx="3" cy="22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>
            <a:extLst>
              <a:ext uri="{FF2B5EF4-FFF2-40B4-BE49-F238E27FC236}">
                <a16:creationId xmlns:a16="http://schemas.microsoft.com/office/drawing/2014/main" xmlns="" id="{C4B6661F-97CA-4977-875F-C58506D91242}"/>
              </a:ext>
            </a:extLst>
          </p:cNvPr>
          <p:cNvCxnSpPr>
            <a:endCxn id="14" idx="0"/>
          </p:cNvCxnSpPr>
          <p:nvPr/>
        </p:nvCxnSpPr>
        <p:spPr>
          <a:xfrm flipH="1">
            <a:off x="9760266" y="3633188"/>
            <a:ext cx="774948" cy="35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Прямоугольник: скругленные углы 165">
            <a:extLst>
              <a:ext uri="{FF2B5EF4-FFF2-40B4-BE49-F238E27FC236}">
                <a16:creationId xmlns:a16="http://schemas.microsoft.com/office/drawing/2014/main" xmlns="" id="{CFEECDE1-08D8-4298-9ECB-C7DCB3A7D13B}"/>
              </a:ext>
            </a:extLst>
          </p:cNvPr>
          <p:cNvSpPr/>
          <p:nvPr/>
        </p:nvSpPr>
        <p:spPr>
          <a:xfrm>
            <a:off x="9760266" y="3076110"/>
            <a:ext cx="1384917" cy="5770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/>
              <a:t>Постановка задач и сроков выполнения</a:t>
            </a:r>
          </a:p>
        </p:txBody>
      </p:sp>
      <p:cxnSp>
        <p:nvCxnSpPr>
          <p:cNvPr id="168" name="Прямая со стрелкой 167">
            <a:extLst>
              <a:ext uri="{FF2B5EF4-FFF2-40B4-BE49-F238E27FC236}">
                <a16:creationId xmlns:a16="http://schemas.microsoft.com/office/drawing/2014/main" xmlns="" id="{A21EF89B-FFEB-4777-A1C2-4B7792F31046}"/>
              </a:ext>
            </a:extLst>
          </p:cNvPr>
          <p:cNvCxnSpPr>
            <a:stCxn id="166" idx="0"/>
            <a:endCxn id="6" idx="2"/>
          </p:cNvCxnSpPr>
          <p:nvPr/>
        </p:nvCxnSpPr>
        <p:spPr>
          <a:xfrm flipH="1" flipV="1">
            <a:off x="9598244" y="2787585"/>
            <a:ext cx="854481" cy="28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03993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CCF9371-B1EB-4ABE-B708-02E96A1E35B0}"/>
              </a:ext>
            </a:extLst>
          </p:cNvPr>
          <p:cNvSpPr txBox="1"/>
          <p:nvPr/>
        </p:nvSpPr>
        <p:spPr>
          <a:xfrm flipH="1">
            <a:off x="1311462" y="1516695"/>
            <a:ext cx="107406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accent1"/>
                </a:solidFill>
              </a:rPr>
              <a:t>Выводы</a:t>
            </a:r>
            <a:r>
              <a:rPr lang="en-US" sz="4000" b="1" dirty="0">
                <a:solidFill>
                  <a:schemeClr val="accent1"/>
                </a:solidFill>
              </a:rPr>
              <a:t>:</a:t>
            </a:r>
            <a:r>
              <a:rPr lang="ru-RU" sz="4000" b="1" dirty="0">
                <a:solidFill>
                  <a:schemeClr val="accent1"/>
                </a:solidFill>
              </a:rPr>
              <a:t> </a:t>
            </a:r>
            <a:r>
              <a:rPr lang="ru-RU" sz="4000" dirty="0">
                <a:solidFill>
                  <a:schemeClr val="accent1"/>
                </a:solidFill>
                <a:latin typeface="+mj-lt"/>
              </a:rPr>
              <a:t>я</a:t>
            </a:r>
            <a:r>
              <a:rPr lang="ru-RU" sz="4000" dirty="0" smtClean="0">
                <a:solidFill>
                  <a:schemeClr val="accent1"/>
                </a:solidFill>
                <a:latin typeface="+mj-lt"/>
              </a:rPr>
              <a:t> разработал </a:t>
            </a:r>
            <a:r>
              <a:rPr lang="ru-RU" sz="4000" dirty="0">
                <a:solidFill>
                  <a:schemeClr val="accent1"/>
                </a:solidFill>
                <a:latin typeface="+mj-lt"/>
              </a:rPr>
              <a:t>специальное </a:t>
            </a:r>
            <a:r>
              <a:rPr lang="ru-RU" sz="4000" dirty="0" smtClean="0">
                <a:solidFill>
                  <a:schemeClr val="accent1"/>
                </a:solidFill>
                <a:latin typeface="+mj-lt"/>
              </a:rPr>
              <a:t>ПО, </a:t>
            </a:r>
            <a:r>
              <a:rPr lang="ru-RU" sz="4000" dirty="0">
                <a:solidFill>
                  <a:schemeClr val="accent1"/>
                </a:solidFill>
                <a:latin typeface="+mj-lt"/>
              </a:rPr>
              <a:t>которое позволяет простым образом отслеживать цены на игры из различных дистрибьюторов</a:t>
            </a:r>
            <a:r>
              <a:rPr lang="en-US" sz="4000" dirty="0">
                <a:solidFill>
                  <a:schemeClr val="accent1"/>
                </a:solidFill>
                <a:latin typeface="+mj-lt"/>
              </a:rPr>
              <a:t>. </a:t>
            </a:r>
            <a:r>
              <a:rPr lang="ru-RU" sz="4000" dirty="0">
                <a:solidFill>
                  <a:schemeClr val="accent1"/>
                </a:solidFill>
                <a:latin typeface="+mj-lt"/>
              </a:rPr>
              <a:t>Я</a:t>
            </a:r>
            <a:r>
              <a:rPr lang="ru-RU" sz="4000" dirty="0" smtClean="0">
                <a:solidFill>
                  <a:schemeClr val="accent1"/>
                </a:solidFill>
                <a:latin typeface="+mj-lt"/>
              </a:rPr>
              <a:t> смог </a:t>
            </a:r>
            <a:r>
              <a:rPr lang="ru-RU" sz="4000" dirty="0">
                <a:solidFill>
                  <a:schemeClr val="accent1"/>
                </a:solidFill>
                <a:latin typeface="+mj-lt"/>
              </a:rPr>
              <a:t>убедиться на собственном опыте в эффективности </a:t>
            </a:r>
            <a:r>
              <a:rPr lang="ru-RU" sz="4000" dirty="0" smtClean="0">
                <a:solidFill>
                  <a:schemeClr val="accent1"/>
                </a:solidFill>
                <a:latin typeface="+mj-lt"/>
              </a:rPr>
              <a:t>программы</a:t>
            </a:r>
            <a:r>
              <a:rPr lang="ru-RU" sz="4000" b="1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sz="4000" dirty="0">
                <a:solidFill>
                  <a:schemeClr val="accent1"/>
                </a:solidFill>
                <a:latin typeface="+mj-lt"/>
              </a:rPr>
              <a:t>и в его низких затратах времени</a:t>
            </a:r>
            <a:r>
              <a:rPr lang="en-US" sz="4000" dirty="0">
                <a:solidFill>
                  <a:schemeClr val="accent1"/>
                </a:solidFill>
                <a:latin typeface="+mj-lt"/>
              </a:rPr>
              <a:t>.</a:t>
            </a:r>
            <a:endParaRPr lang="ru-RU" sz="40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26632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Базис">
  <a:themeElements>
    <a:clrScheme name="Базис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279</TotalTime>
  <Words>433</Words>
  <Application>Microsoft Office PowerPoint</Application>
  <PresentationFormat>Широкоэкранный</PresentationFormat>
  <Paragraphs>64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Times New Roman</vt:lpstr>
      <vt:lpstr>Базис</vt:lpstr>
      <vt:lpstr>Создание программного продукта “Парсер цен на игровые диски”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программного продукта “Пасер цен на игровые диски”</dc:title>
  <dc:creator>Гордон Алекс</dc:creator>
  <cp:lastModifiedBy>Lenovo</cp:lastModifiedBy>
  <cp:revision>33</cp:revision>
  <dcterms:created xsi:type="dcterms:W3CDTF">2021-05-02T16:03:36Z</dcterms:created>
  <dcterms:modified xsi:type="dcterms:W3CDTF">2021-11-05T11:37:52Z</dcterms:modified>
</cp:coreProperties>
</file>