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34AF-CA0A-4ED1-8CDB-D4A5EFA84E7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E73A-8C33-4390-B11C-7D719F0664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SQL*</a:t>
            </a:r>
            <a:r>
              <a:rPr lang="ru-RU" b="1" dirty="0" err="1" smtClean="0"/>
              <a:t>Loader</a:t>
            </a:r>
            <a:r>
              <a:rPr lang="ru-RU" b="1" dirty="0" smtClean="0"/>
              <a:t> - полезная утилита </a:t>
            </a:r>
            <a:r>
              <a:rPr lang="en-US" b="1" dirty="0" smtClean="0"/>
              <a:t>ORACLE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Графеева</a:t>
            </a:r>
            <a:r>
              <a:rPr lang="ru-RU" dirty="0" smtClean="0"/>
              <a:t> Н.Г.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Опции управляющего файла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8</a:t>
            </a:r>
            <a:r>
              <a:rPr lang="ru-RU" dirty="0" smtClean="0"/>
              <a:t> — </a:t>
            </a:r>
            <a:r>
              <a:rPr lang="ru-RU" dirty="0"/>
              <a:t>INTO TABLE</a:t>
            </a:r>
            <a:r>
              <a:rPr lang="ru-RU" dirty="0" smtClean="0"/>
              <a:t> + название таблицы для вставки данных</a:t>
            </a:r>
            <a:br>
              <a:rPr lang="ru-RU" dirty="0" smtClean="0"/>
            </a:br>
            <a:r>
              <a:rPr lang="ru-RU" b="1" dirty="0" smtClean="0"/>
              <a:t>9</a:t>
            </a:r>
            <a:r>
              <a:rPr lang="ru-RU" dirty="0" smtClean="0"/>
              <a:t> — </a:t>
            </a:r>
            <a:r>
              <a:rPr lang="ru-RU" dirty="0"/>
              <a:t>FIELDS TERMINATED BY</a:t>
            </a:r>
            <a:r>
              <a:rPr lang="ru-RU" dirty="0" smtClean="0"/>
              <a:t> определяет разделитель данных в файле данных</a:t>
            </a:r>
            <a:br>
              <a:rPr lang="ru-RU" dirty="0" smtClean="0"/>
            </a:br>
            <a:r>
              <a:rPr lang="ru-RU" b="1" dirty="0" smtClean="0"/>
              <a:t>10</a:t>
            </a:r>
            <a:r>
              <a:rPr lang="ru-RU" dirty="0" smtClean="0"/>
              <a:t> — </a:t>
            </a:r>
            <a:r>
              <a:rPr lang="ru-RU" dirty="0"/>
              <a:t>OPTIONALLY ENCLOSED BY ‘»‘</a:t>
            </a:r>
            <a:r>
              <a:rPr lang="ru-RU" dirty="0" smtClean="0"/>
              <a:t> определяет, что данные могут содержать символ обрамления</a:t>
            </a:r>
            <a:br>
              <a:rPr lang="ru-RU" dirty="0" smtClean="0"/>
            </a:br>
            <a:r>
              <a:rPr lang="ru-RU" b="1" dirty="0" smtClean="0"/>
              <a:t>11</a:t>
            </a:r>
            <a:r>
              <a:rPr lang="ru-RU" dirty="0" smtClean="0"/>
              <a:t> — </a:t>
            </a:r>
            <a:r>
              <a:rPr lang="ru-RU" dirty="0"/>
              <a:t>TRAILING NULLCOLS</a:t>
            </a:r>
            <a:r>
              <a:rPr lang="ru-RU" dirty="0" smtClean="0"/>
              <a:t> если поле не имеет данных в файле данных, то записать NULL</a:t>
            </a:r>
            <a:br>
              <a:rPr lang="ru-RU" dirty="0" smtClean="0"/>
            </a:br>
            <a:r>
              <a:rPr lang="ru-RU" b="1" dirty="0" smtClean="0"/>
              <a:t>12-15</a:t>
            </a:r>
            <a:r>
              <a:rPr lang="ru-RU" dirty="0" smtClean="0"/>
              <a:t> — описание столбцов таблицы, с применяемыми SQL функциями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Запуск импорта данных 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запуска загрузки данных через </a:t>
            </a:r>
            <a:r>
              <a:rPr lang="en-US" dirty="0" smtClean="0"/>
              <a:t>SQL*Loader: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sqlldr</a:t>
            </a:r>
            <a:r>
              <a:rPr lang="en-US" dirty="0" smtClean="0"/>
              <a:t> APPS/APPS control=./myexample.ctl data=./myexample.csv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Помните, что перед запуском </a:t>
            </a:r>
            <a:r>
              <a:rPr lang="ru-RU" dirty="0" err="1" smtClean="0"/>
              <a:t>скрипта</a:t>
            </a:r>
            <a:r>
              <a:rPr lang="ru-RU" dirty="0" smtClean="0"/>
              <a:t> загрузки, таблица уже должна быть создана.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Опции командной строки 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5500" dirty="0" smtClean="0"/>
              <a:t>Список параметров можно получить запустив </a:t>
            </a:r>
            <a:r>
              <a:rPr lang="en-US" sz="5500" dirty="0" smtClean="0"/>
              <a:t>SQL*Loader </a:t>
            </a:r>
            <a:r>
              <a:rPr lang="ru-RU" sz="5500" dirty="0" smtClean="0"/>
              <a:t>без указания параметров:</a:t>
            </a:r>
          </a:p>
          <a:p>
            <a:pPr>
              <a:buNone/>
            </a:pPr>
            <a:endParaRPr lang="ru-RU" sz="5500" dirty="0" smtClean="0"/>
          </a:p>
          <a:p>
            <a:pPr>
              <a:buNone/>
            </a:pPr>
            <a:r>
              <a:rPr lang="ru-RU" sz="5500" dirty="0" smtClean="0"/>
              <a:t>[*** ~]$ </a:t>
            </a:r>
            <a:r>
              <a:rPr lang="en-US" sz="5500" dirty="0" err="1" smtClean="0"/>
              <a:t>sqlldr</a:t>
            </a:r>
            <a:endParaRPr lang="ru-RU" sz="5500" dirty="0" smtClean="0"/>
          </a:p>
          <a:p>
            <a:pPr>
              <a:buNone/>
            </a:pPr>
            <a:endParaRPr lang="en-US" sz="5500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SQL*Loader: Release 10.1.0.5.0 - Production on Fri Aug 8 14:34:23 2014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Copyright (c) 1982, 2005, Oracle.  All rights reserved.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Usage: SQLLDR keyword=value [,keyword=value,...]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Valid Keywords: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userid</a:t>
            </a:r>
            <a:r>
              <a:rPr lang="en-US" dirty="0" smtClean="0"/>
              <a:t> -- ORACLE username/password</a:t>
            </a:r>
          </a:p>
          <a:p>
            <a:pPr>
              <a:buNone/>
            </a:pPr>
            <a:r>
              <a:rPr lang="en-US" dirty="0" smtClean="0"/>
              <a:t>   control -- control file name</a:t>
            </a:r>
          </a:p>
          <a:p>
            <a:pPr>
              <a:buNone/>
            </a:pPr>
            <a:r>
              <a:rPr lang="en-US" dirty="0" smtClean="0"/>
              <a:t>       log -- log file name</a:t>
            </a:r>
          </a:p>
          <a:p>
            <a:pPr>
              <a:buNone/>
            </a:pPr>
            <a:r>
              <a:rPr lang="en-US" dirty="0" smtClean="0"/>
              <a:t>       bad -- bad file name</a:t>
            </a:r>
          </a:p>
          <a:p>
            <a:pPr>
              <a:buNone/>
            </a:pPr>
            <a:r>
              <a:rPr lang="en-US" dirty="0" smtClean="0"/>
              <a:t>      data -- data file name</a:t>
            </a:r>
          </a:p>
          <a:p>
            <a:pPr>
              <a:buNone/>
            </a:pPr>
            <a:r>
              <a:rPr lang="en-US" dirty="0" smtClean="0"/>
              <a:t>   discard -- discard file name</a:t>
            </a:r>
          </a:p>
          <a:p>
            <a:pPr>
              <a:buNone/>
            </a:pPr>
            <a:r>
              <a:rPr lang="en-US" dirty="0" err="1" smtClean="0"/>
              <a:t>discardmax</a:t>
            </a:r>
            <a:r>
              <a:rPr lang="en-US" dirty="0" smtClean="0"/>
              <a:t> -- number of discards to allow          (Default all)</a:t>
            </a:r>
          </a:p>
          <a:p>
            <a:pPr>
              <a:buNone/>
            </a:pPr>
            <a:r>
              <a:rPr lang="en-US" dirty="0" smtClean="0"/>
              <a:t>      skip -- number of logical records to skip    (Default 0)</a:t>
            </a:r>
          </a:p>
          <a:p>
            <a:pPr>
              <a:buNone/>
            </a:pPr>
            <a:r>
              <a:rPr lang="en-US" dirty="0" smtClean="0"/>
              <a:t>      load -- number of logical records to load    (Default all)</a:t>
            </a:r>
          </a:p>
          <a:p>
            <a:pPr>
              <a:buNone/>
            </a:pPr>
            <a:r>
              <a:rPr lang="en-US" dirty="0" smtClean="0"/>
              <a:t>    errors -- number of errors to allow            (Default 50)</a:t>
            </a:r>
          </a:p>
          <a:p>
            <a:pPr>
              <a:buNone/>
            </a:pPr>
            <a:r>
              <a:rPr lang="en-US" dirty="0" smtClean="0"/>
              <a:t>      rows -- number of rows in conventional path bind array or between direct path data saves</a:t>
            </a:r>
          </a:p>
          <a:p>
            <a:pPr>
              <a:buNone/>
            </a:pPr>
            <a:r>
              <a:rPr lang="en-US" dirty="0" smtClean="0"/>
              <a:t>               (Default: Conventional path 64, Direct path all)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bindsize</a:t>
            </a:r>
            <a:r>
              <a:rPr lang="en-US" dirty="0" smtClean="0"/>
              <a:t> -- size of conventional path bind array in bytes  (Default 256000)</a:t>
            </a:r>
          </a:p>
          <a:p>
            <a:pPr>
              <a:buNone/>
            </a:pPr>
            <a:r>
              <a:rPr lang="en-US" dirty="0" smtClean="0"/>
              <a:t>    silent -- suppress messages during run (</a:t>
            </a:r>
            <a:r>
              <a:rPr lang="en-US" dirty="0" err="1" smtClean="0"/>
              <a:t>header,feedback,errors,discards,partitions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   direct -- use direct path                      (Default FALSE)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parfile</a:t>
            </a:r>
            <a:r>
              <a:rPr lang="en-US" dirty="0" smtClean="0"/>
              <a:t> -- parameter file: name of file that contains parameter specifications</a:t>
            </a:r>
          </a:p>
          <a:p>
            <a:pPr>
              <a:buNone/>
            </a:pPr>
            <a:r>
              <a:rPr lang="en-US" dirty="0" smtClean="0"/>
              <a:t>  parallel -- do parallel load                     (Default FALSE)</a:t>
            </a:r>
          </a:p>
          <a:p>
            <a:pPr>
              <a:buNone/>
            </a:pPr>
            <a:r>
              <a:rPr lang="en-US" dirty="0" smtClean="0"/>
              <a:t>      file -- file to allocate extents from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9001156" cy="11430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Данные для загрузки непосредственно в управляющем файле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Пример данных содержащихся в управляющем файле. Начало данных определяет оператор BEGINDATA</a:t>
            </a:r>
            <a:r>
              <a:rPr lang="en-US" dirty="0" smtClean="0"/>
              <a:t>. </a:t>
            </a:r>
            <a:r>
              <a:rPr lang="ru-RU" dirty="0" smtClean="0"/>
              <a:t>Файл </a:t>
            </a:r>
            <a:r>
              <a:rPr lang="en-US" dirty="0" smtClean="0"/>
              <a:t>XX_MYEXAMPLE.ctl: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================================================================================</a:t>
            </a:r>
          </a:p>
          <a:p>
            <a:pPr marL="720000" indent="0">
              <a:buNone/>
            </a:pPr>
            <a:r>
              <a:rPr lang="en-US" dirty="0" smtClean="0"/>
              <a:t>LOAD DATA</a:t>
            </a:r>
          </a:p>
          <a:p>
            <a:pPr marL="720000" indent="0">
              <a:buNone/>
            </a:pPr>
            <a:r>
              <a:rPr lang="en-US" dirty="0" smtClean="0"/>
              <a:t>INFILE *</a:t>
            </a:r>
          </a:p>
          <a:p>
            <a:pPr marL="720000" indent="0">
              <a:buNone/>
            </a:pPr>
            <a:r>
              <a:rPr lang="en-US" dirty="0" smtClean="0"/>
              <a:t>TRUNCATE</a:t>
            </a:r>
          </a:p>
          <a:p>
            <a:pPr marL="720000" indent="0">
              <a:buNone/>
            </a:pPr>
            <a:r>
              <a:rPr lang="en-US" dirty="0" smtClean="0"/>
              <a:t>INTO TABLE APPS.XX_MYEXAMPLE</a:t>
            </a:r>
          </a:p>
          <a:p>
            <a:pPr marL="720000" indent="0">
              <a:buNone/>
            </a:pPr>
            <a:r>
              <a:rPr lang="en-US" dirty="0" smtClean="0"/>
              <a:t>FIELDS TERMINATED BY ';'</a:t>
            </a:r>
          </a:p>
          <a:p>
            <a:pPr marL="720000" indent="0">
              <a:buNone/>
            </a:pPr>
            <a:r>
              <a:rPr lang="en-US" dirty="0" smtClean="0"/>
              <a:t>TRAILING NULLCOLS</a:t>
            </a:r>
          </a:p>
          <a:p>
            <a:pPr marL="720000" indent="0">
              <a:buNone/>
            </a:pPr>
            <a:r>
              <a:rPr lang="en-US" dirty="0" smtClean="0"/>
              <a:t>(</a:t>
            </a:r>
          </a:p>
          <a:p>
            <a:pPr marL="720000" indent="0">
              <a:buNone/>
            </a:pPr>
            <a:r>
              <a:rPr lang="en-US" dirty="0" smtClean="0"/>
              <a:t>  VAL1,</a:t>
            </a:r>
          </a:p>
          <a:p>
            <a:pPr marL="720000" indent="0">
              <a:buNone/>
            </a:pPr>
            <a:r>
              <a:rPr lang="en-US" dirty="0" smtClean="0"/>
              <a:t>  VAL2,</a:t>
            </a:r>
          </a:p>
          <a:p>
            <a:pPr marL="720000" indent="0">
              <a:buNone/>
            </a:pPr>
            <a:r>
              <a:rPr lang="en-US" dirty="0" smtClean="0"/>
              <a:t>  VAL3</a:t>
            </a:r>
          </a:p>
          <a:p>
            <a:pPr marL="720000" indent="0">
              <a:buNone/>
            </a:pPr>
            <a:r>
              <a:rPr lang="en-US" dirty="0" smtClean="0"/>
              <a:t>)</a:t>
            </a:r>
          </a:p>
          <a:p>
            <a:pPr marL="720000" indent="0">
              <a:buNone/>
            </a:pPr>
            <a:r>
              <a:rPr lang="en-US" dirty="0" smtClean="0"/>
              <a:t>BEGINDATA</a:t>
            </a:r>
          </a:p>
          <a:p>
            <a:pPr marL="720000" indent="0">
              <a:buNone/>
            </a:pPr>
            <a:r>
              <a:rPr lang="en-US" dirty="0" smtClean="0"/>
              <a:t>100;table;12480</a:t>
            </a:r>
          </a:p>
          <a:p>
            <a:pPr marL="720000" indent="0">
              <a:buNone/>
            </a:pPr>
            <a:r>
              <a:rPr lang="en-US" dirty="0" smtClean="0"/>
              <a:t>100;chair;3800</a:t>
            </a:r>
          </a:p>
          <a:p>
            <a:pPr marL="720000" indent="0">
              <a:buNone/>
            </a:pPr>
            <a:r>
              <a:rPr lang="en-US" dirty="0" smtClean="0"/>
              <a:t>200;box;500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Сценарий 1 (использование</a:t>
            </a:r>
            <a:r>
              <a:rPr lang="en-US" sz="3600" b="1" dirty="0" smtClean="0"/>
              <a:t> SQL*Loader</a:t>
            </a:r>
            <a:r>
              <a:rPr lang="ru-RU" sz="3600" b="1" dirty="0" smtClean="0"/>
              <a:t>)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143536"/>
          </a:xfrm>
        </p:spPr>
        <p:txBody>
          <a:bodyPr>
            <a:normAutofit fontScale="25000" lnSpcReduction="20000"/>
          </a:bodyPr>
          <a:lstStyle/>
          <a:p>
            <a:r>
              <a:rPr lang="ru-RU" sz="6400" b="1" dirty="0" smtClean="0"/>
              <a:t>Создаем таблицу</a:t>
            </a:r>
            <a:r>
              <a:rPr lang="en-US" sz="6400" b="1" dirty="0" smtClean="0"/>
              <a:t>:</a:t>
            </a:r>
          </a:p>
          <a:p>
            <a:pPr marL="720000" indent="0">
              <a:buNone/>
            </a:pPr>
            <a:r>
              <a:rPr lang="en-US" sz="6400" dirty="0" smtClean="0"/>
              <a:t>create table APPS.XX_MYEXAMPLE</a:t>
            </a:r>
          </a:p>
          <a:p>
            <a:pPr marL="720000" indent="0">
              <a:buNone/>
            </a:pPr>
            <a:r>
              <a:rPr lang="en-US" sz="6400" dirty="0" smtClean="0"/>
              <a:t>(</a:t>
            </a:r>
          </a:p>
          <a:p>
            <a:pPr marL="720000" indent="0">
              <a:buNone/>
            </a:pPr>
            <a:r>
              <a:rPr lang="en-US" sz="6400" dirty="0" smtClean="0"/>
              <a:t>  val1 number</a:t>
            </a:r>
          </a:p>
          <a:p>
            <a:pPr marL="720000" indent="0">
              <a:buNone/>
            </a:pPr>
            <a:r>
              <a:rPr lang="en-US" sz="6400" dirty="0" smtClean="0"/>
              <a:t> ,val2 varchar2(100)</a:t>
            </a:r>
          </a:p>
          <a:p>
            <a:pPr marL="720000" indent="0">
              <a:buNone/>
            </a:pPr>
            <a:r>
              <a:rPr lang="en-US" sz="6400" dirty="0" smtClean="0"/>
              <a:t> ,val3 number</a:t>
            </a:r>
          </a:p>
          <a:p>
            <a:pPr marL="720000" indent="0">
              <a:buNone/>
            </a:pPr>
            <a:r>
              <a:rPr lang="en-US" sz="6400" dirty="0" smtClean="0"/>
              <a:t>)</a:t>
            </a:r>
          </a:p>
          <a:p>
            <a:r>
              <a:rPr lang="ru-RU" sz="6400" b="1" dirty="0" smtClean="0"/>
              <a:t>Выполняем команду</a:t>
            </a:r>
            <a:r>
              <a:rPr lang="en-US" sz="6400" b="1" dirty="0" smtClean="0"/>
              <a:t>:</a:t>
            </a:r>
          </a:p>
          <a:p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    </a:t>
            </a:r>
            <a:r>
              <a:rPr lang="en-US" sz="6400" dirty="0" err="1" smtClean="0"/>
              <a:t>sqlldr</a:t>
            </a:r>
            <a:r>
              <a:rPr lang="en-US" sz="6400" dirty="0" smtClean="0"/>
              <a:t> apps/apps control=XX_MYEXAMPLE.ctl</a:t>
            </a:r>
          </a:p>
          <a:p>
            <a:pPr>
              <a:buNone/>
            </a:pPr>
            <a:endParaRPr lang="en-US" sz="6400" dirty="0" smtClean="0"/>
          </a:p>
          <a:p>
            <a:r>
              <a:rPr lang="ru-RU" sz="6400" b="1" dirty="0" smtClean="0"/>
              <a:t>Смотрим результат</a:t>
            </a:r>
            <a:r>
              <a:rPr lang="en-US" sz="6400" b="1" dirty="0" smtClean="0"/>
              <a:t>:</a:t>
            </a:r>
          </a:p>
          <a:p>
            <a:pPr marL="720000" indent="0">
              <a:buNone/>
            </a:pPr>
            <a:r>
              <a:rPr lang="en-US" sz="6400" dirty="0" smtClean="0"/>
              <a:t>SQL&gt; column VAL2 format a10;</a:t>
            </a:r>
          </a:p>
          <a:p>
            <a:pPr marL="720000" indent="0">
              <a:buNone/>
            </a:pPr>
            <a:r>
              <a:rPr lang="en-US" sz="6400" dirty="0" smtClean="0"/>
              <a:t>SQL&gt; select * from APPS.XX_MYEXAMPLE t</a:t>
            </a:r>
          </a:p>
          <a:p>
            <a:pPr marL="720000" indent="0">
              <a:buNone/>
            </a:pPr>
            <a:r>
              <a:rPr lang="en-US" sz="6400" dirty="0" smtClean="0"/>
              <a:t>  2  /</a:t>
            </a:r>
          </a:p>
          <a:p>
            <a:pPr marL="720000" indent="0">
              <a:buNone/>
            </a:pPr>
            <a:r>
              <a:rPr lang="en-US" sz="6400" dirty="0" smtClean="0"/>
              <a:t>      VAL1 VAL2             VAL3</a:t>
            </a:r>
          </a:p>
          <a:p>
            <a:pPr marL="720000" indent="0">
              <a:buNone/>
            </a:pPr>
            <a:r>
              <a:rPr lang="en-US" sz="6400" dirty="0" smtClean="0"/>
              <a:t>---------- ---------- ----------</a:t>
            </a:r>
          </a:p>
          <a:p>
            <a:pPr marL="720000" indent="0">
              <a:buNone/>
            </a:pPr>
            <a:r>
              <a:rPr lang="en-US" sz="6400" dirty="0" smtClean="0"/>
              <a:t>       100 table           12480</a:t>
            </a:r>
          </a:p>
          <a:p>
            <a:pPr marL="720000" indent="0">
              <a:buNone/>
            </a:pPr>
            <a:r>
              <a:rPr lang="en-US" sz="6400" dirty="0" smtClean="0"/>
              <a:t>       100 chair            3800</a:t>
            </a:r>
          </a:p>
          <a:p>
            <a:pPr marL="720000" indent="0">
              <a:buNone/>
            </a:pPr>
            <a:r>
              <a:rPr lang="en-US" sz="6400" dirty="0" smtClean="0"/>
              <a:t>       200 box               500</a:t>
            </a:r>
          </a:p>
          <a:p>
            <a:endParaRPr lang="en-US" sz="40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2908" y="274638"/>
            <a:ext cx="9286908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Сценарий </a:t>
            </a:r>
            <a:r>
              <a:rPr lang="en-US" sz="3600" b="1" dirty="0" smtClean="0"/>
              <a:t>1(</a:t>
            </a:r>
            <a:r>
              <a:rPr lang="ru-RU" sz="3600" b="1" dirty="0" smtClean="0"/>
              <a:t>использовани</a:t>
            </a:r>
            <a:r>
              <a:rPr lang="ru-RU" sz="3600" b="1" dirty="0"/>
              <a:t>е</a:t>
            </a:r>
            <a:r>
              <a:rPr lang="en-US" sz="3600" b="1" dirty="0" smtClean="0"/>
              <a:t> SQL*Loader</a:t>
            </a:r>
            <a:r>
              <a:rPr lang="ru-RU" sz="3600" b="1" dirty="0" smtClean="0"/>
              <a:t>)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6386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 smtClean="0"/>
              <a:t>Плюс создался файл лога </a:t>
            </a:r>
            <a:r>
              <a:rPr lang="en-US" sz="7200" b="1" dirty="0" smtClean="0"/>
              <a:t>XX_MYEXAMPLE.log</a:t>
            </a:r>
            <a:r>
              <a:rPr lang="ru-RU" sz="7200" b="1" dirty="0" smtClean="0"/>
              <a:t> следующего содержания</a:t>
            </a:r>
            <a:r>
              <a:rPr lang="en-US" sz="7200" dirty="0" smtClean="0"/>
              <a:t>:</a:t>
            </a:r>
            <a:endParaRPr lang="en-US" sz="7200" dirty="0"/>
          </a:p>
          <a:p>
            <a:endParaRPr lang="en-US" sz="4900" dirty="0" smtClean="0"/>
          </a:p>
          <a:p>
            <a:pPr>
              <a:buNone/>
            </a:pPr>
            <a:r>
              <a:rPr lang="en-US" sz="7200" dirty="0" smtClean="0"/>
              <a:t>SQL*Loader: Release 10.1.0.5.0 - Production on Fri Aug 8 15:19:28 2014</a:t>
            </a:r>
          </a:p>
          <a:p>
            <a:pPr>
              <a:buNone/>
            </a:pPr>
            <a:r>
              <a:rPr lang="en-US" sz="7200" dirty="0" smtClean="0"/>
              <a:t> </a:t>
            </a:r>
          </a:p>
          <a:p>
            <a:pPr>
              <a:buNone/>
            </a:pPr>
            <a:r>
              <a:rPr lang="en-US" sz="7200" dirty="0" smtClean="0"/>
              <a:t>Copyright (c) 1982, 2005, Oracle.  All rights reserved.</a:t>
            </a:r>
          </a:p>
          <a:p>
            <a:pPr>
              <a:buNone/>
            </a:pPr>
            <a:r>
              <a:rPr lang="en-US" sz="7200" dirty="0" smtClean="0"/>
              <a:t> </a:t>
            </a:r>
          </a:p>
          <a:p>
            <a:pPr>
              <a:buNone/>
            </a:pPr>
            <a:r>
              <a:rPr lang="en-US" sz="7200" dirty="0" smtClean="0"/>
              <a:t>Control File:   XX_MYEXAMPLE.ctl</a:t>
            </a:r>
          </a:p>
          <a:p>
            <a:pPr>
              <a:buNone/>
            </a:pPr>
            <a:r>
              <a:rPr lang="en-US" sz="7200" dirty="0" smtClean="0"/>
              <a:t>Data File:      XX_MYEXAMPLE.ctl</a:t>
            </a:r>
          </a:p>
          <a:p>
            <a:pPr>
              <a:buNone/>
            </a:pPr>
            <a:r>
              <a:rPr lang="en-US" sz="7200" dirty="0" smtClean="0"/>
              <a:t>  Bad File:     XX_MYEXAMPLE.bad</a:t>
            </a:r>
          </a:p>
          <a:p>
            <a:pPr>
              <a:buNone/>
            </a:pPr>
            <a:r>
              <a:rPr lang="en-US" sz="7200" dirty="0" smtClean="0"/>
              <a:t>  Discard File:  none specified</a:t>
            </a:r>
          </a:p>
          <a:p>
            <a:pPr>
              <a:buNone/>
            </a:pPr>
            <a:r>
              <a:rPr lang="en-US" sz="7200" dirty="0" smtClean="0"/>
              <a:t> </a:t>
            </a:r>
          </a:p>
          <a:p>
            <a:pPr>
              <a:buNone/>
            </a:pPr>
            <a:r>
              <a:rPr lang="en-US" sz="7200" dirty="0" smtClean="0"/>
              <a:t> (Allow all discards)</a:t>
            </a:r>
          </a:p>
          <a:p>
            <a:pPr>
              <a:buNone/>
            </a:pPr>
            <a:r>
              <a:rPr lang="en-US" sz="7200" dirty="0" smtClean="0"/>
              <a:t> </a:t>
            </a:r>
          </a:p>
          <a:p>
            <a:pPr>
              <a:buNone/>
            </a:pPr>
            <a:r>
              <a:rPr lang="en-US" sz="7200" dirty="0" smtClean="0"/>
              <a:t>Number to load: ALL</a:t>
            </a:r>
          </a:p>
          <a:p>
            <a:pPr>
              <a:buNone/>
            </a:pPr>
            <a:r>
              <a:rPr lang="en-US" sz="7200" dirty="0" smtClean="0"/>
              <a:t>Number to skip: 0</a:t>
            </a:r>
          </a:p>
          <a:p>
            <a:pPr>
              <a:buNone/>
            </a:pPr>
            <a:r>
              <a:rPr lang="en-US" sz="7200" dirty="0" smtClean="0"/>
              <a:t>Errors allowed: 50</a:t>
            </a:r>
          </a:p>
          <a:p>
            <a:pPr>
              <a:buNone/>
            </a:pPr>
            <a:r>
              <a:rPr lang="en-US" sz="7200" dirty="0" smtClean="0"/>
              <a:t>Bind array:     64 rows, maximum of 256000 bytes</a:t>
            </a:r>
          </a:p>
          <a:p>
            <a:pPr>
              <a:buNone/>
            </a:pPr>
            <a:r>
              <a:rPr lang="en-US" sz="7200" dirty="0" smtClean="0"/>
              <a:t>Continuation:    none specified</a:t>
            </a:r>
          </a:p>
          <a:p>
            <a:pPr>
              <a:buNone/>
            </a:pPr>
            <a:r>
              <a:rPr lang="en-US" sz="7200" dirty="0" smtClean="0"/>
              <a:t>Path used:      Conventional</a:t>
            </a:r>
          </a:p>
          <a:p>
            <a:pPr>
              <a:buNone/>
            </a:pPr>
            <a:r>
              <a:rPr lang="en-US" sz="7200" dirty="0" smtClean="0"/>
              <a:t>…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01156" cy="143985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Сценарий 2 (данные с разными разделителями в данных + форматирование даты)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ru-RU" sz="1900" b="1" dirty="0" smtClean="0"/>
              <a:t>Создаем таблицу</a:t>
            </a:r>
            <a:r>
              <a:rPr lang="en-US" sz="1900" b="1" dirty="0" smtClean="0"/>
              <a:t>:</a:t>
            </a:r>
          </a:p>
          <a:p>
            <a:pPr marL="720000" indent="0">
              <a:buNone/>
            </a:pPr>
            <a:r>
              <a:rPr lang="en-US" sz="1900" dirty="0" smtClean="0"/>
              <a:t>create table APPS.XX_MYEXAMPLE2</a:t>
            </a:r>
          </a:p>
          <a:p>
            <a:pPr marL="720000" indent="0">
              <a:buNone/>
            </a:pPr>
            <a:r>
              <a:rPr lang="en-US" sz="1900" dirty="0" smtClean="0"/>
              <a:t>(</a:t>
            </a:r>
          </a:p>
          <a:p>
            <a:pPr marL="720000" indent="0">
              <a:buNone/>
            </a:pPr>
            <a:r>
              <a:rPr lang="en-US" sz="1900" dirty="0" smtClean="0"/>
              <a:t>  id   number</a:t>
            </a:r>
          </a:p>
          <a:p>
            <a:pPr marL="720000" indent="0">
              <a:buNone/>
            </a:pPr>
            <a:r>
              <a:rPr lang="en-US" sz="1900" dirty="0" smtClean="0"/>
              <a:t> ,item  varchar2(100)</a:t>
            </a:r>
          </a:p>
          <a:p>
            <a:pPr marL="720000" indent="0">
              <a:buNone/>
            </a:pPr>
            <a:r>
              <a:rPr lang="en-US" sz="1900" dirty="0" smtClean="0"/>
              <a:t> ,color varchar2(100)</a:t>
            </a:r>
          </a:p>
          <a:p>
            <a:pPr marL="720000" indent="0">
              <a:buNone/>
            </a:pPr>
            <a:r>
              <a:rPr lang="en-US" sz="1900" dirty="0" smtClean="0"/>
              <a:t> ,price number</a:t>
            </a:r>
          </a:p>
          <a:p>
            <a:pPr marL="720000" indent="0">
              <a:buNone/>
            </a:pPr>
            <a:r>
              <a:rPr lang="en-US" sz="1900" dirty="0" smtClean="0"/>
              <a:t> ,</a:t>
            </a:r>
            <a:r>
              <a:rPr lang="en-US" sz="1900" dirty="0" err="1" smtClean="0"/>
              <a:t>creation_date</a:t>
            </a:r>
            <a:r>
              <a:rPr lang="en-US" sz="1900" dirty="0" smtClean="0"/>
              <a:t> date</a:t>
            </a:r>
          </a:p>
          <a:p>
            <a:pPr marL="720000" indent="0">
              <a:buNone/>
            </a:pPr>
            <a:r>
              <a:rPr lang="en-US" sz="1900" dirty="0" smtClean="0"/>
              <a:t>)</a:t>
            </a:r>
          </a:p>
          <a:p>
            <a:pPr marL="72000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Сценарий 2 (данные с разными разделителями в данных + форматирование даты)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40000" lnSpcReduction="20000"/>
          </a:bodyPr>
          <a:lstStyle/>
          <a:p>
            <a:r>
              <a:rPr lang="ru-RU" sz="4500" b="1" dirty="0" smtClean="0"/>
              <a:t>Задаем управляющий файл </a:t>
            </a:r>
            <a:r>
              <a:rPr lang="en-US" sz="4500" b="1" dirty="0" smtClean="0"/>
              <a:t>XX_MYEXAMPLE2.ctl:</a:t>
            </a:r>
          </a:p>
          <a:p>
            <a:endParaRPr lang="en-US" dirty="0" smtClean="0"/>
          </a:p>
          <a:p>
            <a:pPr marL="720000" indent="0">
              <a:buNone/>
            </a:pPr>
            <a:r>
              <a:rPr lang="en-US" dirty="0" smtClean="0"/>
              <a:t>LOAD DATA</a:t>
            </a:r>
          </a:p>
          <a:p>
            <a:pPr marL="720000" indent="0">
              <a:buNone/>
            </a:pPr>
            <a:r>
              <a:rPr lang="en-US" dirty="0" smtClean="0"/>
              <a:t>INFILE *</a:t>
            </a:r>
          </a:p>
          <a:p>
            <a:pPr marL="720000" indent="0">
              <a:buNone/>
            </a:pPr>
            <a:r>
              <a:rPr lang="en-US" dirty="0" smtClean="0"/>
              <a:t>TRUNCATE</a:t>
            </a:r>
          </a:p>
          <a:p>
            <a:pPr marL="720000" indent="0">
              <a:buNone/>
            </a:pPr>
            <a:r>
              <a:rPr lang="en-US" dirty="0" smtClean="0"/>
              <a:t>INTO TABLE APPS.XX_MYEXAMPLE2</a:t>
            </a:r>
          </a:p>
          <a:p>
            <a:pPr marL="720000" indent="0">
              <a:buNone/>
            </a:pPr>
            <a:r>
              <a:rPr lang="en-US" dirty="0" smtClean="0"/>
              <a:t>FIELDS TERMINATED BY ','</a:t>
            </a:r>
          </a:p>
          <a:p>
            <a:pPr marL="720000" indent="0">
              <a:buNone/>
            </a:pPr>
            <a:r>
              <a:rPr lang="en-US" dirty="0" smtClean="0"/>
              <a:t>TRAILING NULLCOLS</a:t>
            </a:r>
          </a:p>
          <a:p>
            <a:pPr marL="720000" indent="0">
              <a:buNone/>
            </a:pPr>
            <a:r>
              <a:rPr lang="en-US" dirty="0" smtClean="0"/>
              <a:t>(</a:t>
            </a:r>
          </a:p>
          <a:p>
            <a:pPr marL="720000" indent="0">
              <a:buNone/>
            </a:pPr>
            <a:r>
              <a:rPr lang="en-US" dirty="0" smtClean="0"/>
              <a:t>  id,</a:t>
            </a:r>
          </a:p>
          <a:p>
            <a:pPr marL="720000" indent="0">
              <a:buNone/>
            </a:pPr>
            <a:r>
              <a:rPr lang="en-US" dirty="0" smtClean="0"/>
              <a:t>  item  terminated by "$",</a:t>
            </a:r>
          </a:p>
          <a:p>
            <a:pPr marL="720000" indent="0">
              <a:buNone/>
            </a:pPr>
            <a:r>
              <a:rPr lang="en-US" dirty="0" smtClean="0"/>
              <a:t>  color terminated by "^",</a:t>
            </a:r>
          </a:p>
          <a:p>
            <a:pPr marL="720000" indent="0">
              <a:buNone/>
            </a:pPr>
            <a:r>
              <a:rPr lang="en-US" dirty="0" smtClean="0"/>
              <a:t>  price ,</a:t>
            </a:r>
          </a:p>
          <a:p>
            <a:pPr marL="720000" indent="0">
              <a:buNone/>
            </a:pPr>
            <a:r>
              <a:rPr lang="en-US" dirty="0" smtClean="0"/>
              <a:t>  weight FILLER,</a:t>
            </a:r>
          </a:p>
          <a:p>
            <a:pPr marL="720000" indent="0">
              <a:buNone/>
            </a:pPr>
            <a:r>
              <a:rPr lang="en-US" dirty="0" smtClean="0"/>
              <a:t>  </a:t>
            </a:r>
            <a:r>
              <a:rPr lang="en-US" dirty="0" err="1" smtClean="0"/>
              <a:t>creation_date</a:t>
            </a:r>
            <a:r>
              <a:rPr lang="en-US" dirty="0" smtClean="0"/>
              <a:t> DATE "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"</a:t>
            </a:r>
          </a:p>
          <a:p>
            <a:pPr marL="720000" indent="0">
              <a:buNone/>
            </a:pPr>
            <a:r>
              <a:rPr lang="en-US" dirty="0" smtClean="0"/>
              <a:t>)</a:t>
            </a:r>
          </a:p>
          <a:p>
            <a:pPr marL="720000" indent="0">
              <a:buNone/>
            </a:pPr>
            <a:r>
              <a:rPr lang="en-US" dirty="0" smtClean="0"/>
              <a:t>BEGINDATA</a:t>
            </a:r>
          </a:p>
          <a:p>
            <a:pPr marL="720000" indent="0">
              <a:buNone/>
            </a:pPr>
            <a:r>
              <a:rPr lang="en-US" dirty="0" smtClean="0"/>
              <a:t>1,table$black^12480,12,30-01-2014</a:t>
            </a:r>
          </a:p>
          <a:p>
            <a:pPr marL="720000" indent="0">
              <a:buNone/>
            </a:pPr>
            <a:r>
              <a:rPr lang="en-US" dirty="0" smtClean="0"/>
              <a:t>2,table$green^12580,12,11-05-2013</a:t>
            </a:r>
          </a:p>
          <a:p>
            <a:pPr marL="720000" indent="0">
              <a:buNone/>
            </a:pPr>
            <a:r>
              <a:rPr lang="en-US" dirty="0" smtClean="0"/>
              <a:t>3,chair$black^3800,3,11-08-2014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Сценарий 2 (данные с разными разделителями в данных + форматирование даты)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/>
              <a:t>Запускаем загрузку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sqlldr</a:t>
            </a:r>
            <a:r>
              <a:rPr lang="en-US" dirty="0" smtClean="0"/>
              <a:t> apps/apps control=XX_MYEXAMPLE.ctl</a:t>
            </a:r>
          </a:p>
          <a:p>
            <a:pPr>
              <a:buNone/>
            </a:pPr>
            <a:endParaRPr lang="en-US" dirty="0" smtClean="0"/>
          </a:p>
          <a:p>
            <a:r>
              <a:rPr lang="ru-RU" b="1" dirty="0" smtClean="0"/>
              <a:t>Смотрим результат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SQL&gt; column VAL2 format a10;</a:t>
            </a:r>
          </a:p>
          <a:p>
            <a:pPr>
              <a:buNone/>
            </a:pPr>
            <a:r>
              <a:rPr lang="en-US" dirty="0" smtClean="0"/>
              <a:t>SQL&gt; select * from APPS.XX_MYEXAMPLE </a:t>
            </a:r>
          </a:p>
          <a:p>
            <a:pPr>
              <a:buNone/>
            </a:pPr>
            <a:endParaRPr lang="en-US" dirty="0" smtClean="0"/>
          </a:p>
          <a:p>
            <a:pPr marL="720000" indent="0">
              <a:buNone/>
            </a:pPr>
            <a:r>
              <a:rPr lang="en-US" dirty="0" smtClean="0"/>
              <a:t> SQL&gt; column item format a10;</a:t>
            </a:r>
          </a:p>
          <a:p>
            <a:pPr marL="720000" indent="0">
              <a:buNone/>
            </a:pPr>
            <a:r>
              <a:rPr lang="en-US" dirty="0" smtClean="0"/>
              <a:t>SQL&gt; column color format a10;</a:t>
            </a:r>
          </a:p>
          <a:p>
            <a:pPr marL="720000" indent="0">
              <a:buNone/>
            </a:pPr>
            <a:r>
              <a:rPr lang="en-US" dirty="0" smtClean="0"/>
              <a:t>SQL&gt; select * from APPS.XX_MYEXAMPLE2 </a:t>
            </a:r>
          </a:p>
          <a:p>
            <a:pPr marL="720000" indent="0">
              <a:buNone/>
            </a:pPr>
            <a:r>
              <a:rPr lang="en-US" dirty="0" smtClean="0"/>
              <a:t>  </a:t>
            </a:r>
          </a:p>
          <a:p>
            <a:pPr marL="720000" indent="0">
              <a:buNone/>
            </a:pPr>
            <a:r>
              <a:rPr lang="en-US" dirty="0" smtClean="0"/>
              <a:t>        ID ITEM       COLOR           PRICE    CREATION_DATE</a:t>
            </a:r>
          </a:p>
          <a:p>
            <a:pPr marL="720000" indent="0">
              <a:buNone/>
            </a:pPr>
            <a:r>
              <a:rPr lang="en-US" dirty="0" smtClean="0"/>
              <a:t>---------- ---------- ---------- ----------          -------------</a:t>
            </a:r>
          </a:p>
          <a:p>
            <a:pPr marL="720000" indent="0">
              <a:buNone/>
            </a:pPr>
            <a:r>
              <a:rPr lang="en-US" dirty="0" smtClean="0"/>
              <a:t>         1 table      black            12480      30.01.2014</a:t>
            </a:r>
          </a:p>
          <a:p>
            <a:pPr marL="720000" indent="0">
              <a:buNone/>
            </a:pPr>
            <a:r>
              <a:rPr lang="en-US" dirty="0" smtClean="0"/>
              <a:t>         2 table      green           12580      11.05.2013</a:t>
            </a:r>
          </a:p>
          <a:p>
            <a:pPr marL="720000" indent="0">
              <a:buNone/>
            </a:pPr>
            <a:r>
              <a:rPr lang="en-US" dirty="0" smtClean="0"/>
              <a:t>         3 chair      black            3800         11.08.2014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Ссылка на документацию по 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http://docs.oracle.com/cd/E11882_01/server.112/e22490/ldr_concepts.htm#SUTIL003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Загрузка данных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SQL*</a:t>
            </a:r>
            <a:r>
              <a:rPr lang="ru-RU" b="1" dirty="0" err="1"/>
              <a:t>Loader</a:t>
            </a:r>
            <a:r>
              <a:rPr lang="ru-RU" dirty="0" smtClean="0"/>
              <a:t> — мощный инструмент для импорта различных данных из файла в базу данных </a:t>
            </a:r>
            <a:r>
              <a:rPr lang="en-US" dirty="0" smtClean="0"/>
              <a:t>ORACLE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Если надо загрузить что-либо из файла в БД, то этот инструмент, как раз то что вам поможет.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Найдите </a:t>
            </a:r>
            <a:r>
              <a:rPr lang="en-US" dirty="0" smtClean="0"/>
              <a:t>dataset </a:t>
            </a:r>
            <a:r>
              <a:rPr lang="ru-RU" dirty="0" smtClean="0"/>
              <a:t>с разнообразными типами данных (строки, числа целые и вещественные, даты в разных форматах и т.п.) и загрузите его в базу данных </a:t>
            </a:r>
            <a:r>
              <a:rPr lang="en-US" dirty="0" smtClean="0"/>
              <a:t>ORACLE </a:t>
            </a:r>
            <a:r>
              <a:rPr lang="ru-RU" dirty="0" smtClean="0"/>
              <a:t>с помощью утилиты </a:t>
            </a:r>
            <a:r>
              <a:rPr lang="en-US" dirty="0" smtClean="0"/>
              <a:t>SQL*Loader. 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err="1" smtClean="0"/>
              <a:t>Скрипт</a:t>
            </a:r>
            <a:r>
              <a:rPr lang="en-US" dirty="0" smtClean="0"/>
              <a:t> </a:t>
            </a:r>
            <a:r>
              <a:rPr lang="ru-RU" dirty="0" smtClean="0"/>
              <a:t>со сценарием загрузки и управляющий файл отправьте по адресу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hlinkClick r:id="rId2"/>
              </a:rPr>
              <a:t>N.Grafeeva@spbu.ru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Topic:Modern_DB</a:t>
            </a:r>
            <a:r>
              <a:rPr lang="en-US" dirty="0" smtClean="0"/>
              <a:t>_</a:t>
            </a:r>
            <a:r>
              <a:rPr lang="ru-RU" dirty="0" smtClean="0"/>
              <a:t>201</a:t>
            </a:r>
            <a:r>
              <a:rPr lang="ru-RU" dirty="0" smtClean="0"/>
              <a:t>8</a:t>
            </a:r>
            <a:r>
              <a:rPr lang="ru-RU" dirty="0" smtClean="0"/>
              <a:t>_</a:t>
            </a:r>
            <a:r>
              <a:rPr lang="en-US" dirty="0" smtClean="0"/>
              <a:t>job</a:t>
            </a:r>
            <a:r>
              <a:rPr lang="ru-RU" dirty="0"/>
              <a:t>4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Возможности 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Загрузка данных из разных файлов в одной сессии</a:t>
            </a:r>
          </a:p>
          <a:p>
            <a:r>
              <a:rPr lang="ru-RU" dirty="0" smtClean="0"/>
              <a:t>Загрузка данных в разные таблицы в одной сессии</a:t>
            </a:r>
          </a:p>
          <a:p>
            <a:r>
              <a:rPr lang="ru-RU" dirty="0" smtClean="0"/>
              <a:t>Указание кодировки файла данных</a:t>
            </a:r>
          </a:p>
          <a:p>
            <a:r>
              <a:rPr lang="ru-RU" dirty="0" smtClean="0"/>
              <a:t>Использование SQL функций перед загрузкой</a:t>
            </a:r>
          </a:p>
          <a:p>
            <a:r>
              <a:rPr lang="ru-RU" dirty="0" smtClean="0"/>
              <a:t>Генерация уникальных ключей для колонок</a:t>
            </a:r>
          </a:p>
          <a:p>
            <a:r>
              <a:rPr lang="ru-RU" dirty="0" smtClean="0"/>
              <a:t>Ограничение вставляемых данных по условию</a:t>
            </a:r>
          </a:p>
          <a:p>
            <a:r>
              <a:rPr lang="ru-RU" dirty="0" smtClean="0"/>
              <a:t>Загрузка двоичных данных</a:t>
            </a:r>
          </a:p>
          <a:p>
            <a:r>
              <a:rPr lang="ru-RU" dirty="0" smtClean="0"/>
              <a:t>Запись ошибочных данных в файл ошибок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SQL*Loader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00978"/>
            <a:ext cx="4936846" cy="411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Входные данные 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Файл </a:t>
            </a:r>
            <a:r>
              <a:rPr lang="ru-RU" dirty="0"/>
              <a:t>данных</a:t>
            </a:r>
            <a:endParaRPr lang="ru-RU" dirty="0" smtClean="0"/>
          </a:p>
          <a:p>
            <a:r>
              <a:rPr lang="ru-RU" dirty="0" smtClean="0"/>
              <a:t>Управляющий </a:t>
            </a:r>
            <a:r>
              <a:rPr lang="ru-RU" dirty="0"/>
              <a:t>файл (.CTL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Файл описания структуры данных (</a:t>
            </a:r>
            <a:r>
              <a:rPr lang="ru-RU" dirty="0" err="1" smtClean="0"/>
              <a:t>loader</a:t>
            </a:r>
            <a:r>
              <a:rPr lang="ru-RU" dirty="0" smtClean="0"/>
              <a:t> </a:t>
            </a:r>
            <a:r>
              <a:rPr lang="ru-RU" dirty="0" err="1" smtClean="0"/>
              <a:t>control</a:t>
            </a:r>
            <a:r>
              <a:rPr lang="ru-RU" dirty="0" smtClean="0"/>
              <a:t> </a:t>
            </a:r>
            <a:r>
              <a:rPr lang="ru-RU" dirty="0" err="1" smtClean="0"/>
              <a:t>file</a:t>
            </a:r>
            <a:r>
              <a:rPr lang="ru-RU" dirty="0" smtClean="0"/>
              <a:t>), содержит описание типов данных столбцов, способ разделения столбцов, как обрабатывать данные и т.д. Именно в этом файле задаются настройки обработки файла данных. Часть настроек, можно переопределить через командную строку при запуске </a:t>
            </a:r>
            <a:r>
              <a:rPr lang="ru-RU" dirty="0" err="1" smtClean="0"/>
              <a:t>Oracle</a:t>
            </a:r>
            <a:r>
              <a:rPr lang="ru-RU" dirty="0" smtClean="0"/>
              <a:t> SQL*</a:t>
            </a:r>
            <a:r>
              <a:rPr lang="ru-RU" dirty="0" err="1" smtClean="0"/>
              <a:t>Loader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В</a:t>
            </a:r>
            <a:r>
              <a:rPr lang="ru-RU" sz="3600" b="1" dirty="0"/>
              <a:t>ы</a:t>
            </a:r>
            <a:r>
              <a:rPr lang="ru-RU" sz="3600" b="1" dirty="0" smtClean="0"/>
              <a:t>ходные данные </a:t>
            </a:r>
            <a:r>
              <a:rPr lang="en-US" sz="3600" b="1" dirty="0" smtClean="0"/>
              <a:t>SQL*Loader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</a:t>
            </a:r>
            <a:r>
              <a:rPr lang="ru-RU" dirty="0"/>
              <a:t>в таблице БД</a:t>
            </a:r>
            <a:endParaRPr lang="ru-RU" dirty="0" smtClean="0"/>
          </a:p>
          <a:p>
            <a:r>
              <a:rPr lang="ru-RU" dirty="0" smtClean="0"/>
              <a:t>Файл отчета (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 err="1" smtClean="0"/>
              <a:t>file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Файл с некорректными данными (</a:t>
            </a:r>
            <a:r>
              <a:rPr lang="ru-RU" dirty="0" err="1" smtClean="0"/>
              <a:t>Bad</a:t>
            </a:r>
            <a:r>
              <a:rPr lang="ru-RU" dirty="0" smtClean="0"/>
              <a:t> </a:t>
            </a:r>
            <a:r>
              <a:rPr lang="ru-RU" dirty="0" err="1" smtClean="0"/>
              <a:t>files</a:t>
            </a:r>
            <a:r>
              <a:rPr lang="ru-RU" dirty="0" smtClean="0"/>
              <a:t>) — данные которые не вставились из-за каких-либо ограничений БД</a:t>
            </a:r>
          </a:p>
          <a:p>
            <a:r>
              <a:rPr lang="ru-RU" dirty="0" smtClean="0"/>
              <a:t>Файл с отвергнутыми данными (</a:t>
            </a:r>
            <a:r>
              <a:rPr lang="ru-RU" dirty="0" err="1" smtClean="0"/>
              <a:t>Discard</a:t>
            </a:r>
            <a:r>
              <a:rPr lang="ru-RU" dirty="0" smtClean="0"/>
              <a:t> </a:t>
            </a:r>
            <a:r>
              <a:rPr lang="ru-RU" dirty="0" err="1" smtClean="0"/>
              <a:t>files</a:t>
            </a:r>
            <a:r>
              <a:rPr lang="ru-RU" dirty="0" smtClean="0"/>
              <a:t>) — данные которые не прошли дополнительные условия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Управляющий файл </a:t>
            </a:r>
            <a:r>
              <a:rPr lang="en-US" sz="3600" b="1" dirty="0" smtClean="0"/>
              <a:t>SQL*Loader (CTL)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Управляющий файл — это простой текстовый файл, который можно редактировать в обычном текстовом редакторе. Именно здесь описываются все правила импорта.  Пример файла «</a:t>
            </a:r>
            <a:r>
              <a:rPr lang="en-US" dirty="0" smtClean="0"/>
              <a:t>myexample.ctl»: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============================================================================</a:t>
            </a:r>
            <a:endParaRPr lang="en-US" dirty="0" smtClean="0"/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OPTIONS (SKIP=1)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LOAD DATA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CHARACTERSET UTF8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INFILE 'myexample.csv'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BADFILE '</a:t>
            </a:r>
            <a:r>
              <a:rPr lang="en-US" dirty="0" err="1" smtClean="0"/>
              <a:t>myexample.bad</a:t>
            </a:r>
            <a:r>
              <a:rPr lang="en-US" dirty="0" smtClean="0"/>
              <a:t>'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DISCARDFILE 'myexample.dsc'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TRUNCATE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INTO TABLE APPS.XX_MYEXAMPLE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FIELDS TERMINATED BY ';'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OPTIONALLY ENCLOSED BY '"'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TRAILING NULLCOLS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( 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  VAL1,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  VAL2 "</a:t>
            </a:r>
            <a:r>
              <a:rPr lang="en-US" dirty="0" err="1" smtClean="0"/>
              <a:t>rtrim</a:t>
            </a:r>
            <a:r>
              <a:rPr lang="en-US" dirty="0" smtClean="0"/>
              <a:t>(trim(:VAL2), </a:t>
            </a:r>
            <a:r>
              <a:rPr lang="en-US" dirty="0" err="1" smtClean="0"/>
              <a:t>chr</a:t>
            </a:r>
            <a:r>
              <a:rPr lang="en-US" dirty="0" smtClean="0"/>
              <a:t>(10)||</a:t>
            </a:r>
            <a:r>
              <a:rPr lang="en-US" dirty="0" err="1" smtClean="0"/>
              <a:t>chr</a:t>
            </a:r>
            <a:r>
              <a:rPr lang="en-US" dirty="0" smtClean="0"/>
              <a:t>(13))"</a:t>
            </a:r>
          </a:p>
          <a:p>
            <a:pPr marL="1234350" indent="-514350">
              <a:buFont typeface="+mj-lt"/>
              <a:buAutoNum type="arabicPeriod"/>
            </a:pPr>
            <a:r>
              <a:rPr lang="en-US" dirty="0" smtClean="0"/>
              <a:t>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Опции управляющего файла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    1</a:t>
            </a:r>
            <a:r>
              <a:rPr lang="ru-RU" dirty="0" smtClean="0"/>
              <a:t> — </a:t>
            </a:r>
            <a:r>
              <a:rPr lang="ru-RU" b="1" dirty="0" smtClean="0"/>
              <a:t>OPTIONS</a:t>
            </a:r>
            <a:r>
              <a:rPr lang="ru-RU" dirty="0" smtClean="0"/>
              <a:t> позволяет задать ряд параметров не в командной строке, а непосредственно в файле.</a:t>
            </a:r>
            <a:br>
              <a:rPr lang="ru-RU" dirty="0" smtClean="0"/>
            </a:br>
            <a:r>
              <a:rPr lang="ru-RU" b="1" dirty="0" smtClean="0"/>
              <a:t>2</a:t>
            </a:r>
            <a:r>
              <a:rPr lang="ru-RU" dirty="0" smtClean="0"/>
              <a:t> — </a:t>
            </a:r>
            <a:r>
              <a:rPr lang="ru-RU" b="1" dirty="0"/>
              <a:t>LOAD DATA</a:t>
            </a:r>
            <a:r>
              <a:rPr lang="ru-RU" b="1" dirty="0" smtClean="0"/>
              <a:t> </a:t>
            </a:r>
            <a:r>
              <a:rPr lang="ru-RU" dirty="0" smtClean="0"/>
              <a:t>требуется в начале управляющего файла</a:t>
            </a:r>
            <a:br>
              <a:rPr lang="ru-RU" dirty="0" smtClean="0"/>
            </a:br>
            <a:r>
              <a:rPr lang="ru-RU" b="1" dirty="0" smtClean="0"/>
              <a:t>3</a:t>
            </a:r>
            <a:r>
              <a:rPr lang="ru-RU" dirty="0" smtClean="0"/>
              <a:t> — </a:t>
            </a:r>
            <a:r>
              <a:rPr lang="ru-RU" b="1" dirty="0" smtClean="0"/>
              <a:t>CHARACTERSET</a:t>
            </a:r>
            <a:r>
              <a:rPr lang="ru-RU" dirty="0" smtClean="0"/>
              <a:t> если требуется указать кодировку.</a:t>
            </a:r>
            <a:br>
              <a:rPr lang="ru-RU" dirty="0" smtClean="0"/>
            </a:br>
            <a:r>
              <a:rPr lang="ru-RU" b="1" dirty="0" smtClean="0"/>
              <a:t>4</a:t>
            </a:r>
            <a:r>
              <a:rPr lang="ru-RU" dirty="0" smtClean="0"/>
              <a:t> — </a:t>
            </a:r>
            <a:r>
              <a:rPr lang="ru-RU" b="1" dirty="0"/>
              <a:t>INFILE</a:t>
            </a:r>
            <a:r>
              <a:rPr lang="ru-RU" dirty="0" smtClean="0"/>
              <a:t> определяет файл с исходными данными.</a:t>
            </a:r>
            <a:br>
              <a:rPr lang="ru-RU" dirty="0" smtClean="0"/>
            </a:br>
            <a:r>
              <a:rPr lang="ru-RU" b="1" dirty="0" smtClean="0"/>
              <a:t>5</a:t>
            </a:r>
            <a:r>
              <a:rPr lang="ru-RU" dirty="0" smtClean="0"/>
              <a:t> — </a:t>
            </a:r>
            <a:r>
              <a:rPr lang="ru-RU" b="1" dirty="0" smtClean="0"/>
              <a:t>BADFILE</a:t>
            </a:r>
            <a:r>
              <a:rPr lang="ru-RU" dirty="0" smtClean="0"/>
              <a:t> определяет файл с некорректными данными.</a:t>
            </a:r>
            <a:br>
              <a:rPr lang="ru-RU" dirty="0" smtClean="0"/>
            </a:br>
            <a:r>
              <a:rPr lang="ru-RU" b="1" dirty="0" smtClean="0"/>
              <a:t>6</a:t>
            </a:r>
            <a:r>
              <a:rPr lang="ru-RU" dirty="0" smtClean="0"/>
              <a:t> — </a:t>
            </a:r>
            <a:r>
              <a:rPr lang="ru-RU" b="1" dirty="0" smtClean="0"/>
              <a:t>DISCARDFILE</a:t>
            </a:r>
            <a:r>
              <a:rPr lang="ru-RU" dirty="0" smtClean="0"/>
              <a:t> определяет файл с отброшенными данными.</a:t>
            </a:r>
            <a:br>
              <a:rPr lang="ru-RU" dirty="0" smtClean="0"/>
            </a:br>
            <a:r>
              <a:rPr lang="ru-RU" b="1" dirty="0" smtClean="0"/>
              <a:t>7</a:t>
            </a:r>
            <a:r>
              <a:rPr lang="ru-RU" dirty="0" smtClean="0"/>
              <a:t> — метод загрузки данных в таблицу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Метод загрузки данных в таблицу</a:t>
            </a:r>
            <a:endParaRPr lang="ru-RU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4055" y="2714620"/>
            <a:ext cx="7917418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568</Words>
  <Application>Microsoft Office PowerPoint</Application>
  <PresentationFormat>Экран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SQL*Loader - полезная утилита ORACLE</vt:lpstr>
      <vt:lpstr>Загрузка данных</vt:lpstr>
      <vt:lpstr>Возможности SQL*Loader</vt:lpstr>
      <vt:lpstr>SQL*Loader</vt:lpstr>
      <vt:lpstr>Входные данные SQL*Loader</vt:lpstr>
      <vt:lpstr>Выходные данные SQL*Loader</vt:lpstr>
      <vt:lpstr>Управляющий файл SQL*Loader (CTL)</vt:lpstr>
      <vt:lpstr>Опции управляющего файла</vt:lpstr>
      <vt:lpstr>Метод загрузки данных в таблицу</vt:lpstr>
      <vt:lpstr>Опции управляющего файла</vt:lpstr>
      <vt:lpstr>Запуск импорта данных SQL*Loader</vt:lpstr>
      <vt:lpstr>Опции командной строки SQL*Loader</vt:lpstr>
      <vt:lpstr>Данные для загрузки непосредственно в управляющем файле</vt:lpstr>
      <vt:lpstr>Сценарий 1 (использование SQL*Loader) </vt:lpstr>
      <vt:lpstr>Сценарий 1(использование SQL*Loader) </vt:lpstr>
      <vt:lpstr>Сценарий 2 (данные с разными разделителями в данных + форматирование даты)</vt:lpstr>
      <vt:lpstr>Сценарий 2 (данные с разными разделителями в данных + форматирование даты)</vt:lpstr>
      <vt:lpstr>Сценарий 2 (данные с разными разделителями в данных + форматирование даты)</vt:lpstr>
      <vt:lpstr>Ссылка на документацию по SQL*Loader</vt:lpstr>
      <vt:lpstr>Задание 4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Полезные утилиты ORACLE</dc:title>
  <dc:creator>GRAFEEVA</dc:creator>
  <cp:lastModifiedBy>GRAFEEVA</cp:lastModifiedBy>
  <cp:revision>28</cp:revision>
  <dcterms:created xsi:type="dcterms:W3CDTF">2017-09-29T09:55:18Z</dcterms:created>
  <dcterms:modified xsi:type="dcterms:W3CDTF">2018-09-14T23:08:30Z</dcterms:modified>
</cp:coreProperties>
</file>