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344" r:id="rId4"/>
    <p:sldId id="266" r:id="rId5"/>
    <p:sldId id="269" r:id="rId6"/>
    <p:sldId id="311" r:id="rId7"/>
    <p:sldId id="281" r:id="rId8"/>
    <p:sldId id="283" r:id="rId9"/>
    <p:sldId id="290" r:id="rId10"/>
    <p:sldId id="292" r:id="rId11"/>
    <p:sldId id="293" r:id="rId12"/>
    <p:sldId id="294" r:id="rId13"/>
    <p:sldId id="296" r:id="rId14"/>
    <p:sldId id="299" r:id="rId15"/>
    <p:sldId id="301" r:id="rId16"/>
    <p:sldId id="302" r:id="rId17"/>
    <p:sldId id="304" r:id="rId18"/>
    <p:sldId id="305" r:id="rId19"/>
    <p:sldId id="338" r:id="rId20"/>
    <p:sldId id="332" r:id="rId21"/>
    <p:sldId id="333" r:id="rId22"/>
    <p:sldId id="336" r:id="rId23"/>
    <p:sldId id="337" r:id="rId24"/>
    <p:sldId id="340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2" autoAdjust="0"/>
    <p:restoredTop sz="94695" autoAdjust="0"/>
  </p:normalViewPr>
  <p:slideViewPr>
    <p:cSldViewPr>
      <p:cViewPr varScale="1">
        <p:scale>
          <a:sx n="107" d="100"/>
          <a:sy n="107" d="100"/>
        </p:scale>
        <p:origin x="-83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61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0614-90F6-4037-9385-FF715483122C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FD63-EA35-477C-AD4C-DCC6DD3EF0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0614-90F6-4037-9385-FF715483122C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FD63-EA35-477C-AD4C-DCC6DD3EF0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0614-90F6-4037-9385-FF715483122C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FD63-EA35-477C-AD4C-DCC6DD3EF0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0614-90F6-4037-9385-FF715483122C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FD63-EA35-477C-AD4C-DCC6DD3EF0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0614-90F6-4037-9385-FF715483122C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FD63-EA35-477C-AD4C-DCC6DD3EF0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0614-90F6-4037-9385-FF715483122C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FD63-EA35-477C-AD4C-DCC6DD3EF0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0614-90F6-4037-9385-FF715483122C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FD63-EA35-477C-AD4C-DCC6DD3EF0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0614-90F6-4037-9385-FF715483122C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FD63-EA35-477C-AD4C-DCC6DD3EF0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0614-90F6-4037-9385-FF715483122C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FD63-EA35-477C-AD4C-DCC6DD3EF0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0614-90F6-4037-9385-FF715483122C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FD63-EA35-477C-AD4C-DCC6DD3EF0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0614-90F6-4037-9385-FF715483122C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FD63-EA35-477C-AD4C-DCC6DD3EF0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70614-90F6-4037-9385-FF715483122C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8FD63-EA35-477C-AD4C-DCC6DD3EF07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N.Grafeeva@spbu.r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ОСНОВНЫЕ ОБЪЕКТЫ БАЗЫ</a:t>
            </a:r>
            <a:r>
              <a:rPr lang="en-US" dirty="0" smtClean="0"/>
              <a:t> ORACLE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Графеева</a:t>
            </a:r>
            <a:r>
              <a:rPr lang="ru-RU" dirty="0" smtClean="0"/>
              <a:t> Н.Г.</a:t>
            </a:r>
          </a:p>
          <a:p>
            <a:r>
              <a:rPr lang="ru-RU" dirty="0" smtClean="0"/>
              <a:t>2018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9717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Представления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sz="2700" dirty="0" smtClean="0"/>
              <a:t>Представление - это именованное правило выборки данных.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pic>
        <p:nvPicPr>
          <p:cNvPr id="2150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04937" y="2358231"/>
            <a:ext cx="633412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CREATE VIEW </a:t>
            </a:r>
            <a:r>
              <a:rPr lang="en-US" sz="2000" dirty="0" smtClean="0"/>
              <a:t>STAFF </a:t>
            </a:r>
            <a:r>
              <a:rPr lang="ru-RU" sz="2000" dirty="0" smtClean="0"/>
              <a:t>  </a:t>
            </a:r>
            <a:endParaRPr lang="en-US" sz="2000" dirty="0" smtClean="0"/>
          </a:p>
          <a:p>
            <a:r>
              <a:rPr lang="en-US" sz="2000" dirty="0" smtClean="0"/>
              <a:t>AS </a:t>
            </a:r>
            <a:r>
              <a:rPr lang="en-US" sz="2000" dirty="0"/>
              <a:t>SELECT </a:t>
            </a:r>
            <a:r>
              <a:rPr lang="en-US" sz="2000" dirty="0" smtClean="0"/>
              <a:t> </a:t>
            </a:r>
            <a:r>
              <a:rPr lang="en-US" sz="2000" dirty="0" err="1" smtClean="0"/>
              <a:t>employee_id</a:t>
            </a:r>
            <a:r>
              <a:rPr lang="en-US" sz="2000" dirty="0" smtClean="0"/>
              <a:t>, </a:t>
            </a:r>
            <a:r>
              <a:rPr lang="en-US" sz="2000" dirty="0" err="1" smtClean="0"/>
              <a:t>last_name</a:t>
            </a:r>
            <a:r>
              <a:rPr lang="en-US" sz="2000" dirty="0" smtClean="0"/>
              <a:t>, </a:t>
            </a:r>
            <a:r>
              <a:rPr lang="en-US" sz="2000" dirty="0" err="1" smtClean="0"/>
              <a:t>job_id</a:t>
            </a:r>
            <a:r>
              <a:rPr lang="en-US" sz="2000" dirty="0" smtClean="0"/>
              <a:t>, </a:t>
            </a:r>
            <a:r>
              <a:rPr lang="en-US" sz="2000" dirty="0" err="1" smtClean="0"/>
              <a:t>manager_id</a:t>
            </a:r>
            <a:r>
              <a:rPr lang="en-US" sz="2000" dirty="0" smtClean="0"/>
              <a:t>, </a:t>
            </a:r>
            <a:r>
              <a:rPr lang="en-US" sz="2000" dirty="0" err="1" smtClean="0"/>
              <a:t>department_id</a:t>
            </a:r>
            <a:r>
              <a:rPr lang="en-US" sz="2000" dirty="0" smtClean="0"/>
              <a:t> FROM EMPLOYEES</a:t>
            </a:r>
          </a:p>
          <a:p>
            <a:r>
              <a:rPr lang="en-US" sz="2000" dirty="0" smtClean="0"/>
              <a:t>======================================================</a:t>
            </a:r>
            <a:r>
              <a:rPr lang="ru-RU" sz="2000" dirty="0" smtClean="0"/>
              <a:t>====</a:t>
            </a:r>
            <a:endParaRPr lang="en-US" sz="2000" dirty="0" smtClean="0"/>
          </a:p>
          <a:p>
            <a:r>
              <a:rPr lang="en-US" sz="2000" dirty="0" smtClean="0"/>
              <a:t>CREATE VIEW JOB_IDS </a:t>
            </a:r>
          </a:p>
          <a:p>
            <a:r>
              <a:rPr lang="en-US" sz="2000" dirty="0" smtClean="0"/>
              <a:t>AS SELECT DISTINCT </a:t>
            </a:r>
            <a:r>
              <a:rPr lang="en-US" sz="2000" dirty="0" err="1" smtClean="0"/>
              <a:t>job_id</a:t>
            </a:r>
            <a:r>
              <a:rPr lang="en-US" sz="2000" dirty="0" smtClean="0"/>
              <a:t> FROM EMPLOYEES</a:t>
            </a:r>
          </a:p>
          <a:p>
            <a:r>
              <a:rPr lang="en-US" sz="2000" dirty="0" smtClean="0"/>
              <a:t>========================================================</a:t>
            </a:r>
            <a:r>
              <a:rPr lang="ru-RU" sz="2000" dirty="0" smtClean="0"/>
              <a:t>==</a:t>
            </a:r>
            <a:endParaRPr lang="en-US" sz="2000" dirty="0" smtClean="0"/>
          </a:p>
          <a:p>
            <a:r>
              <a:rPr lang="en-US" sz="2000" dirty="0" smtClean="0"/>
              <a:t>CREATE VIEW STAFF_MANAGER_101 </a:t>
            </a:r>
          </a:p>
          <a:p>
            <a:r>
              <a:rPr lang="en-US" sz="2000" dirty="0" smtClean="0"/>
              <a:t>AS SELECT  </a:t>
            </a:r>
            <a:r>
              <a:rPr lang="en-US" sz="2000" dirty="0" err="1" smtClean="0"/>
              <a:t>employee_id</a:t>
            </a:r>
            <a:r>
              <a:rPr lang="en-US" sz="2000" dirty="0" smtClean="0"/>
              <a:t>, </a:t>
            </a:r>
            <a:r>
              <a:rPr lang="en-US" sz="2000" dirty="0" err="1" smtClean="0"/>
              <a:t>last_name</a:t>
            </a:r>
            <a:r>
              <a:rPr lang="en-US" sz="2000" dirty="0" smtClean="0"/>
              <a:t>, </a:t>
            </a:r>
            <a:r>
              <a:rPr lang="en-US" sz="2000" dirty="0" err="1" smtClean="0"/>
              <a:t>job_id</a:t>
            </a:r>
            <a:r>
              <a:rPr lang="en-US" sz="2000" dirty="0" smtClean="0"/>
              <a:t>, </a:t>
            </a:r>
            <a:r>
              <a:rPr lang="en-US" sz="2000" dirty="0" err="1" smtClean="0"/>
              <a:t>manager_id</a:t>
            </a:r>
            <a:r>
              <a:rPr lang="en-US" sz="2000" dirty="0" smtClean="0"/>
              <a:t>, </a:t>
            </a:r>
            <a:r>
              <a:rPr lang="en-US" sz="2000" dirty="0" err="1" smtClean="0"/>
              <a:t>department_id</a:t>
            </a:r>
            <a:r>
              <a:rPr lang="en-US" sz="2000" dirty="0" smtClean="0"/>
              <a:t> FROM EMPLOYEES WHERE </a:t>
            </a:r>
            <a:r>
              <a:rPr lang="en-US" sz="2000" dirty="0" err="1" smtClean="0"/>
              <a:t>manager_id</a:t>
            </a:r>
            <a:r>
              <a:rPr lang="en-US" sz="2000" dirty="0" smtClean="0"/>
              <a:t> = 101</a:t>
            </a:r>
            <a:endParaRPr lang="ru-RU" sz="2000" dirty="0" smtClean="0"/>
          </a:p>
          <a:p>
            <a:r>
              <a:rPr lang="ru-RU" sz="2000" dirty="0" smtClean="0"/>
              <a:t>===========================================================</a:t>
            </a:r>
            <a:r>
              <a:rPr lang="en-US" sz="2000" dirty="0" smtClean="0"/>
              <a:t> </a:t>
            </a:r>
            <a:endParaRPr lang="ru-RU" sz="20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Системные</a:t>
            </a:r>
            <a:r>
              <a:rPr lang="ru-RU" b="1" dirty="0"/>
              <a:t> </a:t>
            </a:r>
            <a:r>
              <a:rPr lang="ru-RU" dirty="0"/>
              <a:t>представления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USER_VIEWS</a:t>
            </a:r>
            <a:endParaRPr lang="ru-RU" dirty="0"/>
          </a:p>
          <a:p>
            <a:pPr lvl="0"/>
            <a:r>
              <a:rPr lang="en-US" dirty="0"/>
              <a:t>ALL_VIEWS</a:t>
            </a:r>
            <a:endParaRPr lang="ru-RU" dirty="0"/>
          </a:p>
          <a:p>
            <a:pPr lvl="0"/>
            <a:r>
              <a:rPr lang="en-US" dirty="0" smtClean="0"/>
              <a:t>DBA_VIEWS</a:t>
            </a:r>
            <a:r>
              <a:rPr lang="ru-RU" dirty="0" smtClean="0"/>
              <a:t> (доступно администратору)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Секвенции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ru-RU" sz="8000" dirty="0"/>
              <a:t>Секвенция - </a:t>
            </a:r>
            <a:r>
              <a:rPr lang="ru-RU" sz="8000" dirty="0" smtClean="0"/>
              <a:t>это объект базы данных, который генерирует целые числа в соответствии с правилами, установленными во время его создания. Для последовательности можно указывать как положительные, так и отрицательные целые числа.  Последовательности применяют для самых разных целей, но в основном для автоматической генерации первичных ключей. Тем не менее к первичному ключу таблицы последовательность никак не привязана.  При определении секвенции указывается следующая информация</a:t>
            </a:r>
            <a:r>
              <a:rPr lang="en-US" sz="8000" dirty="0" smtClean="0"/>
              <a:t>:</a:t>
            </a:r>
            <a:r>
              <a:rPr lang="ru-RU" sz="6200" dirty="0" smtClean="0"/>
              <a:t/>
            </a:r>
            <a:br>
              <a:rPr lang="ru-RU" sz="6200" dirty="0" smtClean="0"/>
            </a:br>
            <a:r>
              <a:rPr lang="ru-RU" sz="6200" dirty="0" smtClean="0"/>
              <a:t/>
            </a:r>
            <a:br>
              <a:rPr lang="ru-RU" sz="6200" dirty="0" smtClean="0"/>
            </a:br>
            <a:r>
              <a:rPr lang="ru-RU" sz="6200" dirty="0" smtClean="0"/>
              <a:t>•имя последовательности</a:t>
            </a:r>
            <a:br>
              <a:rPr lang="ru-RU" sz="6200" dirty="0" smtClean="0"/>
            </a:br>
            <a:r>
              <a:rPr lang="ru-RU" sz="6200" dirty="0" smtClean="0"/>
              <a:t/>
            </a:r>
            <a:br>
              <a:rPr lang="ru-RU" sz="6200" dirty="0" smtClean="0"/>
            </a:br>
            <a:r>
              <a:rPr lang="ru-RU" sz="6200" dirty="0" smtClean="0"/>
              <a:t>• стартовое значение (опционально)</a:t>
            </a:r>
          </a:p>
          <a:p>
            <a:pPr>
              <a:buNone/>
            </a:pPr>
            <a:r>
              <a:rPr lang="ru-RU" sz="6200" dirty="0" smtClean="0"/>
              <a:t/>
            </a:r>
            <a:br>
              <a:rPr lang="ru-RU" sz="6200" dirty="0" smtClean="0"/>
            </a:br>
            <a:r>
              <a:rPr lang="ru-RU" sz="6200" dirty="0" smtClean="0"/>
              <a:t>• интервал между числами</a:t>
            </a:r>
          </a:p>
          <a:p>
            <a:pPr>
              <a:buNone/>
            </a:pPr>
            <a:endParaRPr lang="ru-RU" sz="6200" dirty="0" smtClean="0"/>
          </a:p>
          <a:p>
            <a:pPr>
              <a:buNone/>
            </a:pPr>
            <a:r>
              <a:rPr lang="ru-RU" sz="6200" dirty="0" smtClean="0"/>
              <a:t>       • максимальное значение (опционально)</a:t>
            </a:r>
          </a:p>
          <a:p>
            <a:pPr>
              <a:buNone/>
            </a:pPr>
            <a:r>
              <a:rPr lang="ru-RU" sz="6200" dirty="0" smtClean="0"/>
              <a:t>       </a:t>
            </a:r>
          </a:p>
          <a:p>
            <a:pPr>
              <a:buNone/>
            </a:pPr>
            <a:r>
              <a:rPr lang="ru-RU" sz="6200" dirty="0" smtClean="0"/>
              <a:t>       • минимальное значение (опционально)</a:t>
            </a:r>
          </a:p>
          <a:p>
            <a:endParaRPr lang="ru-RU" sz="6200" dirty="0" smtClean="0"/>
          </a:p>
          <a:p>
            <a:r>
              <a:rPr lang="ru-RU" sz="6200" dirty="0" smtClean="0"/>
              <a:t>• размер </a:t>
            </a:r>
            <a:r>
              <a:rPr lang="ru-RU" sz="6200" dirty="0" err="1" smtClean="0"/>
              <a:t>кэша</a:t>
            </a:r>
            <a:r>
              <a:rPr lang="ru-RU" sz="6200" dirty="0" smtClean="0"/>
              <a:t> для очередного набора сгенерированных чисел (опционально)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Системные</a:t>
            </a:r>
            <a:r>
              <a:rPr lang="ru-RU" b="1" dirty="0"/>
              <a:t> </a:t>
            </a:r>
            <a:r>
              <a:rPr lang="ru-RU" dirty="0" smtClean="0"/>
              <a:t>представления для секвенций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USER_SEQUENCES</a:t>
            </a:r>
            <a:endParaRPr lang="ru-RU" sz="2400" dirty="0"/>
          </a:p>
          <a:p>
            <a:pPr lvl="0"/>
            <a:r>
              <a:rPr lang="en-US" sz="2400" dirty="0"/>
              <a:t>ALL_SEQUENCES</a:t>
            </a:r>
            <a:endParaRPr lang="ru-RU" sz="2400" dirty="0"/>
          </a:p>
          <a:p>
            <a:r>
              <a:rPr lang="en-US" sz="2400" dirty="0" smtClean="0"/>
              <a:t>DBA_SEQUENCES</a:t>
            </a:r>
            <a:r>
              <a:rPr lang="ru-RU" sz="2400" dirty="0" smtClean="0"/>
              <a:t> (доступно только для администраторов)</a:t>
            </a:r>
            <a:endParaRPr lang="ru-RU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Процедуры, функции, пакеты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ru-RU" sz="7200" dirty="0" smtClean="0"/>
              <a:t>Хранимые процедуры (</a:t>
            </a:r>
            <a:r>
              <a:rPr lang="ru-RU" sz="7200" dirty="0" err="1" smtClean="0"/>
              <a:t>stored</a:t>
            </a:r>
            <a:r>
              <a:rPr lang="ru-RU" sz="7200" dirty="0" smtClean="0"/>
              <a:t> </a:t>
            </a:r>
            <a:r>
              <a:rPr lang="ru-RU" sz="7200" dirty="0" err="1" smtClean="0"/>
              <a:t>procedure</a:t>
            </a:r>
            <a:r>
              <a:rPr lang="ru-RU" sz="7200" dirty="0" smtClean="0"/>
              <a:t>)  и функции — это подпрограммы, которые выполняют некоторые действия с информацией в базе данных и при этом сами хранятся в базе данных. В </a:t>
            </a:r>
            <a:r>
              <a:rPr lang="ru-RU" sz="7200" dirty="0" err="1" smtClean="0"/>
              <a:t>Oracle</a:t>
            </a:r>
            <a:r>
              <a:rPr lang="ru-RU" sz="7200" dirty="0" smtClean="0"/>
              <a:t> хранимые процедуры и функции можно писать на языках PL/SQL (процедурное расширение </a:t>
            </a:r>
            <a:r>
              <a:rPr lang="en-US" sz="7200" dirty="0" smtClean="0"/>
              <a:t>SQL</a:t>
            </a:r>
            <a:r>
              <a:rPr lang="ru-RU" sz="7200" dirty="0" smtClean="0"/>
              <a:t>) и </a:t>
            </a:r>
            <a:r>
              <a:rPr lang="ru-RU" sz="7200" dirty="0" err="1" smtClean="0"/>
              <a:t>Java</a:t>
            </a:r>
            <a:r>
              <a:rPr lang="ru-RU" sz="7200" dirty="0" smtClean="0"/>
              <a:t>. Хранимые процедуры </a:t>
            </a:r>
            <a:r>
              <a:rPr lang="en-US" sz="7200" dirty="0" smtClean="0"/>
              <a:t> </a:t>
            </a:r>
            <a:r>
              <a:rPr lang="ru-RU" sz="7200" dirty="0" smtClean="0"/>
              <a:t>и функции никогда не передаются на клиентские компьютеры. Она всегда находятся в базе данных и выполняются СУБД на том компьютере, где располагается сервер базы данных.</a:t>
            </a:r>
          </a:p>
          <a:p>
            <a:endParaRPr lang="ru-RU" sz="7200" dirty="0" smtClean="0"/>
          </a:p>
          <a:p>
            <a:r>
              <a:rPr lang="ru-RU" sz="7200" dirty="0" smtClean="0"/>
              <a:t>Процедуры </a:t>
            </a:r>
            <a:r>
              <a:rPr lang="ru-RU" sz="7200" dirty="0"/>
              <a:t>и функции могут быть с параметрами и без параметров. </a:t>
            </a:r>
            <a:r>
              <a:rPr lang="ru-RU" sz="7200" dirty="0" smtClean="0"/>
              <a:t>Способы передачи </a:t>
            </a:r>
            <a:r>
              <a:rPr lang="ru-RU" sz="7200" dirty="0"/>
              <a:t>параметров:</a:t>
            </a:r>
          </a:p>
          <a:p>
            <a:r>
              <a:rPr lang="ru-RU" sz="7200" dirty="0"/>
              <a:t> </a:t>
            </a:r>
          </a:p>
          <a:p>
            <a:r>
              <a:rPr lang="en-US" sz="7200" b="1" dirty="0"/>
              <a:t>IN</a:t>
            </a:r>
            <a:r>
              <a:rPr lang="ru-RU" sz="7200" dirty="0"/>
              <a:t> – параметр используется как параметр, передающий начальное значение от фактического параметра формальному при старте процедуры. Этот способ передачи параметра используется по умолчанию, т.е. когда способ передачи в явном виде не задан.</a:t>
            </a:r>
          </a:p>
          <a:p>
            <a:r>
              <a:rPr lang="en-US" sz="7200" b="1" dirty="0"/>
              <a:t>OUT</a:t>
            </a:r>
            <a:r>
              <a:rPr lang="ru-RU" sz="7200" dirty="0"/>
              <a:t> – параметр передает значение в конце работы процедуры/функции от формального параметра фактическому</a:t>
            </a:r>
          </a:p>
          <a:p>
            <a:r>
              <a:rPr lang="en-US" sz="7200" b="1" dirty="0"/>
              <a:t>IN OUT</a:t>
            </a:r>
            <a:r>
              <a:rPr lang="ru-RU" sz="7200" dirty="0"/>
              <a:t> – при старте процедуры/функции передает начальное значение от фактического параметра формальному, а конце работы процедуры/функции от формального параметра фактическому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</a:t>
            </a:r>
            <a:r>
              <a:rPr lang="en-US" b="1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Определение функции</a:t>
            </a:r>
            <a:r>
              <a:rPr lang="en-US" sz="2800" dirty="0" smtClean="0"/>
              <a:t>:</a:t>
            </a:r>
            <a:endParaRPr lang="ru-RU" sz="2800" dirty="0" smtClean="0"/>
          </a:p>
          <a:p>
            <a:endParaRPr lang="en-US" sz="2800" dirty="0" smtClean="0"/>
          </a:p>
          <a:p>
            <a:r>
              <a:rPr lang="en-US" sz="1800" dirty="0" smtClean="0"/>
              <a:t>CREATE </a:t>
            </a:r>
            <a:r>
              <a:rPr lang="en-US" sz="1800" dirty="0"/>
              <a:t>OR REPLACE FUNCTION </a:t>
            </a:r>
            <a:r>
              <a:rPr lang="en-US" sz="1800" dirty="0" err="1" smtClean="0"/>
              <a:t>summ</a:t>
            </a:r>
            <a:r>
              <a:rPr lang="en-US" sz="1800" dirty="0" smtClean="0"/>
              <a:t> (</a:t>
            </a:r>
            <a:r>
              <a:rPr lang="en-US" sz="1800" dirty="0"/>
              <a:t>a IN NUMBER, b in NUMBER)</a:t>
            </a:r>
            <a:endParaRPr lang="ru-RU" sz="1800" dirty="0"/>
          </a:p>
          <a:p>
            <a:r>
              <a:rPr lang="en-US" sz="1800" dirty="0"/>
              <a:t>RETURN NUMBER</a:t>
            </a:r>
            <a:endParaRPr lang="ru-RU" sz="1800" dirty="0"/>
          </a:p>
          <a:p>
            <a:r>
              <a:rPr lang="en-US" sz="1800" dirty="0"/>
              <a:t>IS</a:t>
            </a:r>
            <a:endParaRPr lang="ru-RU" sz="1800" dirty="0"/>
          </a:p>
          <a:p>
            <a:r>
              <a:rPr lang="ru-RU" sz="1800" dirty="0" smtClean="0"/>
              <a:t>         </a:t>
            </a:r>
            <a:r>
              <a:rPr lang="en-US" sz="1800" dirty="0" err="1" smtClean="0"/>
              <a:t>var_result</a:t>
            </a:r>
            <a:r>
              <a:rPr lang="en-US" sz="1800" dirty="0" smtClean="0"/>
              <a:t> </a:t>
            </a:r>
            <a:r>
              <a:rPr lang="en-US" sz="1800" dirty="0"/>
              <a:t>NUMBER;</a:t>
            </a:r>
            <a:endParaRPr lang="ru-RU" sz="1800" dirty="0"/>
          </a:p>
          <a:p>
            <a:r>
              <a:rPr lang="en-US" sz="1800" dirty="0"/>
              <a:t>BEGIN</a:t>
            </a:r>
            <a:endParaRPr lang="ru-RU" sz="1800" dirty="0"/>
          </a:p>
          <a:p>
            <a:r>
              <a:rPr lang="en-US" sz="1800" dirty="0"/>
              <a:t>  </a:t>
            </a:r>
            <a:r>
              <a:rPr lang="ru-RU" sz="1800" dirty="0" smtClean="0"/>
              <a:t>        </a:t>
            </a:r>
            <a:r>
              <a:rPr lang="en-US" sz="1800" dirty="0" err="1" smtClean="0"/>
              <a:t>var_result</a:t>
            </a:r>
            <a:r>
              <a:rPr lang="en-US" sz="1800" dirty="0" smtClean="0"/>
              <a:t> </a:t>
            </a:r>
            <a:r>
              <a:rPr lang="en-US" sz="1800" dirty="0"/>
              <a:t>:= a + b;</a:t>
            </a:r>
            <a:endParaRPr lang="ru-RU" sz="1800" dirty="0"/>
          </a:p>
          <a:p>
            <a:r>
              <a:rPr lang="en-US" sz="1800" dirty="0"/>
              <a:t>  </a:t>
            </a:r>
            <a:r>
              <a:rPr lang="ru-RU" sz="1800" dirty="0" smtClean="0"/>
              <a:t>        </a:t>
            </a:r>
            <a:r>
              <a:rPr lang="en-US" sz="1800" dirty="0" smtClean="0"/>
              <a:t>RETURN </a:t>
            </a:r>
            <a:r>
              <a:rPr lang="en-US" sz="1800" dirty="0" err="1"/>
              <a:t>var_result</a:t>
            </a:r>
            <a:r>
              <a:rPr lang="en-US" sz="1800" dirty="0"/>
              <a:t>;</a:t>
            </a:r>
            <a:endParaRPr lang="ru-RU" sz="1800" dirty="0"/>
          </a:p>
          <a:p>
            <a:r>
              <a:rPr lang="en-US" sz="1800" dirty="0"/>
              <a:t>END </a:t>
            </a:r>
            <a:r>
              <a:rPr lang="en-US" sz="1800" dirty="0" err="1"/>
              <a:t>summ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endParaRPr lang="en-US" sz="1800" dirty="0" smtClean="0"/>
          </a:p>
          <a:p>
            <a:endParaRPr lang="ru-RU" sz="1800" dirty="0" smtClean="0"/>
          </a:p>
          <a:p>
            <a:r>
              <a:rPr lang="ru-RU" sz="2400" dirty="0" smtClean="0"/>
              <a:t>Вызов функции</a:t>
            </a:r>
            <a:r>
              <a:rPr lang="en-US" sz="2400" dirty="0" smtClean="0"/>
              <a:t>:</a:t>
            </a:r>
          </a:p>
          <a:p>
            <a:r>
              <a:rPr lang="en-US" sz="1800" dirty="0" smtClean="0"/>
              <a:t>SELECT </a:t>
            </a:r>
            <a:r>
              <a:rPr lang="en-US" sz="1800" dirty="0" err="1" smtClean="0"/>
              <a:t>summ</a:t>
            </a:r>
            <a:r>
              <a:rPr lang="en-US" sz="1800" dirty="0" smtClean="0"/>
              <a:t>(2,3) FROM DUAL</a:t>
            </a:r>
            <a:endParaRPr lang="ru-RU" sz="1800" dirty="0" smtClean="0"/>
          </a:p>
          <a:p>
            <a:endParaRPr lang="ru-RU" sz="22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600" dirty="0" smtClean="0"/>
              <a:t>Определение процедуры</a:t>
            </a:r>
            <a:r>
              <a:rPr lang="en-US" sz="2600" dirty="0" smtClean="0"/>
              <a:t>:</a:t>
            </a:r>
          </a:p>
          <a:p>
            <a:endParaRPr lang="en-US" sz="2200" dirty="0" smtClean="0"/>
          </a:p>
          <a:p>
            <a:r>
              <a:rPr lang="en-US" sz="1900" dirty="0" smtClean="0"/>
              <a:t>CREATE </a:t>
            </a:r>
            <a:r>
              <a:rPr lang="en-US" sz="1900" dirty="0"/>
              <a:t>OR REPLACE PROCEDURE </a:t>
            </a:r>
            <a:r>
              <a:rPr lang="en-US" sz="1900" dirty="0" err="1" smtClean="0"/>
              <a:t>avgnumbers</a:t>
            </a:r>
            <a:endParaRPr lang="en-US" sz="1900" dirty="0" smtClean="0"/>
          </a:p>
          <a:p>
            <a:r>
              <a:rPr lang="en-US" sz="1900" dirty="0"/>
              <a:t> </a:t>
            </a:r>
            <a:r>
              <a:rPr lang="en-US" sz="1900" dirty="0" smtClean="0"/>
              <a:t>     ( a </a:t>
            </a:r>
            <a:r>
              <a:rPr lang="en-US" sz="1900" dirty="0"/>
              <a:t>		IN 	NUMBER, </a:t>
            </a:r>
            <a:endParaRPr lang="ru-RU" sz="1900" dirty="0"/>
          </a:p>
          <a:p>
            <a:r>
              <a:rPr lang="en-US" sz="1900" dirty="0"/>
              <a:t>         b 		IN 	NUMBER, </a:t>
            </a:r>
            <a:endParaRPr lang="ru-RU" sz="1900" dirty="0"/>
          </a:p>
          <a:p>
            <a:r>
              <a:rPr lang="en-US" sz="1900" dirty="0"/>
              <a:t>         </a:t>
            </a:r>
            <a:r>
              <a:rPr lang="en-US" sz="1900" dirty="0" err="1"/>
              <a:t>ar</a:t>
            </a:r>
            <a:r>
              <a:rPr lang="en-US" sz="1900" dirty="0"/>
              <a:t> 	</a:t>
            </a:r>
            <a:r>
              <a:rPr lang="ru-RU" sz="1900" dirty="0" smtClean="0"/>
              <a:t>              </a:t>
            </a:r>
            <a:r>
              <a:rPr lang="en-US" sz="1900" dirty="0" smtClean="0"/>
              <a:t>   OUT </a:t>
            </a:r>
            <a:r>
              <a:rPr lang="en-US" sz="1900" dirty="0"/>
              <a:t>	NUMBER, </a:t>
            </a:r>
            <a:endParaRPr lang="ru-RU" sz="1900" dirty="0"/>
          </a:p>
          <a:p>
            <a:r>
              <a:rPr lang="en-US" sz="1900" dirty="0"/>
              <a:t>         </a:t>
            </a:r>
            <a:r>
              <a:rPr lang="en-US" sz="1900" dirty="0" err="1"/>
              <a:t>geom</a:t>
            </a:r>
            <a:r>
              <a:rPr lang="en-US" sz="1900" dirty="0"/>
              <a:t> 	</a:t>
            </a:r>
            <a:r>
              <a:rPr lang="ru-RU" sz="1900" dirty="0" smtClean="0"/>
              <a:t>              </a:t>
            </a:r>
            <a:r>
              <a:rPr lang="en-US" sz="1900" dirty="0" smtClean="0"/>
              <a:t>   OUT </a:t>
            </a:r>
            <a:r>
              <a:rPr lang="en-US" sz="1900" dirty="0"/>
              <a:t>	</a:t>
            </a:r>
            <a:r>
              <a:rPr lang="en-US" sz="1900" dirty="0" smtClean="0"/>
              <a:t>NUMBER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   )</a:t>
            </a:r>
            <a:endParaRPr lang="ru-RU" sz="1900" dirty="0"/>
          </a:p>
          <a:p>
            <a:r>
              <a:rPr lang="en-US" sz="1900" dirty="0"/>
              <a:t>IS</a:t>
            </a:r>
            <a:endParaRPr lang="ru-RU" sz="1900" dirty="0"/>
          </a:p>
          <a:p>
            <a:r>
              <a:rPr lang="en-US" sz="1900" dirty="0"/>
              <a:t>BEGIN</a:t>
            </a:r>
            <a:endParaRPr lang="ru-RU" sz="1900" dirty="0"/>
          </a:p>
          <a:p>
            <a:r>
              <a:rPr lang="en-US" sz="1900" dirty="0"/>
              <a:t>  </a:t>
            </a:r>
            <a:r>
              <a:rPr lang="en-US" sz="1900" dirty="0" smtClean="0"/>
              <a:t>   </a:t>
            </a:r>
            <a:r>
              <a:rPr lang="en-US" sz="1900" dirty="0" err="1" smtClean="0"/>
              <a:t>ar</a:t>
            </a:r>
            <a:r>
              <a:rPr lang="en-US" sz="1900" dirty="0" smtClean="0"/>
              <a:t> </a:t>
            </a:r>
            <a:r>
              <a:rPr lang="en-US" sz="1900" dirty="0"/>
              <a:t>:= (a + b) / 2;</a:t>
            </a:r>
            <a:endParaRPr lang="ru-RU" sz="1900" dirty="0"/>
          </a:p>
          <a:p>
            <a:r>
              <a:rPr lang="en-US" sz="1900" dirty="0"/>
              <a:t>  </a:t>
            </a:r>
            <a:r>
              <a:rPr lang="en-US" sz="1900" dirty="0" smtClean="0"/>
              <a:t>   </a:t>
            </a:r>
            <a:r>
              <a:rPr lang="en-US" sz="1900" dirty="0" err="1" smtClean="0"/>
              <a:t>geom</a:t>
            </a:r>
            <a:r>
              <a:rPr lang="en-US" sz="1900" dirty="0" smtClean="0"/>
              <a:t> </a:t>
            </a:r>
            <a:r>
              <a:rPr lang="en-US" sz="1900" dirty="0"/>
              <a:t>:= </a:t>
            </a:r>
            <a:r>
              <a:rPr lang="en-US" sz="1900" dirty="0" err="1"/>
              <a:t>sqrt</a:t>
            </a:r>
            <a:r>
              <a:rPr lang="en-US" sz="1900" dirty="0"/>
              <a:t>(a * b);</a:t>
            </a:r>
            <a:endParaRPr lang="ru-RU" sz="1900" dirty="0"/>
          </a:p>
          <a:p>
            <a:r>
              <a:rPr lang="en-US" sz="1900" dirty="0"/>
              <a:t>END </a:t>
            </a:r>
            <a:r>
              <a:rPr lang="en-US" sz="1900" dirty="0" err="1"/>
              <a:t>avgnumbers</a:t>
            </a:r>
            <a:r>
              <a:rPr lang="en-US" sz="1900" dirty="0"/>
              <a:t>;</a:t>
            </a:r>
            <a:endParaRPr lang="ru-RU" sz="19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 smtClean="0"/>
              <a:t>Вызов процедуры</a:t>
            </a:r>
            <a:r>
              <a:rPr lang="en-US" sz="2800" dirty="0" smtClean="0"/>
              <a:t>:</a:t>
            </a:r>
          </a:p>
          <a:p>
            <a:endParaRPr lang="en-US" sz="1900" dirty="0" smtClean="0"/>
          </a:p>
          <a:p>
            <a:r>
              <a:rPr lang="en-US" sz="1900" dirty="0" smtClean="0"/>
              <a:t>DECLARE </a:t>
            </a:r>
          </a:p>
          <a:p>
            <a:r>
              <a:rPr lang="en-US" sz="1900" dirty="0" smtClean="0"/>
              <a:t> </a:t>
            </a:r>
            <a:r>
              <a:rPr lang="ru-RU" sz="1900" dirty="0" smtClean="0"/>
              <a:t>    </a:t>
            </a:r>
            <a:r>
              <a:rPr lang="en-US" sz="1900" dirty="0" smtClean="0"/>
              <a:t> A         NUMBER;</a:t>
            </a:r>
          </a:p>
          <a:p>
            <a:r>
              <a:rPr lang="en-US" sz="1900" dirty="0" smtClean="0"/>
              <a:t>  </a:t>
            </a:r>
            <a:r>
              <a:rPr lang="ru-RU" sz="1900" dirty="0" smtClean="0"/>
              <a:t>    </a:t>
            </a:r>
            <a:r>
              <a:rPr lang="en-US" sz="1900" dirty="0" smtClean="0"/>
              <a:t>B         NUMBER;</a:t>
            </a:r>
          </a:p>
          <a:p>
            <a:r>
              <a:rPr lang="en-US" sz="1900" dirty="0" smtClean="0"/>
              <a:t>  </a:t>
            </a:r>
            <a:r>
              <a:rPr lang="ru-RU" sz="1900" dirty="0" smtClean="0"/>
              <a:t>   </a:t>
            </a:r>
            <a:r>
              <a:rPr lang="en-US" sz="1900" dirty="0" smtClean="0"/>
              <a:t>AR       NUMBER;</a:t>
            </a:r>
          </a:p>
          <a:p>
            <a:r>
              <a:rPr lang="en-US" sz="1900" dirty="0" smtClean="0"/>
              <a:t>  </a:t>
            </a:r>
            <a:r>
              <a:rPr lang="ru-RU" sz="1900" dirty="0" smtClean="0"/>
              <a:t>   </a:t>
            </a:r>
            <a:r>
              <a:rPr lang="en-US" sz="1900" dirty="0" smtClean="0"/>
              <a:t>GEOM NUMBER;</a:t>
            </a:r>
          </a:p>
          <a:p>
            <a:r>
              <a:rPr lang="en-US" sz="1900" dirty="0" smtClean="0"/>
              <a:t>BEGIN </a:t>
            </a:r>
          </a:p>
          <a:p>
            <a:r>
              <a:rPr lang="en-US" sz="1900" dirty="0" smtClean="0"/>
              <a:t>  </a:t>
            </a:r>
            <a:r>
              <a:rPr lang="ru-RU" sz="1900" dirty="0" smtClean="0"/>
              <a:t>   </a:t>
            </a:r>
            <a:r>
              <a:rPr lang="en-US" sz="1900" dirty="0" smtClean="0"/>
              <a:t>A := 2;</a:t>
            </a:r>
          </a:p>
          <a:p>
            <a:r>
              <a:rPr lang="en-US" sz="1900" dirty="0" smtClean="0"/>
              <a:t>  </a:t>
            </a:r>
            <a:r>
              <a:rPr lang="ru-RU" sz="1900" dirty="0" smtClean="0"/>
              <a:t>   </a:t>
            </a:r>
            <a:r>
              <a:rPr lang="en-US" sz="1900" dirty="0" smtClean="0"/>
              <a:t>B := 3;</a:t>
            </a:r>
          </a:p>
          <a:p>
            <a:r>
              <a:rPr lang="en-US" sz="1900" dirty="0" smtClean="0"/>
              <a:t>     AVGNUMBERS ( A, B, AR, GEOM );</a:t>
            </a:r>
          </a:p>
          <a:p>
            <a:endParaRPr lang="en-US" sz="1900" dirty="0" smtClean="0"/>
          </a:p>
          <a:p>
            <a:r>
              <a:rPr lang="en-US" sz="1900" dirty="0" smtClean="0"/>
              <a:t>     </a:t>
            </a:r>
            <a:r>
              <a:rPr lang="en-US" sz="1900" dirty="0" err="1" smtClean="0"/>
              <a:t>dbms_output.put_line</a:t>
            </a:r>
            <a:r>
              <a:rPr lang="en-US" sz="1900" dirty="0" smtClean="0"/>
              <a:t>('AR=' || AR);</a:t>
            </a:r>
          </a:p>
          <a:p>
            <a:r>
              <a:rPr lang="en-US" sz="1900" dirty="0" smtClean="0"/>
              <a:t>     </a:t>
            </a:r>
            <a:r>
              <a:rPr lang="en-US" sz="1900" dirty="0" err="1" smtClean="0"/>
              <a:t>dbms_output.put_line</a:t>
            </a:r>
            <a:r>
              <a:rPr lang="en-US" sz="1900" dirty="0" smtClean="0"/>
              <a:t>('GEOM =' || GEOM);</a:t>
            </a:r>
          </a:p>
          <a:p>
            <a:r>
              <a:rPr lang="en-US" sz="1900" dirty="0" smtClean="0"/>
              <a:t>END;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Системные представления для процедур и функций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USER_PROCEDURES</a:t>
            </a:r>
          </a:p>
          <a:p>
            <a:r>
              <a:rPr lang="en-US" sz="2400" dirty="0" smtClean="0"/>
              <a:t>ALL_PROCEDURES</a:t>
            </a:r>
          </a:p>
          <a:p>
            <a:r>
              <a:rPr lang="en-US" sz="2400" dirty="0" smtClean="0"/>
              <a:t>DBA_PROCEDURES </a:t>
            </a:r>
            <a:endParaRPr lang="ru-RU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объекты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Таблицы</a:t>
            </a:r>
          </a:p>
          <a:p>
            <a:r>
              <a:rPr lang="ru-RU" dirty="0" smtClean="0"/>
              <a:t>Правила целостности</a:t>
            </a:r>
          </a:p>
          <a:p>
            <a:r>
              <a:rPr lang="ru-RU" dirty="0" smtClean="0"/>
              <a:t>Индексы</a:t>
            </a:r>
          </a:p>
          <a:p>
            <a:r>
              <a:rPr lang="ru-RU" dirty="0" smtClean="0"/>
              <a:t>Представления</a:t>
            </a:r>
          </a:p>
          <a:p>
            <a:r>
              <a:rPr lang="ru-RU" dirty="0" smtClean="0"/>
              <a:t>Синонимы</a:t>
            </a:r>
          </a:p>
          <a:p>
            <a:r>
              <a:rPr lang="ru-RU" dirty="0" smtClean="0"/>
              <a:t>Секвенции</a:t>
            </a:r>
          </a:p>
          <a:p>
            <a:r>
              <a:rPr lang="ru-RU" dirty="0" smtClean="0"/>
              <a:t>Триггеры</a:t>
            </a:r>
          </a:p>
          <a:p>
            <a:r>
              <a:rPr lang="ru-RU" dirty="0" smtClean="0"/>
              <a:t>Процедуры</a:t>
            </a:r>
          </a:p>
          <a:p>
            <a:r>
              <a:rPr lang="ru-RU" dirty="0" smtClean="0"/>
              <a:t>Функции</a:t>
            </a:r>
          </a:p>
          <a:p>
            <a:r>
              <a:rPr lang="ru-RU" dirty="0" smtClean="0"/>
              <a:t>Пакеты</a:t>
            </a:r>
          </a:p>
          <a:p>
            <a:r>
              <a:rPr lang="ru-RU" dirty="0" smtClean="0"/>
              <a:t>Типы</a:t>
            </a:r>
          </a:p>
          <a:p>
            <a:r>
              <a:rPr lang="ru-RU" dirty="0" smtClean="0"/>
              <a:t>Соединения</a:t>
            </a:r>
          </a:p>
          <a:p>
            <a:r>
              <a:rPr lang="ru-RU" dirty="0" smtClean="0"/>
              <a:t>Задания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Пакеты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ПАКЕТ -  это объект  базы данных,  который группирует  логически        связанные  типы,  .        Пакеты обычно состоят из двух частей, спецификации и тела,  хотя        иногда  в  теле  нет  необходимости.   </a:t>
            </a:r>
            <a:endParaRPr lang="en-US" sz="2000" dirty="0" smtClean="0"/>
          </a:p>
          <a:p>
            <a:endParaRPr lang="ru-RU" sz="2000" dirty="0" smtClean="0"/>
          </a:p>
          <a:p>
            <a:r>
              <a:rPr lang="ru-RU" sz="2000" dirty="0" smtClean="0"/>
              <a:t>СПЕЦИФИКАЦИЯ пакета -  объявляет типы, переменные,        константы  и  подпрограммы, доступные для        использования  в  пакете.   </a:t>
            </a:r>
            <a:endParaRPr lang="en-US" sz="2000" dirty="0" smtClean="0"/>
          </a:p>
          <a:p>
            <a:endParaRPr lang="ru-RU" sz="2000" dirty="0" smtClean="0"/>
          </a:p>
          <a:p>
            <a:r>
              <a:rPr lang="ru-RU" sz="2000" dirty="0" smtClean="0"/>
              <a:t>ТЕЛО  пакета  полностью   определяет        подпрограммы, тем самым реализуя спецификацию пакета.</a:t>
            </a:r>
            <a:endParaRPr lang="ru-RU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спецификации</a:t>
            </a:r>
            <a:r>
              <a:rPr lang="en-US" dirty="0" smtClean="0"/>
              <a:t> </a:t>
            </a:r>
            <a:r>
              <a:rPr lang="ru-RU" dirty="0" smtClean="0"/>
              <a:t>и тела пакета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dirty="0" smtClean="0"/>
              <a:t>PACKAGE имя </a:t>
            </a:r>
            <a:r>
              <a:rPr lang="en-US" sz="1600" dirty="0" smtClean="0"/>
              <a:t>A</a:t>
            </a:r>
            <a:r>
              <a:rPr lang="ru-RU" sz="1600" dirty="0" smtClean="0"/>
              <a:t>S  -- спецификация (видимая часть)            </a:t>
            </a:r>
          </a:p>
          <a:p>
            <a:r>
              <a:rPr lang="ru-RU" sz="1600" dirty="0" smtClean="0"/>
              <a:t>-- объявления общих типов</a:t>
            </a:r>
            <a:r>
              <a:rPr lang="en-US" sz="1600" dirty="0" smtClean="0"/>
              <a:t> </a:t>
            </a:r>
            <a:r>
              <a:rPr lang="ru-RU" sz="1600" dirty="0" smtClean="0"/>
              <a:t> и объектов            </a:t>
            </a:r>
          </a:p>
          <a:p>
            <a:r>
              <a:rPr lang="ru-RU" sz="1600" dirty="0" smtClean="0"/>
              <a:t>-- спецификации подпрограмм        </a:t>
            </a:r>
          </a:p>
          <a:p>
            <a:r>
              <a:rPr lang="ru-RU" sz="1600" dirty="0" smtClean="0"/>
              <a:t>END [имя];</a:t>
            </a:r>
          </a:p>
          <a:p>
            <a:endParaRPr lang="ru-RU" sz="1600" dirty="0" smtClean="0"/>
          </a:p>
          <a:p>
            <a:endParaRPr lang="ru-RU" sz="1600" dirty="0" smtClean="0"/>
          </a:p>
          <a:p>
            <a:r>
              <a:rPr lang="ru-RU" sz="1600" dirty="0" smtClean="0"/>
              <a:t>=============================================================</a:t>
            </a:r>
          </a:p>
          <a:p>
            <a:r>
              <a:rPr lang="ru-RU" sz="1600" dirty="0" smtClean="0"/>
              <a:t>PACKAGE BODY имя </a:t>
            </a:r>
            <a:r>
              <a:rPr lang="en-US" sz="1600" dirty="0" smtClean="0"/>
              <a:t>A</a:t>
            </a:r>
            <a:r>
              <a:rPr lang="ru-RU" sz="1600" dirty="0" smtClean="0"/>
              <a:t>S  -- тело (скрытая часть)            </a:t>
            </a:r>
          </a:p>
          <a:p>
            <a:r>
              <a:rPr lang="ru-RU" sz="1600" dirty="0" smtClean="0"/>
              <a:t> -- тела подпрограмм             </a:t>
            </a:r>
          </a:p>
          <a:p>
            <a:r>
              <a:rPr lang="ru-RU" sz="1600" dirty="0" smtClean="0"/>
              <a:t>END [имя];</a:t>
            </a:r>
            <a:endParaRPr lang="ru-RU" sz="1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пакетов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Модульность</a:t>
            </a:r>
            <a:endParaRPr lang="en-US" dirty="0" smtClean="0"/>
          </a:p>
          <a:p>
            <a:r>
              <a:rPr lang="ru-RU" dirty="0" smtClean="0"/>
              <a:t>Облегчение проектирования</a:t>
            </a:r>
            <a:endParaRPr lang="en-US" dirty="0" smtClean="0"/>
          </a:p>
          <a:p>
            <a:r>
              <a:rPr lang="ru-RU" dirty="0" smtClean="0"/>
              <a:t>Скрытие информации</a:t>
            </a:r>
            <a:endParaRPr lang="en-US" dirty="0" smtClean="0"/>
          </a:p>
          <a:p>
            <a:r>
              <a:rPr lang="ru-RU" dirty="0" smtClean="0"/>
              <a:t>Совместное использование</a:t>
            </a:r>
          </a:p>
          <a:p>
            <a:r>
              <a:rPr lang="ru-RU" dirty="0" smtClean="0"/>
              <a:t>Улучшенная производительность</a:t>
            </a:r>
          </a:p>
          <a:p>
            <a:r>
              <a:rPr lang="ru-RU" dirty="0" smtClean="0"/>
              <a:t>Облегчение администрирования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Обращение к содержимому пакета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имя_пакета.имя_типа</a:t>
            </a:r>
            <a:r>
              <a:rPr lang="ru-RU" dirty="0" smtClean="0"/>
              <a:t>        </a:t>
            </a:r>
            <a:r>
              <a:rPr lang="ru-RU" dirty="0" err="1" smtClean="0"/>
              <a:t>имя_пакета.имя_объекта</a:t>
            </a:r>
            <a:r>
              <a:rPr lang="ru-RU" dirty="0" smtClean="0"/>
              <a:t>        </a:t>
            </a:r>
            <a:r>
              <a:rPr lang="ru-RU" dirty="0" err="1" smtClean="0"/>
              <a:t>имя_пакета.имя_подпрограммы</a:t>
            </a: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Задание 1(10 баллов)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i="1" dirty="0" smtClean="0"/>
              <a:t>Завести </a:t>
            </a:r>
            <a:r>
              <a:rPr lang="en-US" i="1" dirty="0" smtClean="0"/>
              <a:t>account </a:t>
            </a:r>
            <a:r>
              <a:rPr lang="ru-RU" i="1" dirty="0" smtClean="0"/>
              <a:t>в </a:t>
            </a:r>
            <a:r>
              <a:rPr lang="en-US" i="1" dirty="0" smtClean="0"/>
              <a:t>APEX.ORACLE.COM.</a:t>
            </a:r>
          </a:p>
          <a:p>
            <a:r>
              <a:rPr lang="ru-RU" i="1" dirty="0" smtClean="0"/>
              <a:t>Установить </a:t>
            </a:r>
            <a:r>
              <a:rPr lang="en-US" i="1" dirty="0" smtClean="0"/>
              <a:t>ORACLE EXPRESS 11G.</a:t>
            </a:r>
          </a:p>
          <a:p>
            <a:r>
              <a:rPr lang="ru-RU" i="1" dirty="0" smtClean="0"/>
              <a:t>Написать (и отладить) в </a:t>
            </a:r>
            <a:r>
              <a:rPr lang="en-US" i="1" dirty="0" smtClean="0"/>
              <a:t>APEX </a:t>
            </a:r>
            <a:r>
              <a:rPr lang="ru-RU" i="1" dirty="0" err="1" smtClean="0"/>
              <a:t>скрипт</a:t>
            </a:r>
            <a:r>
              <a:rPr lang="ru-RU" i="1" dirty="0" smtClean="0"/>
              <a:t>, который продемонстрирует, что в вашей схеме есть </a:t>
            </a:r>
            <a:r>
              <a:rPr lang="ru-RU" b="1" i="1" dirty="0" smtClean="0"/>
              <a:t>таблицы, правила целостности, индексы, представления, секвенции, функции и процедуры </a:t>
            </a:r>
            <a:r>
              <a:rPr lang="ru-RU" i="1" dirty="0" smtClean="0"/>
              <a:t>(если чего-то нет – создать).</a:t>
            </a:r>
            <a:endParaRPr lang="en-US" i="1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ru-RU" dirty="0" smtClean="0"/>
              <a:t>После проверки отправьте </a:t>
            </a:r>
            <a:r>
              <a:rPr lang="ru-RU" dirty="0" err="1" smtClean="0"/>
              <a:t>скрипт</a:t>
            </a:r>
            <a:r>
              <a:rPr lang="ru-RU" dirty="0" smtClean="0"/>
              <a:t> по адресу</a:t>
            </a:r>
            <a:r>
              <a:rPr lang="en-US" dirty="0" smtClean="0"/>
              <a:t>: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hlinkClick r:id="rId2"/>
              </a:rPr>
              <a:t>N.Grafeeva@spbu.ru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Topic:Modern_DB</a:t>
            </a:r>
            <a:r>
              <a:rPr lang="en-US" dirty="0" smtClean="0"/>
              <a:t>_</a:t>
            </a:r>
            <a:r>
              <a:rPr lang="ru-RU" dirty="0" smtClean="0"/>
              <a:t>201</a:t>
            </a:r>
            <a:r>
              <a:rPr lang="ru-RU" dirty="0" smtClean="0"/>
              <a:t>8</a:t>
            </a:r>
            <a:r>
              <a:rPr lang="ru-RU" dirty="0" smtClean="0"/>
              <a:t>_</a:t>
            </a:r>
            <a:r>
              <a:rPr lang="en-US" dirty="0" smtClean="0"/>
              <a:t>job1</a:t>
            </a:r>
            <a:endParaRPr lang="ru-RU" dirty="0" smtClean="0"/>
          </a:p>
          <a:p>
            <a:endParaRPr lang="ru-RU" i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команды для работы с объектами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</a:p>
          <a:p>
            <a:r>
              <a:rPr lang="en-US" dirty="0" smtClean="0"/>
              <a:t>DROP</a:t>
            </a:r>
          </a:p>
          <a:p>
            <a:r>
              <a:rPr lang="en-US" dirty="0" smtClean="0"/>
              <a:t>ALTER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Системные</a:t>
            </a:r>
            <a:r>
              <a:rPr lang="ru-RU" b="1" dirty="0"/>
              <a:t> </a:t>
            </a:r>
            <a:r>
              <a:rPr lang="ru-RU" dirty="0" smtClean="0"/>
              <a:t>представления (словарь данных) </a:t>
            </a:r>
            <a:r>
              <a:rPr lang="ru-RU" dirty="0"/>
              <a:t>для просмотра таблиц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USER_TABLES</a:t>
            </a:r>
            <a:endParaRPr lang="ru-RU" sz="2400" dirty="0"/>
          </a:p>
          <a:p>
            <a:pPr lvl="0"/>
            <a:r>
              <a:rPr lang="en-US" sz="2400" dirty="0"/>
              <a:t>ALL_TABLES</a:t>
            </a:r>
            <a:endParaRPr lang="ru-RU" sz="2400" dirty="0"/>
          </a:p>
          <a:p>
            <a:pPr lvl="0"/>
            <a:r>
              <a:rPr lang="en-US" sz="2400" dirty="0"/>
              <a:t>DBA</a:t>
            </a:r>
            <a:r>
              <a:rPr lang="ru-RU" sz="2400" dirty="0"/>
              <a:t>_</a:t>
            </a:r>
            <a:r>
              <a:rPr lang="en-US" sz="2400" dirty="0"/>
              <a:t>TABLES</a:t>
            </a:r>
            <a:r>
              <a:rPr lang="ru-RU" sz="2400" dirty="0"/>
              <a:t> (только для администраторов)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целостности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 </a:t>
            </a:r>
            <a:r>
              <a:rPr lang="en-US" dirty="0"/>
              <a:t>Oracle </a:t>
            </a:r>
            <a:r>
              <a:rPr lang="ru-RU" dirty="0"/>
              <a:t>используются следующие правила целостности:</a:t>
            </a:r>
          </a:p>
          <a:p>
            <a:r>
              <a:rPr lang="ru-RU" dirty="0"/>
              <a:t> </a:t>
            </a:r>
          </a:p>
          <a:p>
            <a:pPr lvl="0"/>
            <a:r>
              <a:rPr lang="en-US" dirty="0"/>
              <a:t>NOT NULL		- </a:t>
            </a:r>
            <a:r>
              <a:rPr lang="ru-RU" dirty="0"/>
              <a:t>запрет пустых значений</a:t>
            </a:r>
          </a:p>
          <a:p>
            <a:pPr lvl="0"/>
            <a:r>
              <a:rPr lang="en-US" dirty="0"/>
              <a:t>UNIQUE</a:t>
            </a:r>
            <a:r>
              <a:rPr lang="ru-RU" dirty="0"/>
              <a:t>		</a:t>
            </a:r>
            <a:r>
              <a:rPr lang="en-US" dirty="0" smtClean="0"/>
              <a:t>          </a:t>
            </a:r>
            <a:r>
              <a:rPr lang="ru-RU" dirty="0" smtClean="0"/>
              <a:t>- </a:t>
            </a:r>
            <a:r>
              <a:rPr lang="ru-RU" dirty="0"/>
              <a:t>контроль уникальности</a:t>
            </a:r>
          </a:p>
          <a:p>
            <a:pPr lvl="0"/>
            <a:r>
              <a:rPr lang="en-US" dirty="0"/>
              <a:t>PRIMARY KEY</a:t>
            </a:r>
            <a:r>
              <a:rPr lang="ru-RU" dirty="0"/>
              <a:t>		- первичный ключ</a:t>
            </a:r>
          </a:p>
          <a:p>
            <a:pPr lvl="0"/>
            <a:r>
              <a:rPr lang="en-US" dirty="0"/>
              <a:t>FOREIGN KEY</a:t>
            </a:r>
            <a:r>
              <a:rPr lang="ru-RU" dirty="0"/>
              <a:t>		- внешний ключ</a:t>
            </a:r>
          </a:p>
          <a:p>
            <a:r>
              <a:rPr lang="en-US" dirty="0"/>
              <a:t>CHECK</a:t>
            </a:r>
            <a:r>
              <a:rPr lang="ru-RU" dirty="0"/>
              <a:t>			- контроль </a:t>
            </a:r>
            <a:r>
              <a:rPr lang="ru-RU" dirty="0" smtClean="0"/>
              <a:t>допустимых 				  значений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100" dirty="0" smtClean="0"/>
              <a:t>ALTER TABLE </a:t>
            </a:r>
            <a:r>
              <a:rPr lang="en-US" sz="2100" dirty="0" err="1" smtClean="0"/>
              <a:t>emp</a:t>
            </a:r>
            <a:r>
              <a:rPr lang="en-US" sz="2100" dirty="0" smtClean="0"/>
              <a:t> ADD CONSTRAINT </a:t>
            </a:r>
            <a:r>
              <a:rPr lang="en-US" sz="2100" dirty="0" err="1" smtClean="0"/>
              <a:t>emp_pk</a:t>
            </a:r>
            <a:r>
              <a:rPr lang="en-US" sz="2100" dirty="0" smtClean="0"/>
              <a:t> PRIMARY KEY (</a:t>
            </a:r>
            <a:r>
              <a:rPr lang="en-US" sz="2100" dirty="0" err="1" smtClean="0"/>
              <a:t>empno</a:t>
            </a:r>
            <a:r>
              <a:rPr lang="en-US" sz="2100" dirty="0" smtClean="0"/>
              <a:t>);</a:t>
            </a:r>
          </a:p>
          <a:p>
            <a:r>
              <a:rPr lang="en-US" sz="2100" dirty="0" smtClean="0"/>
              <a:t>=============================================================</a:t>
            </a:r>
          </a:p>
          <a:p>
            <a:r>
              <a:rPr lang="en-US" sz="2000" dirty="0" smtClean="0"/>
              <a:t>ALTER TABLE EMPLOYEES ADD   CONSTRAINT EMP_JOB_FK FOREIGN KEY (JOB_ID)    REFERENCES JOBS (JOB_ID)</a:t>
            </a:r>
            <a:endParaRPr lang="en-US" sz="2100" dirty="0" smtClean="0"/>
          </a:p>
          <a:p>
            <a:r>
              <a:rPr lang="en-US" sz="2100" dirty="0" smtClean="0"/>
              <a:t>=============================================================</a:t>
            </a:r>
          </a:p>
          <a:p>
            <a:r>
              <a:rPr lang="en-US" sz="2100" dirty="0" smtClean="0"/>
              <a:t>ALTER TABLE </a:t>
            </a:r>
            <a:r>
              <a:rPr lang="en-US" sz="2100" dirty="0" err="1" smtClean="0"/>
              <a:t>emp</a:t>
            </a:r>
            <a:r>
              <a:rPr lang="en-US" sz="2100" dirty="0" smtClean="0"/>
              <a:t>  DROP CONSTRAINT </a:t>
            </a:r>
            <a:r>
              <a:rPr lang="en-US" sz="2100" dirty="0" err="1" smtClean="0"/>
              <a:t>dept_fkey</a:t>
            </a:r>
            <a:r>
              <a:rPr lang="en-US" sz="2100" dirty="0" smtClean="0"/>
              <a:t> </a:t>
            </a:r>
            <a:endParaRPr lang="ru-RU" sz="2100" dirty="0" smtClean="0"/>
          </a:p>
          <a:p>
            <a:r>
              <a:rPr lang="ru-RU" sz="2100" dirty="0" smtClean="0"/>
              <a:t>=====================================</a:t>
            </a:r>
            <a:r>
              <a:rPr lang="en-US" sz="2100" dirty="0" smtClean="0"/>
              <a:t>========================</a:t>
            </a:r>
            <a:endParaRPr lang="ru-RU" sz="2100" dirty="0" smtClean="0"/>
          </a:p>
          <a:p>
            <a:r>
              <a:rPr lang="fr-FR" sz="2100" dirty="0" smtClean="0"/>
              <a:t>ALTER TABLE dept DROP UNIQUE (dname, loc)</a:t>
            </a:r>
          </a:p>
          <a:p>
            <a:r>
              <a:rPr lang="fr-FR" sz="2100" dirty="0" smtClean="0"/>
              <a:t>=============================================================</a:t>
            </a:r>
          </a:p>
          <a:p>
            <a:r>
              <a:rPr lang="en-US" sz="2100" dirty="0" smtClean="0"/>
              <a:t>ALTER TABLE dept RENAME CONSTRAINT </a:t>
            </a:r>
            <a:r>
              <a:rPr lang="en-US" sz="2100" dirty="0" err="1" smtClean="0"/>
              <a:t>dname_ukey</a:t>
            </a:r>
            <a:r>
              <a:rPr lang="en-US" sz="2100" dirty="0" smtClean="0"/>
              <a:t> TO </a:t>
            </a:r>
            <a:r>
              <a:rPr lang="en-US" sz="2100" dirty="0" err="1" smtClean="0"/>
              <a:t>dname_unikey</a:t>
            </a:r>
            <a:endParaRPr lang="ru-RU" sz="2100" dirty="0" smtClean="0"/>
          </a:p>
          <a:p>
            <a:r>
              <a:rPr lang="ru-RU" sz="2100" dirty="0" smtClean="0"/>
              <a:t>=====================================</a:t>
            </a:r>
            <a:r>
              <a:rPr lang="en-US" sz="2100" dirty="0" smtClean="0"/>
              <a:t>========================</a:t>
            </a:r>
            <a:endParaRPr lang="ru-RU" sz="2100" dirty="0" smtClean="0"/>
          </a:p>
          <a:p>
            <a:r>
              <a:rPr lang="en-US" sz="2100" dirty="0" smtClean="0"/>
              <a:t>ALTER TABLE dept DISABLE CONSTRAINT </a:t>
            </a:r>
            <a:r>
              <a:rPr lang="en-US" sz="2100" dirty="0" err="1" smtClean="0"/>
              <a:t>dname_ukey</a:t>
            </a:r>
            <a:endParaRPr lang="ru-RU" sz="2100" dirty="0" smtClean="0"/>
          </a:p>
          <a:p>
            <a:r>
              <a:rPr lang="ru-RU" sz="2100" dirty="0" smtClean="0"/>
              <a:t>=====================================</a:t>
            </a:r>
            <a:r>
              <a:rPr lang="en-US" sz="2100" dirty="0" smtClean="0"/>
              <a:t>========================</a:t>
            </a:r>
            <a:endParaRPr lang="ru-RU" sz="2100" dirty="0" smtClean="0"/>
          </a:p>
          <a:p>
            <a:r>
              <a:rPr lang="en-US" sz="2100" dirty="0" smtClean="0"/>
              <a:t>ALTER TABLE dept ENABLE </a:t>
            </a:r>
            <a:r>
              <a:rPr lang="en-US" sz="2100" dirty="0" err="1" smtClean="0"/>
              <a:t>dname_ukey</a:t>
            </a:r>
            <a:endParaRPr lang="ru-RU" sz="21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Системные</a:t>
            </a:r>
            <a:r>
              <a:rPr lang="ru-RU" b="1" dirty="0"/>
              <a:t> </a:t>
            </a:r>
            <a:r>
              <a:rPr lang="ru-RU" dirty="0"/>
              <a:t>представления для просмотра правил целостности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USER_CONSTRAINTS</a:t>
            </a:r>
            <a:endParaRPr lang="ru-RU" sz="2400" dirty="0"/>
          </a:p>
          <a:p>
            <a:pPr lvl="0"/>
            <a:r>
              <a:rPr lang="en-US" sz="2400" dirty="0"/>
              <a:t>ALL_CONSTRAINTS</a:t>
            </a:r>
            <a:endParaRPr lang="ru-RU" sz="2400" dirty="0"/>
          </a:p>
          <a:p>
            <a:pPr lvl="0"/>
            <a:r>
              <a:rPr lang="en-US" sz="2400" dirty="0"/>
              <a:t>DBA</a:t>
            </a:r>
            <a:r>
              <a:rPr lang="ru-RU" sz="2400" dirty="0"/>
              <a:t>_</a:t>
            </a:r>
            <a:r>
              <a:rPr lang="en-US" sz="2400" dirty="0"/>
              <a:t>CONSTRAINTS</a:t>
            </a:r>
            <a:r>
              <a:rPr lang="ru-RU" sz="2400" dirty="0"/>
              <a:t> (только для администраторов)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Индексы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Индекс – </a:t>
            </a:r>
            <a:r>
              <a:rPr lang="ru-RU" sz="2400" dirty="0" smtClean="0"/>
              <a:t>это </a:t>
            </a:r>
            <a:r>
              <a:rPr lang="ru-RU" sz="2400" dirty="0"/>
              <a:t>структура, связанная с таблицей и используемая в первую очередь для ускорения доступа к </a:t>
            </a:r>
            <a:r>
              <a:rPr lang="ru-RU" sz="2400" dirty="0" smtClean="0"/>
              <a:t>строкам таблицы.</a:t>
            </a:r>
          </a:p>
          <a:p>
            <a:endParaRPr lang="ru-RU" sz="2400" dirty="0"/>
          </a:p>
          <a:p>
            <a:r>
              <a:rPr lang="ru-RU" sz="2400" dirty="0" smtClean="0"/>
              <a:t>Основные формы организации индексов в </a:t>
            </a:r>
            <a:r>
              <a:rPr lang="en-US" sz="2400" dirty="0" smtClean="0"/>
              <a:t>ORACLE:</a:t>
            </a:r>
            <a:endParaRPr lang="ru-RU" sz="2400" dirty="0" smtClean="0"/>
          </a:p>
          <a:p>
            <a:pPr lvl="0"/>
            <a:r>
              <a:rPr lang="en-US" dirty="0"/>
              <a:t>B-tree </a:t>
            </a:r>
            <a:r>
              <a:rPr lang="ru-RU" dirty="0"/>
              <a:t>индексы</a:t>
            </a:r>
          </a:p>
          <a:p>
            <a:pPr lvl="0"/>
            <a:r>
              <a:rPr lang="en-US" dirty="0"/>
              <a:t>BITMAP </a:t>
            </a:r>
            <a:r>
              <a:rPr lang="ru-RU" dirty="0" smtClean="0"/>
              <a:t>индексы</a:t>
            </a:r>
            <a:endParaRPr lang="en-US" dirty="0" smtClean="0"/>
          </a:p>
          <a:p>
            <a:pPr lvl="0"/>
            <a:r>
              <a:rPr lang="ru-RU" dirty="0" smtClean="0"/>
              <a:t>Пространственные индексы </a:t>
            </a:r>
            <a:r>
              <a:rPr lang="en-US" dirty="0" smtClean="0"/>
              <a:t>(Spatial indexes)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Системные</a:t>
            </a:r>
            <a:r>
              <a:rPr lang="ru-RU" b="1" dirty="0"/>
              <a:t> </a:t>
            </a:r>
            <a:r>
              <a:rPr lang="ru-RU" dirty="0" smtClean="0"/>
              <a:t>представления для просмотра индексов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ru-RU" dirty="0" smtClean="0"/>
          </a:p>
          <a:p>
            <a:pPr lvl="0"/>
            <a:r>
              <a:rPr lang="en-US" sz="2400" dirty="0" smtClean="0"/>
              <a:t>USER_INDEXES</a:t>
            </a:r>
            <a:endParaRPr lang="ru-RU" sz="2400" dirty="0"/>
          </a:p>
          <a:p>
            <a:pPr lvl="0"/>
            <a:r>
              <a:rPr lang="en-US" sz="2400" dirty="0"/>
              <a:t>ALL_INDEXES</a:t>
            </a:r>
            <a:endParaRPr lang="ru-RU" sz="2400" dirty="0"/>
          </a:p>
          <a:p>
            <a:pPr lvl="0"/>
            <a:r>
              <a:rPr lang="en-US" sz="2400" dirty="0" smtClean="0"/>
              <a:t>DBA_INDEXES</a:t>
            </a:r>
            <a:r>
              <a:rPr lang="ru-RU" sz="2400" dirty="0" smtClean="0"/>
              <a:t> (доступно администратору)</a:t>
            </a:r>
            <a:endParaRPr lang="ru-RU" sz="2400" dirty="0"/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768</Words>
  <Application>Microsoft Office PowerPoint</Application>
  <PresentationFormat>Экран (4:3)</PresentationFormat>
  <Paragraphs>185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ОСНОВНЫЕ ОБЪЕКТЫ БАЗЫ ORACLE</vt:lpstr>
      <vt:lpstr>Основные объекты</vt:lpstr>
      <vt:lpstr>Основные команды для работы с объектами</vt:lpstr>
      <vt:lpstr>Системные представления (словарь данных) для просмотра таблиц</vt:lpstr>
      <vt:lpstr>Правила целостности</vt:lpstr>
      <vt:lpstr>Примеры</vt:lpstr>
      <vt:lpstr>Системные представления для просмотра правил целостности </vt:lpstr>
      <vt:lpstr>Индексы</vt:lpstr>
      <vt:lpstr>Системные представления для просмотра индексов</vt:lpstr>
      <vt:lpstr>Представления  Представление - это именованное правило выборки данных.  </vt:lpstr>
      <vt:lpstr>Примеры</vt:lpstr>
      <vt:lpstr>Системные представления</vt:lpstr>
      <vt:lpstr>Секвенции</vt:lpstr>
      <vt:lpstr>Системные представления для секвенций</vt:lpstr>
      <vt:lpstr>Процедуры, функции, пакеты</vt:lpstr>
      <vt:lpstr>Пример </vt:lpstr>
      <vt:lpstr>Пример</vt:lpstr>
      <vt:lpstr>Пример </vt:lpstr>
      <vt:lpstr>Системные представления для процедур и функций</vt:lpstr>
      <vt:lpstr>Пакеты</vt:lpstr>
      <vt:lpstr>Определение спецификации и тела пакета</vt:lpstr>
      <vt:lpstr>Преимущества пакетов</vt:lpstr>
      <vt:lpstr>Обращение к содержимому пакета</vt:lpstr>
      <vt:lpstr> Задание 1(10 баллов)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ОБЪЕКТЫ БАЗЫ ORACLE</dc:title>
  <dc:creator>Графеева</dc:creator>
  <cp:lastModifiedBy>GRAFEEVA</cp:lastModifiedBy>
  <cp:revision>358</cp:revision>
  <dcterms:created xsi:type="dcterms:W3CDTF">2012-09-28T19:40:01Z</dcterms:created>
  <dcterms:modified xsi:type="dcterms:W3CDTF">2018-09-14T23:03:57Z</dcterms:modified>
</cp:coreProperties>
</file>