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58" r:id="rId5"/>
    <p:sldId id="260" r:id="rId6"/>
    <p:sldId id="267" r:id="rId7"/>
    <p:sldId id="268" r:id="rId8"/>
    <p:sldId id="269" r:id="rId9"/>
    <p:sldId id="270" r:id="rId10"/>
    <p:sldId id="271" r:id="rId11"/>
    <p:sldId id="261" r:id="rId12"/>
    <p:sldId id="272" r:id="rId13"/>
    <p:sldId id="285" r:id="rId14"/>
    <p:sldId id="273" r:id="rId15"/>
    <p:sldId id="274" r:id="rId16"/>
    <p:sldId id="275" r:id="rId17"/>
    <p:sldId id="276" r:id="rId18"/>
    <p:sldId id="262" r:id="rId19"/>
    <p:sldId id="280" r:id="rId20"/>
    <p:sldId id="281" r:id="rId21"/>
    <p:sldId id="259" r:id="rId22"/>
    <p:sldId id="277" r:id="rId23"/>
    <p:sldId id="278" r:id="rId24"/>
    <p:sldId id="299" r:id="rId25"/>
    <p:sldId id="279" r:id="rId26"/>
    <p:sldId id="263" r:id="rId27"/>
    <p:sldId id="264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86" r:id="rId38"/>
    <p:sldId id="287" r:id="rId39"/>
    <p:sldId id="282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7F8-FC20-4136-8B50-445D92523957}" type="datetimeFigureOut">
              <a:rPr lang="ru-RU" smtClean="0"/>
              <a:pPr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EDE-8A0C-4CE2-A9C0-3681B94DE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7F8-FC20-4136-8B50-445D92523957}" type="datetimeFigureOut">
              <a:rPr lang="ru-RU" smtClean="0"/>
              <a:pPr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EDE-8A0C-4CE2-A9C0-3681B94DE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7F8-FC20-4136-8B50-445D92523957}" type="datetimeFigureOut">
              <a:rPr lang="ru-RU" smtClean="0"/>
              <a:pPr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EDE-8A0C-4CE2-A9C0-3681B94DE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7F8-FC20-4136-8B50-445D92523957}" type="datetimeFigureOut">
              <a:rPr lang="ru-RU" smtClean="0"/>
              <a:pPr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EDE-8A0C-4CE2-A9C0-3681B94DE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7F8-FC20-4136-8B50-445D92523957}" type="datetimeFigureOut">
              <a:rPr lang="ru-RU" smtClean="0"/>
              <a:pPr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EDE-8A0C-4CE2-A9C0-3681B94DE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7F8-FC20-4136-8B50-445D92523957}" type="datetimeFigureOut">
              <a:rPr lang="ru-RU" smtClean="0"/>
              <a:pPr/>
              <a:t>29.09.2017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EDE-8A0C-4CE2-A9C0-3681B94DE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7F8-FC20-4136-8B50-445D92523957}" type="datetimeFigureOut">
              <a:rPr lang="ru-RU" smtClean="0"/>
              <a:pPr/>
              <a:t>29.09.2017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EDE-8A0C-4CE2-A9C0-3681B94DE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7F8-FC20-4136-8B50-445D92523957}" type="datetimeFigureOut">
              <a:rPr lang="ru-RU" smtClean="0"/>
              <a:pPr/>
              <a:t>29.09.2017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EDE-8A0C-4CE2-A9C0-3681B94DE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7F8-FC20-4136-8B50-445D92523957}" type="datetimeFigureOut">
              <a:rPr lang="ru-RU" smtClean="0"/>
              <a:pPr/>
              <a:t>29.09.2017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EDE-8A0C-4CE2-A9C0-3681B94DE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7F8-FC20-4136-8B50-445D92523957}" type="datetimeFigureOut">
              <a:rPr lang="ru-RU" smtClean="0"/>
              <a:pPr/>
              <a:t>29.09.2017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EDE-8A0C-4CE2-A9C0-3681B94DE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7F8-FC20-4136-8B50-445D92523957}" type="datetimeFigureOut">
              <a:rPr lang="ru-RU" smtClean="0"/>
              <a:pPr/>
              <a:t>29.09.2017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EDE-8A0C-4CE2-A9C0-3681B94DE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57F8-FC20-4136-8B50-445D92523957}" type="datetimeFigureOut">
              <a:rPr lang="ru-RU" smtClean="0"/>
              <a:pPr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EDE-8A0C-4CE2-A9C0-3681B94DED8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N.Grafeeva@spbu.ru" TargetMode="External"/><Relationship Id="rId2" Type="http://schemas.openxmlformats.org/officeDocument/2006/relationships/hyperlink" Target="http://www.oracle.apex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Новые возможности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ORACLE 12c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Графеева</a:t>
            </a:r>
            <a:r>
              <a:rPr lang="ru-RU" dirty="0" smtClean="0"/>
              <a:t> Н.Г.</a:t>
            </a:r>
          </a:p>
          <a:p>
            <a:r>
              <a:rPr lang="ru-RU" dirty="0" smtClean="0"/>
              <a:t>201</a:t>
            </a:r>
            <a:r>
              <a:rPr lang="ru-RU" dirty="0" smtClean="0"/>
              <a:t>7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Единое управление </a:t>
            </a:r>
            <a:r>
              <a:rPr lang="en-US" dirty="0" smtClean="0"/>
              <a:t>backup/restore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1537" y="1939131"/>
            <a:ext cx="74009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2.Оптимизация хранения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Автоматизация жизненного </a:t>
            </a:r>
            <a:r>
              <a:rPr lang="ru-RU" dirty="0"/>
              <a:t>цикла </a:t>
            </a:r>
            <a:r>
              <a:rPr lang="ru-RU" dirty="0" smtClean="0"/>
              <a:t>информации. Появился </a:t>
            </a:r>
            <a:r>
              <a:rPr lang="ru-RU" dirty="0"/>
              <a:t>механизм, позволяющий следить за данными и определять, какие сведения использовались в определенные моменты времени. </a:t>
            </a:r>
            <a:r>
              <a:rPr lang="ru-RU" dirty="0" smtClean="0"/>
              <a:t> БД </a:t>
            </a:r>
            <a:r>
              <a:rPr lang="ru-RU" dirty="0"/>
              <a:t>генерирует “температурные” карты </a:t>
            </a:r>
            <a:r>
              <a:rPr lang="ru-RU" dirty="0" smtClean="0"/>
              <a:t>данных (</a:t>
            </a:r>
            <a:r>
              <a:rPr lang="ru-RU" dirty="0" err="1"/>
              <a:t>Heat</a:t>
            </a:r>
            <a:r>
              <a:rPr lang="ru-RU" dirty="0"/>
              <a:t> </a:t>
            </a:r>
            <a:r>
              <a:rPr lang="ru-RU" dirty="0" err="1"/>
              <a:t>Map</a:t>
            </a:r>
            <a:r>
              <a:rPr lang="ru-RU" dirty="0" smtClean="0"/>
              <a:t>) </a:t>
            </a:r>
            <a:r>
              <a:rPr lang="ru-RU" dirty="0"/>
              <a:t>- часто перезаписываемые данные </a:t>
            </a:r>
            <a:r>
              <a:rPr lang="ru-RU" dirty="0" smtClean="0"/>
              <a:t>помечаются как </a:t>
            </a:r>
            <a:r>
              <a:rPr lang="ru-RU" dirty="0"/>
              <a:t>“</a:t>
            </a:r>
            <a:r>
              <a:rPr lang="ru-RU" dirty="0" smtClean="0"/>
              <a:t>горячие”, </a:t>
            </a:r>
            <a:r>
              <a:rPr lang="ru-RU" dirty="0" err="1"/>
              <a:t>часточитаемые</a:t>
            </a: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dirty="0"/>
              <a:t>- “</a:t>
            </a:r>
            <a:r>
              <a:rPr lang="ru-RU" dirty="0" smtClean="0"/>
              <a:t>теплые”, </a:t>
            </a:r>
            <a:r>
              <a:rPr lang="ru-RU" dirty="0" err="1"/>
              <a:t>редкочитаемые</a:t>
            </a:r>
            <a:r>
              <a:rPr lang="ru-RU" dirty="0"/>
              <a:t> - “</a:t>
            </a:r>
            <a:r>
              <a:rPr lang="ru-RU" dirty="0" smtClean="0"/>
              <a:t>холодные”. Далее </a:t>
            </a:r>
            <a:r>
              <a:rPr lang="ru-RU" dirty="0"/>
              <a:t>в стиле DDL можно указать как БД должна работать с этими типами данных - можно установить степень сжатия в зависимости от “температуры” блоков (теплые - сжимать, холодные - в архив). DBA может </a:t>
            </a:r>
            <a:r>
              <a:rPr lang="ru-RU" dirty="0" smtClean="0"/>
              <a:t> </a:t>
            </a:r>
            <a:r>
              <a:rPr lang="ru-RU" dirty="0"/>
              <a:t>декларативно устанавливать политики для определения температуры блоков и описывать что с ними делать. БД будет делать это автоматически.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Температурная карта (</a:t>
            </a:r>
            <a:r>
              <a:rPr lang="ru-RU" dirty="0" err="1"/>
              <a:t>Heat</a:t>
            </a:r>
            <a:r>
              <a:rPr lang="ru-RU" dirty="0"/>
              <a:t> </a:t>
            </a:r>
            <a:r>
              <a:rPr lang="ru-RU" dirty="0" err="1"/>
              <a:t>Map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8162" y="1881981"/>
            <a:ext cx="80676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Сжатие на основе характера использования данных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7237" y="2105819"/>
            <a:ext cx="76295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Декларативное расширение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2462" y="1896269"/>
            <a:ext cx="78390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(сжатие строк)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5300" y="1977231"/>
            <a:ext cx="81534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(сжатие секций)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1987" y="1929606"/>
            <a:ext cx="78200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Автоматическая оптимизация хранения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7237" y="1934369"/>
            <a:ext cx="76295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3.Улучшения в обработке транзакций для приложений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600" dirty="0" smtClean="0"/>
              <a:t>Автоматический повтор транзакции.  Многие из нас  заказывали билеты, приобретали товары в </a:t>
            </a:r>
            <a:r>
              <a:rPr lang="ru-RU" sz="1600" dirty="0" err="1" smtClean="0"/>
              <a:t>Интернет-магазинах</a:t>
            </a:r>
            <a:r>
              <a:rPr lang="ru-RU" sz="1600" dirty="0" smtClean="0"/>
              <a:t> и сталкивались с такой ситуацией: </a:t>
            </a:r>
            <a:r>
              <a:rPr lang="ru-RU" sz="1600" dirty="0"/>
              <a:t>вы ввели все данные, необходимые для заказа, нажали на кнопку «Оплатить» и ожидаете подтверждения - а подтверждение не приходит. Что-то где-то сломалось: то ли в базе, то ли в сети, то ли на сервере, и вы не понимаете, что делать. Тем не менее, эти товары или услуги вам по-прежнему нужны, поэтому вы переходите по страницам обратно к началу, повторяете оформление заказа и на этот раз уже получаете подтверждение - все сработало. Но при этом вполне может случиться так, что в действительности вы оплатите свой заказ два раза - потому что на самом деле ваша первая транзакция тоже выполнилась, а подтверждение просто до вас не дошло по каким-то причинам. Почему это случилось? Потому что ваше клиентское приложение не получило никакой информации о результатах обработки запроса к БД и не смогло предоставить вам соответствующих сведений. Теперь в базе данных появился компонент, который знает, закончилась ли эта транзакция, или же нет. Поэтому в случае возникновения подобного сбоя клиентское приложение может запросить информацию об успешности операции и передать ее пользователю. Если транзакция не была завершена, то у клиента появляется выбор: он может либо повторить ее, либо, если этот вариант неприемлем, не предпринимать никаких </a:t>
            </a:r>
            <a:r>
              <a:rPr lang="ru-RU" sz="1600" dirty="0" smtClean="0"/>
              <a:t>действий.</a:t>
            </a:r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Неизвестное состояние транзакции (</a:t>
            </a:r>
            <a:r>
              <a:rPr lang="en-US" dirty="0" smtClean="0"/>
              <a:t>ORACLE 11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7737" y="1977231"/>
            <a:ext cx="72485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Факты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Разрабатывалась более 5 лет</a:t>
            </a:r>
          </a:p>
          <a:p>
            <a:r>
              <a:rPr lang="ru-RU" dirty="0" smtClean="0"/>
              <a:t>Содержит более 500 новых возможностей</a:t>
            </a:r>
          </a:p>
          <a:p>
            <a:r>
              <a:rPr lang="ru-RU" dirty="0" smtClean="0"/>
              <a:t>Затрачено более 2500 </a:t>
            </a:r>
            <a:r>
              <a:rPr lang="ru-RU" dirty="0" err="1" smtClean="0"/>
              <a:t>человеко</a:t>
            </a:r>
            <a:r>
              <a:rPr lang="en-US" dirty="0" smtClean="0"/>
              <a:t>/</a:t>
            </a:r>
            <a:r>
              <a:rPr lang="ru-RU" dirty="0" smtClean="0"/>
              <a:t>лет разработки</a:t>
            </a:r>
          </a:p>
          <a:p>
            <a:r>
              <a:rPr lang="ru-RU" dirty="0" smtClean="0"/>
              <a:t>Доступна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en-US" dirty="0" smtClean="0"/>
              <a:t>http://www.oracle.com/technetwork/database/enterprise-edition/downloads/database12c-win64-download-1968077.html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Решения для разработчиков (</a:t>
            </a:r>
            <a:r>
              <a:rPr lang="en-US" dirty="0" smtClean="0"/>
              <a:t>ORACLE 12c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2512" y="2572544"/>
            <a:ext cx="70389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4.Расширение политик безопасности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Повышение </a:t>
            </a:r>
            <a:r>
              <a:rPr lang="ru-RU" dirty="0"/>
              <a:t>уровня безопасности данных, </a:t>
            </a:r>
            <a:r>
              <a:rPr lang="ru-RU" dirty="0" smtClean="0"/>
              <a:t>позволяющее решать </a:t>
            </a:r>
            <a:r>
              <a:rPr lang="ru-RU" dirty="0"/>
              <a:t>сложные задачи по защите от постоянно эволюционирующих угроз и обеспечивать соответствие строгим законодательным нормам, гарантирующим конфиденциальность данных.</a:t>
            </a:r>
          </a:p>
          <a:p>
            <a:r>
              <a:rPr lang="ru-RU" dirty="0"/>
              <a:t>Новая </a:t>
            </a:r>
            <a:r>
              <a:rPr lang="ru-RU" dirty="0" smtClean="0"/>
              <a:t>функциональность 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Redaction</a:t>
            </a:r>
            <a:r>
              <a:rPr lang="ru-RU" dirty="0"/>
              <a:t> позволяет компаниям защитить уязвимые данные, такие как номера кредитных карт, отображаемые в приложениях, причем без необходимости внесения изменений в код приложений. Конфиденциальные данные искажаются на лету в соответствии с предварительно установленными политиками безопасности, правами учетной записи и информацией о текущем сеансе работы.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Поддерживаемые преобразования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7712" y="1981994"/>
            <a:ext cx="76485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Отображаемые данные до и после преобразования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1962" y="2091531"/>
            <a:ext cx="822007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программируется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BEGIN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DBMS_REDACT.ADD_POLICY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(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object_schema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=&gt; 'TEST',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object_name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=&gt; 'CLIENT_INFO',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column_name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=&gt; 'BIRTHDAY',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policy_name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=&gt; '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redact_client_info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',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function_type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=&gt; DBMS_REDACT.PARTIAL, /*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Частичное маскирование */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function_parameters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=&gt; 'Md01Y', /*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Маска изменений */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 …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END;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ru-RU" b="1" i="1" dirty="0" smtClean="0">
                <a:latin typeface="Arial" pitchFamily="34" charset="0"/>
                <a:cs typeface="Arial" pitchFamily="34" charset="0"/>
              </a:rPr>
              <a:t>Примечание</a:t>
            </a:r>
            <a:r>
              <a:rPr lang="en-US" b="1" i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b="1" i="1" dirty="0" smtClean="0">
                <a:latin typeface="Arial" pitchFamily="34" charset="0"/>
                <a:cs typeface="Arial" pitchFamily="34" charset="0"/>
              </a:rPr>
              <a:t>надо иметь привилегию на использование пакета </a:t>
            </a:r>
            <a:r>
              <a:rPr lang="en-US" b="1" i="1" dirty="0" smtClean="0">
                <a:latin typeface="Arial" pitchFamily="34" charset="0"/>
                <a:cs typeface="Arial" pitchFamily="34" charset="0"/>
              </a:rPr>
              <a:t>DBMS_REDACT… </a:t>
            </a:r>
            <a:endParaRPr lang="ru-RU" b="1" i="1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5.Анализ уровней доступа (</a:t>
            </a:r>
            <a:r>
              <a:rPr lang="ru-RU" dirty="0" err="1"/>
              <a:t>Run-Time</a:t>
            </a:r>
            <a:r>
              <a:rPr lang="ru-RU" dirty="0"/>
              <a:t> </a:t>
            </a:r>
            <a:r>
              <a:rPr lang="ru-RU" dirty="0" err="1"/>
              <a:t>Privilege</a:t>
            </a:r>
            <a:r>
              <a:rPr lang="ru-RU" dirty="0"/>
              <a:t> </a:t>
            </a:r>
            <a:r>
              <a:rPr lang="ru-RU" dirty="0" err="1"/>
              <a:t>Analysis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9137" y="1962944"/>
            <a:ext cx="77057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6</a:t>
            </a:r>
            <a:r>
              <a:rPr lang="ru-RU" dirty="0" smtClean="0"/>
              <a:t>.Улучшения в обработке статистики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Появились новые </a:t>
            </a:r>
            <a:r>
              <a:rPr lang="ru-RU" sz="2400" dirty="0"/>
              <a:t>типы гистограмм </a:t>
            </a:r>
            <a:r>
              <a:rPr lang="ru-RU" sz="2400" dirty="0" smtClean="0"/>
              <a:t>. Они подходят </a:t>
            </a:r>
            <a:r>
              <a:rPr lang="ru-RU" sz="2400" dirty="0"/>
              <a:t>для колонок с более чем 255-ю различными значениями. Раньше, если уникальных значений больше 255, то строилась сбалансированная по весу гистограмма. У такого подхода были проблемы с определенными наборами данных. Например, если в столбце есть много часто встречающиеся значения и много редких значений, а в других столбцах значения были распределены достаточно равномерно, то старые гистограммы давали плохую оценку количества возвращаемых строк (</a:t>
            </a:r>
            <a:r>
              <a:rPr lang="ru-RU" sz="2400" dirty="0" err="1"/>
              <a:t>cardinality</a:t>
            </a:r>
            <a:r>
              <a:rPr lang="ru-RU" sz="2400" dirty="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7</a:t>
            </a:r>
            <a:r>
              <a:rPr lang="ru-RU" dirty="0" smtClean="0"/>
              <a:t>.Динамическое изменение планов выполнения запросов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процессе выполнения запроса оптимизатор </a:t>
            </a:r>
            <a:r>
              <a:rPr lang="ru-RU" sz="2400" dirty="0" smtClean="0"/>
              <a:t>определяет полученное количество строк. И </a:t>
            </a:r>
            <a:r>
              <a:rPr lang="ru-RU" sz="2400" dirty="0"/>
              <a:t>если он получил </a:t>
            </a:r>
            <a:r>
              <a:rPr lang="ru-RU" sz="2400" dirty="0" smtClean="0"/>
              <a:t>количество </a:t>
            </a:r>
            <a:r>
              <a:rPr lang="ru-RU" sz="2400" dirty="0"/>
              <a:t>строк, </a:t>
            </a:r>
            <a:r>
              <a:rPr lang="ru-RU" sz="2400" dirty="0" smtClean="0"/>
              <a:t>не соответствующее ожиданию, </a:t>
            </a:r>
            <a:r>
              <a:rPr lang="ru-RU" sz="2400" dirty="0"/>
              <a:t>то </a:t>
            </a:r>
            <a:r>
              <a:rPr lang="ru-RU" sz="2400" dirty="0" smtClean="0"/>
              <a:t>может </a:t>
            </a:r>
            <a:r>
              <a:rPr lang="ru-RU" sz="2400" dirty="0"/>
              <a:t>перестроить план на лету и использовать другой метод соединения. Например, переключиться с NESTED LOOPS на HASH JOIN.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8.Использование </a:t>
            </a:r>
            <a:r>
              <a:rPr lang="en-US" dirty="0" smtClean="0"/>
              <a:t>PL/SQL </a:t>
            </a:r>
            <a:r>
              <a:rPr lang="ru-RU" dirty="0" smtClean="0"/>
              <a:t>при написании </a:t>
            </a:r>
            <a:r>
              <a:rPr lang="en-US" dirty="0" smtClean="0"/>
              <a:t>SQL-</a:t>
            </a:r>
            <a:r>
              <a:rPr lang="ru-RU" dirty="0" smtClean="0"/>
              <a:t>запросов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 </a:t>
            </a:r>
            <a:r>
              <a:rPr lang="ru-RU" dirty="0" smtClean="0"/>
              <a:t>PL/SQL-подпрограммы в определении SQL-запроса</a:t>
            </a:r>
            <a:endParaRPr lang="en-US" dirty="0" smtClean="0"/>
          </a:p>
          <a:p>
            <a:r>
              <a:rPr lang="ru-RU" dirty="0" smtClean="0"/>
              <a:t> </a:t>
            </a:r>
            <a:r>
              <a:rPr lang="ru-RU" dirty="0" err="1" smtClean="0"/>
              <a:t>Прагма</a:t>
            </a:r>
            <a:r>
              <a:rPr lang="ru-RU" dirty="0" smtClean="0"/>
              <a:t> компиляции UDF для уже существующих PL/SQL-подпрограмм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Исполнение процедур и функций внутри </a:t>
            </a:r>
            <a:r>
              <a:rPr lang="en-US" dirty="0" smtClean="0"/>
              <a:t>SQL</a:t>
            </a:r>
            <a:r>
              <a:rPr lang="ru-RU" dirty="0" smtClean="0"/>
              <a:t> запросов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55074" y="1571612"/>
            <a:ext cx="641097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области развития СУБД </a:t>
            </a:r>
            <a:r>
              <a:rPr lang="en-US" dirty="0" smtClean="0"/>
              <a:t>ORACLE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112" y="1943894"/>
            <a:ext cx="81057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Исполнение процедур и функций внутри </a:t>
            </a:r>
            <a:r>
              <a:rPr lang="en-US" dirty="0" smtClean="0"/>
              <a:t>SQL</a:t>
            </a:r>
            <a:r>
              <a:rPr lang="ru-RU" dirty="0" smtClean="0"/>
              <a:t> запросов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В любом приложении, которое активно использует вызовы хранимых функций PL/SQL внутри SQL-запросов, происходит падение производительности связанное с так называемым переключением контекста. После того, как выполнение функции будет завершено, полученный результат должен быть возвращен в </a:t>
            </a:r>
            <a:r>
              <a:rPr lang="ru-RU" dirty="0" err="1" smtClean="0"/>
              <a:t>SQL-engine</a:t>
            </a:r>
            <a:r>
              <a:rPr lang="ru-RU" dirty="0" smtClean="0"/>
              <a:t> и, далее, будет использован для дальнейшего получения результата выборки. </a:t>
            </a:r>
            <a:br>
              <a:rPr lang="ru-RU" dirty="0" smtClean="0"/>
            </a:br>
            <a:r>
              <a:rPr lang="ru-RU" dirty="0" smtClean="0"/>
              <a:t>Этот процесс, связанный с переключением в среду PL/SQL VM и возвратом результатов в </a:t>
            </a:r>
            <a:r>
              <a:rPr lang="ru-RU" dirty="0" err="1" smtClean="0"/>
              <a:t>SQL-engine</a:t>
            </a:r>
            <a:r>
              <a:rPr lang="ru-RU" dirty="0" smtClean="0"/>
              <a:t> называется "переключение контекста между SQL и PL/SQL" (SQL </a:t>
            </a:r>
            <a:r>
              <a:rPr lang="ru-RU" dirty="0" err="1" smtClean="0"/>
              <a:t>and</a:t>
            </a:r>
            <a:r>
              <a:rPr lang="ru-RU" dirty="0" smtClean="0"/>
              <a:t> PL/SQL </a:t>
            </a:r>
            <a:r>
              <a:rPr lang="ru-RU" dirty="0" err="1" smtClean="0"/>
              <a:t>context</a:t>
            </a:r>
            <a:r>
              <a:rPr lang="ru-RU" dirty="0" smtClean="0"/>
              <a:t> </a:t>
            </a:r>
            <a:r>
              <a:rPr lang="ru-RU" dirty="0" err="1" smtClean="0"/>
              <a:t>switch</a:t>
            </a:r>
            <a:r>
              <a:rPr lang="ru-RU" dirty="0" smtClean="0"/>
              <a:t>). </a:t>
            </a:r>
          </a:p>
          <a:p>
            <a:r>
              <a:rPr lang="ru-RU" dirty="0" smtClean="0"/>
              <a:t>На переключение контекста расходуется дополнительные ресурсы, - прежде всего процессорное время. </a:t>
            </a:r>
          </a:p>
          <a:p>
            <a:r>
              <a:rPr lang="ru-RU" dirty="0" smtClean="0"/>
              <a:t>В общем-то, во всех популярных книгах по оптимизации производительности в среде </a:t>
            </a:r>
            <a:r>
              <a:rPr lang="ru-RU" dirty="0" err="1" smtClean="0"/>
              <a:t>Oracle</a:t>
            </a:r>
            <a:r>
              <a:rPr lang="ru-RU" dirty="0" smtClean="0"/>
              <a:t> </a:t>
            </a:r>
            <a:r>
              <a:rPr lang="ru-RU" dirty="0" err="1" smtClean="0"/>
              <a:t>Database</a:t>
            </a:r>
            <a:r>
              <a:rPr lang="ru-RU" dirty="0" smtClean="0"/>
              <a:t>, рекомендуется избегать использования PL/SQL-вызовов внутри SQL-запросов. К сожалению, это не всегда возможно: для реализации сложных вычислений прямо в тексте запроса часто недостаточно средств только языка SQL.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PL/SQL-</a:t>
            </a:r>
            <a:r>
              <a:rPr lang="ru-RU" dirty="0" smtClean="0"/>
              <a:t>подпрограммы в определении </a:t>
            </a:r>
            <a:r>
              <a:rPr lang="en-US" dirty="0" smtClean="0"/>
              <a:t>SQL-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До </a:t>
            </a:r>
            <a:r>
              <a:rPr lang="ru-RU" dirty="0" err="1" smtClean="0"/>
              <a:t>Oracle</a:t>
            </a:r>
            <a:r>
              <a:rPr lang="ru-RU" dirty="0" smtClean="0"/>
              <a:t> </a:t>
            </a:r>
            <a:r>
              <a:rPr lang="ru-RU" dirty="0" err="1" smtClean="0"/>
              <a:t>Database</a:t>
            </a:r>
            <a:r>
              <a:rPr lang="ru-RU" dirty="0" smtClean="0"/>
              <a:t> версии 12c приходилось мириться с потерей производительности на переключение контекста между исполняющей средой SQL и PL/SQL VM. </a:t>
            </a:r>
          </a:p>
          <a:p>
            <a:r>
              <a:rPr lang="ru-RU" dirty="0" smtClean="0"/>
              <a:t>В версии 12c появилась возможность прямо в тексте SQL-запроса, в фразе WITH, включать определение функций которые в нем используются. Это позволяет минимизировать затраты на переключение контекста. </a:t>
            </a:r>
            <a:r>
              <a:rPr lang="en-US" dirty="0" smtClean="0"/>
              <a:t> 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r>
              <a:rPr lang="en-US" dirty="0" smtClean="0"/>
              <a:t>(</a:t>
            </a:r>
            <a:r>
              <a:rPr lang="ru-RU" dirty="0" smtClean="0"/>
              <a:t>встроенная функция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function f(n number)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number as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begin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return 1;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end;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select f(1) from dual;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2(встроенные процедура и функция)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WITH 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PROCEDURE inc(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v_pValue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in out number,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v_pSize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in number)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IS  BEGIN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v_pValue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v_pValue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v_pSize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END;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inc_amount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v_pValue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in number) RETURN number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IS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v_xValue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number;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BEGIN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v_xValue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v_pValue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inc(v_xValue,10);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v_xValue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END;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 max(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inc_amount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a_a.amount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ACCOUNTS_AMOUNT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a_a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Прагма</a:t>
            </a:r>
            <a:r>
              <a:rPr lang="ru-RU" dirty="0" smtClean="0"/>
              <a:t> компиляции UDF для уже существующих PL/SQL-подпрограмм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Как же быть в том случае, если уже есть работающее унаследованное приложение (разработанное до версии </a:t>
            </a:r>
            <a:r>
              <a:rPr lang="ru-RU" dirty="0" err="1" smtClean="0"/>
              <a:t>Oracle</a:t>
            </a:r>
            <a:r>
              <a:rPr lang="ru-RU" dirty="0" smtClean="0"/>
              <a:t> </a:t>
            </a:r>
            <a:r>
              <a:rPr lang="ru-RU" dirty="0" err="1" smtClean="0"/>
              <a:t>Database</a:t>
            </a:r>
            <a:r>
              <a:rPr lang="ru-RU" dirty="0" smtClean="0"/>
              <a:t> 12c) в котором обычным образом определены PL/SQL-функции, и эти функции используются в SQL-запросах?</a:t>
            </a:r>
            <a:br>
              <a:rPr lang="ru-RU" dirty="0" smtClean="0"/>
            </a:br>
            <a:r>
              <a:rPr lang="ru-RU" dirty="0" smtClean="0"/>
              <a:t>Переписывать все SQL-запросы, в которых есть PL/SQL-вызовы, может быть трудоемкой задачей. Более того, может оказаться так, что часть PL/SQL-подпрограмм вызываются как в SQL-запросах, так и в других PL/SQL-объектах. В этом случае переписывание запросов приведет к дублированию кода, то есть один и тот</a:t>
            </a:r>
            <a:r>
              <a:rPr lang="en-US" dirty="0" smtClean="0"/>
              <a:t> </a:t>
            </a:r>
            <a:r>
              <a:rPr lang="ru-RU" dirty="0" smtClean="0"/>
              <a:t>же код нужно будет сопровождать в двух местах! </a:t>
            </a:r>
          </a:p>
          <a:p>
            <a:r>
              <a:rPr lang="ru-RU" dirty="0" smtClean="0"/>
              <a:t>Для решения этой проблемы в </a:t>
            </a:r>
            <a:r>
              <a:rPr lang="ru-RU" dirty="0" err="1" smtClean="0"/>
              <a:t>Oracle</a:t>
            </a:r>
            <a:r>
              <a:rPr lang="ru-RU" dirty="0" smtClean="0"/>
              <a:t> </a:t>
            </a:r>
            <a:r>
              <a:rPr lang="ru-RU" dirty="0" err="1" smtClean="0"/>
              <a:t>Database</a:t>
            </a:r>
            <a:r>
              <a:rPr lang="ru-RU" dirty="0" smtClean="0"/>
              <a:t> 12c введена новая директива компилятора (</a:t>
            </a:r>
            <a:r>
              <a:rPr lang="ru-RU" dirty="0" err="1" smtClean="0"/>
              <a:t>прагма</a:t>
            </a:r>
            <a:r>
              <a:rPr lang="ru-RU" dirty="0" smtClean="0"/>
              <a:t>) которая позволяет отметить подпрограммы, которые затем будут вызываться в SQL-запросах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Перед первым выполнением запрос неявно будет переписан исполняемой средой SQL, таким образом, как если бы в него были явно включены определения вызываемых PL/SQL-функций которые были скомпилированы с директивой компиляции UDF. </a:t>
            </a:r>
            <a:endParaRPr lang="en-US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При этом, даже если процедура или функция имеет эту </a:t>
            </a:r>
            <a:r>
              <a:rPr lang="ru-RU" i="1" dirty="0" err="1" smtClean="0"/>
              <a:t>прагму</a:t>
            </a:r>
            <a:r>
              <a:rPr lang="ru-RU" i="1" dirty="0" smtClean="0"/>
              <a:t> в своем объявлении, ничего не мешает вызывать ее в PL/SQL</a:t>
            </a:r>
            <a:r>
              <a:rPr lang="en-US" i="1" dirty="0" smtClean="0"/>
              <a:t>.</a:t>
            </a:r>
            <a:endParaRPr lang="ru-RU" i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CREATE OR REPLACE PROCEDURE inc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v_pValue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out number,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v_pSize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number)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is PRAGMA UDF;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v_pValue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v_pValue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v_pSize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END;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CREATE OR REPLACE FUNCTION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inc_amount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v_pValue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number)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RETURN number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is PRAGMA UDF;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v_xValue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number;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BEGIN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v_xValue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v_pValue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inc(v_xValue,10);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v_xValue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END; 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pPr algn="ctr">
              <a:buNone/>
            </a:pPr>
            <a:r>
              <a:rPr lang="ru-RU" dirty="0" smtClean="0"/>
              <a:t>Это все про новости версии.</a:t>
            </a:r>
          </a:p>
          <a:p>
            <a:pPr algn="ctr">
              <a:buNone/>
            </a:pPr>
            <a:r>
              <a:rPr lang="ru-RU" dirty="0" smtClean="0"/>
              <a:t>Переходим к практикуму…</a:t>
            </a: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узнать версию базы, с которой мы работаем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* from V$VERSION </a:t>
            </a:r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 </a:t>
            </a:r>
            <a:r>
              <a:rPr lang="ru-RU" dirty="0" smtClean="0"/>
              <a:t>6 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Убедитесь, что  по адресу </a:t>
            </a:r>
            <a:r>
              <a:rPr lang="en-US" dirty="0" smtClean="0">
                <a:hlinkClick r:id="rId2"/>
              </a:rPr>
              <a:t>www.oracle.apex</a:t>
            </a:r>
            <a:r>
              <a:rPr lang="en-US" dirty="0" smtClean="0"/>
              <a:t> </a:t>
            </a:r>
            <a:r>
              <a:rPr lang="ru-RU" dirty="0" smtClean="0"/>
              <a:t>находится  база 12 версии.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ORACLE </a:t>
            </a:r>
            <a:r>
              <a:rPr lang="ru-RU" dirty="0" smtClean="0"/>
              <a:t>12с Напишите запрос, в котором для каждого департамента    (из </a:t>
            </a:r>
            <a:r>
              <a:rPr lang="ru-RU" dirty="0" err="1" smtClean="0"/>
              <a:t>демо</a:t>
            </a:r>
            <a:r>
              <a:rPr lang="ru-RU" dirty="0" smtClean="0"/>
              <a:t> базы </a:t>
            </a:r>
            <a:r>
              <a:rPr lang="en-US" dirty="0" smtClean="0"/>
              <a:t>ORACLE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выводится список сотрудников (через запятую). Список сотрудников должен быть упорядочен по должностям. Определите требуемые процедуры и функции в тексте запроса.</a:t>
            </a:r>
            <a:endParaRPr lang="en-US" dirty="0" smtClean="0"/>
          </a:p>
          <a:p>
            <a:endParaRPr lang="en-US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Запрос отправьте по адресу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hlinkClick r:id="rId3"/>
              </a:rPr>
              <a:t>N.Grafeeva@spbu.ru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Topic:Modern_DB</a:t>
            </a:r>
            <a:r>
              <a:rPr lang="en-US" dirty="0" smtClean="0"/>
              <a:t>_</a:t>
            </a:r>
            <a:r>
              <a:rPr lang="ru-RU" smtClean="0"/>
              <a:t>2017_</a:t>
            </a:r>
            <a:r>
              <a:rPr lang="en-US" dirty="0" smtClean="0"/>
              <a:t>job</a:t>
            </a:r>
            <a:r>
              <a:rPr lang="ru-RU" dirty="0" smtClean="0"/>
              <a:t>6</a:t>
            </a:r>
            <a:endParaRPr lang="ru-RU" dirty="0" smtClean="0"/>
          </a:p>
          <a:p>
            <a:r>
              <a:rPr lang="ru-RU" i="1" dirty="0" smtClean="0"/>
              <a:t>Примечание</a:t>
            </a:r>
            <a:r>
              <a:rPr lang="en-US" i="1" dirty="0" smtClean="0"/>
              <a:t>:</a:t>
            </a:r>
            <a:r>
              <a:rPr lang="ru-RU" i="1" dirty="0" smtClean="0"/>
              <a:t>задание должно быть отправлено в течение 14 дней. За более позднее отправление будут сниматься штрафные баллы ( по баллу за каждые две недели).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Вадим Гусев. Новые возможности </a:t>
            </a:r>
            <a:r>
              <a:rPr lang="en-US" dirty="0" smtClean="0"/>
              <a:t>Oracle Database 12c, Oracle Days, </a:t>
            </a:r>
            <a:r>
              <a:rPr lang="ru-RU" dirty="0" smtClean="0"/>
              <a:t>Санкт-Петербург</a:t>
            </a:r>
          </a:p>
          <a:p>
            <a:r>
              <a:rPr lang="en-US" dirty="0" smtClean="0"/>
              <a:t> Tom </a:t>
            </a:r>
            <a:r>
              <a:rPr lang="en-US" dirty="0" err="1" smtClean="0"/>
              <a:t>Kyte</a:t>
            </a:r>
            <a:r>
              <a:rPr lang="en-US" dirty="0" smtClean="0"/>
              <a:t>, 12 Features Oracle Database 12c, YouTube.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Наиболее значимые новые возможности</a:t>
            </a:r>
            <a:r>
              <a:rPr lang="en-US" dirty="0" smtClean="0"/>
              <a:t> ORACLE 12c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4800" dirty="0" smtClean="0"/>
              <a:t>Подключаемые базы данных (</a:t>
            </a:r>
            <a:r>
              <a:rPr lang="ru-RU" sz="4800" dirty="0" err="1"/>
              <a:t>Pluggable</a:t>
            </a:r>
            <a:r>
              <a:rPr lang="ru-RU" sz="4800" dirty="0"/>
              <a:t> </a:t>
            </a:r>
            <a:r>
              <a:rPr lang="ru-RU" sz="4800" dirty="0" err="1"/>
              <a:t>Databases</a:t>
            </a:r>
            <a:r>
              <a:rPr lang="ru-RU" sz="4800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800" dirty="0" smtClean="0"/>
              <a:t>Оптимизация хранения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800" dirty="0" smtClean="0"/>
              <a:t>Улучшения в обработке транзакций для приложений.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800" dirty="0" smtClean="0"/>
              <a:t>Расширение политик безопасности.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800" dirty="0" smtClean="0"/>
              <a:t>Анализ уровней доступа.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800" dirty="0" smtClean="0"/>
              <a:t>Улучшения в обработке статистики.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800" dirty="0" smtClean="0"/>
              <a:t>Динамическое изменение планов выполнения запросов.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800" dirty="0" smtClean="0"/>
              <a:t>Использование </a:t>
            </a:r>
            <a:r>
              <a:rPr lang="en-US" sz="4800" dirty="0" smtClean="0"/>
              <a:t>PL/SQL </a:t>
            </a:r>
            <a:r>
              <a:rPr lang="ru-RU" sz="4800" dirty="0" smtClean="0"/>
              <a:t>при написании </a:t>
            </a:r>
            <a:r>
              <a:rPr lang="en-US" sz="4800" dirty="0" smtClean="0"/>
              <a:t>SQL-</a:t>
            </a:r>
            <a:r>
              <a:rPr lang="ru-RU" sz="4800" dirty="0" smtClean="0"/>
              <a:t>запросов.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800" dirty="0" smtClean="0"/>
              <a:t>Увеличены максимальные значения для типов </a:t>
            </a:r>
            <a:r>
              <a:rPr lang="en-US" sz="4800" dirty="0" smtClean="0"/>
              <a:t>VARCHAR2, </a:t>
            </a:r>
            <a:r>
              <a:rPr lang="ru-RU" sz="4800" dirty="0"/>
              <a:t>NVARCHAR2 </a:t>
            </a:r>
            <a:r>
              <a:rPr lang="en-US" sz="4800" dirty="0" smtClean="0"/>
              <a:t> </a:t>
            </a:r>
            <a:r>
              <a:rPr lang="ru-RU" sz="4800" dirty="0" smtClean="0"/>
              <a:t>и </a:t>
            </a:r>
            <a:r>
              <a:rPr lang="en-US" sz="4800" dirty="0" smtClean="0"/>
              <a:t>ROW (</a:t>
            </a:r>
            <a:r>
              <a:rPr lang="ru-RU" sz="4800" dirty="0" smtClean="0"/>
              <a:t>до 32</a:t>
            </a:r>
            <a:r>
              <a:rPr lang="en-US" sz="4800" dirty="0" smtClean="0"/>
              <a:t>K).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800" dirty="0" smtClean="0"/>
              <a:t>Появились поля типа </a:t>
            </a:r>
            <a:r>
              <a:rPr lang="en-US" sz="4800" dirty="0" smtClean="0"/>
              <a:t>IDENTITY.</a:t>
            </a:r>
          </a:p>
          <a:p>
            <a:r>
              <a:rPr lang="ru-RU" sz="3400" dirty="0" smtClean="0"/>
              <a:t>…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1.Подключаемые базы данных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Идея - очень простая: если </a:t>
            </a:r>
            <a:r>
              <a:rPr lang="ru-RU" dirty="0" smtClean="0"/>
              <a:t> у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dirty="0"/>
              <a:t>заказчиков есть множество баз данных, для обслуживания которых требуется множество администраторов и множество компьютеров, то </a:t>
            </a:r>
            <a:r>
              <a:rPr lang="ru-RU" dirty="0" smtClean="0"/>
              <a:t>в </a:t>
            </a:r>
            <a:r>
              <a:rPr lang="en-US" dirty="0" smtClean="0"/>
              <a:t>ORACLE 12c </a:t>
            </a:r>
            <a:r>
              <a:rPr lang="ru-RU" dirty="0" smtClean="0"/>
              <a:t>существует </a:t>
            </a:r>
            <a:r>
              <a:rPr lang="ru-RU" dirty="0"/>
              <a:t>возможность свести все это на единую </a:t>
            </a:r>
            <a:r>
              <a:rPr lang="ru-RU" dirty="0" smtClean="0"/>
              <a:t>мощную машину</a:t>
            </a:r>
            <a:r>
              <a:rPr lang="en-US" dirty="0" smtClean="0"/>
              <a:t> (</a:t>
            </a:r>
            <a:r>
              <a:rPr lang="ru-RU" dirty="0" smtClean="0"/>
              <a:t>возможно, в облаке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r>
              <a:rPr lang="ru-RU" dirty="0"/>
              <a:t>проведя операцию консолидации. Иными словами, в одну базу данных, называемую контейнерной, можно вместить множество других БД. Это резко упрощает администрирование (условно говоря, вместо ста администраторов теперь можно иметь одного), а также сокращает </a:t>
            </a:r>
            <a:r>
              <a:rPr lang="ru-RU" dirty="0" err="1"/>
              <a:t>ресурсопотребление</a:t>
            </a:r>
            <a:r>
              <a:rPr lang="ru-RU" dirty="0"/>
              <a:t> и улучшает </a:t>
            </a:r>
            <a:r>
              <a:rPr lang="ru-RU" dirty="0" err="1"/>
              <a:t>масштабируемость</a:t>
            </a:r>
            <a:r>
              <a:rPr lang="ru-RU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Старая архитектура </a:t>
            </a:r>
            <a:r>
              <a:rPr lang="en-US" dirty="0" smtClean="0"/>
              <a:t>ORACLE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66960"/>
            <a:ext cx="8229600" cy="379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Новая архитектура</a:t>
            </a:r>
            <a:r>
              <a:rPr lang="en-US" dirty="0" smtClean="0"/>
              <a:t> ORACLE 12c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62944"/>
            <a:ext cx="73152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Управление разделяемыми ресурсами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1537" y="1948656"/>
            <a:ext cx="740092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Упрощение установки обновлений </a:t>
            </a:r>
            <a:r>
              <a:rPr lang="en-US" dirty="0" smtClean="0"/>
              <a:t>ORACLE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0100" y="1939131"/>
            <a:ext cx="75438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1376</Words>
  <Application>Microsoft Office PowerPoint</Application>
  <PresentationFormat>Экран (4:3)</PresentationFormat>
  <Paragraphs>137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Тема Office</vt:lpstr>
      <vt:lpstr>Новые возможности  ORACLE 12c</vt:lpstr>
      <vt:lpstr>Факты</vt:lpstr>
      <vt:lpstr>Основные области развития СУБД ORACLE</vt:lpstr>
      <vt:lpstr>Наиболее значимые новые возможности ORACLE 12c</vt:lpstr>
      <vt:lpstr>1.Подключаемые базы данных </vt:lpstr>
      <vt:lpstr>Старая архитектура ORACLE</vt:lpstr>
      <vt:lpstr>Новая архитектура ORACLE 12c</vt:lpstr>
      <vt:lpstr>Управление разделяемыми ресурсами</vt:lpstr>
      <vt:lpstr>Упрощение установки обновлений ORACLE</vt:lpstr>
      <vt:lpstr>Единое управление backup/restore</vt:lpstr>
      <vt:lpstr>2.Оптимизация хранения данных</vt:lpstr>
      <vt:lpstr>Температурная карта (Heat Map)</vt:lpstr>
      <vt:lpstr>Сжатие на основе характера использования данных</vt:lpstr>
      <vt:lpstr>Декларативное расширение SQL</vt:lpstr>
      <vt:lpstr>Пример (сжатие строк)</vt:lpstr>
      <vt:lpstr>Пример (сжатие секций)</vt:lpstr>
      <vt:lpstr>Автоматическая оптимизация хранения</vt:lpstr>
      <vt:lpstr>3.Улучшения в обработке транзакций для приложений</vt:lpstr>
      <vt:lpstr>Неизвестное состояние транзакции (ORACLE 11)</vt:lpstr>
      <vt:lpstr>Решения для разработчиков (ORACLE 12c)</vt:lpstr>
      <vt:lpstr>4.Расширение политик безопасности</vt:lpstr>
      <vt:lpstr>Поддерживаемые преобразования</vt:lpstr>
      <vt:lpstr>Отображаемые данные до и после преобразования</vt:lpstr>
      <vt:lpstr>Как это программируется?</vt:lpstr>
      <vt:lpstr>5.Анализ уровней доступа (Run-Time Privilege Analysis)</vt:lpstr>
      <vt:lpstr>6.Улучшения в обработке статистики</vt:lpstr>
      <vt:lpstr>7.Динамическое изменение планов выполнения запросов</vt:lpstr>
      <vt:lpstr>8.Использование PL/SQL при написании SQL-запросов</vt:lpstr>
      <vt:lpstr>Исполнение процедур и функций внутри SQL запросов</vt:lpstr>
      <vt:lpstr>Исполнение процедур и функций внутри SQL запросов</vt:lpstr>
      <vt:lpstr>PL/SQL-подпрограммы в определении SQL-запроса</vt:lpstr>
      <vt:lpstr>Пример 1(встроенная функция)</vt:lpstr>
      <vt:lpstr>Пример 2(встроенные процедура и функция)</vt:lpstr>
      <vt:lpstr>Прагма компиляции UDF для уже существующих PL/SQL-подпрограмм</vt:lpstr>
      <vt:lpstr>Пример 3</vt:lpstr>
      <vt:lpstr>  </vt:lpstr>
      <vt:lpstr>Как узнать версию базы, с которой мы работаем?</vt:lpstr>
      <vt:lpstr>Домашнее задание 6  </vt:lpstr>
      <vt:lpstr>Источники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Новые возможности  ORACLE 12c</dc:title>
  <dc:creator>???</dc:creator>
  <cp:lastModifiedBy>GRAFEEVA</cp:lastModifiedBy>
  <cp:revision>106</cp:revision>
  <dcterms:created xsi:type="dcterms:W3CDTF">2013-12-11T08:36:20Z</dcterms:created>
  <dcterms:modified xsi:type="dcterms:W3CDTF">2017-09-29T13:54:54Z</dcterms:modified>
</cp:coreProperties>
</file>