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20C42A-861F-4146-AA09-331F1991E09D}" v="1594" dt="2023-04-04T05:03:09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July 19,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5405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5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1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4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0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5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920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62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6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5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July 19,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02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4" y="1085670"/>
            <a:ext cx="3838479" cy="210057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err="1">
                <a:latin typeface="Times New Roman"/>
                <a:cs typeface="Calibri Light"/>
              </a:rPr>
              <a:t>Исследование</a:t>
            </a:r>
            <a:br>
              <a:rPr lang="en-US" sz="2600" dirty="0">
                <a:latin typeface="Times New Roman"/>
                <a:cs typeface="Calibri Light"/>
              </a:rPr>
            </a:br>
            <a:r>
              <a:rPr lang="en-US" sz="2600" dirty="0" err="1">
                <a:latin typeface="Times New Roman"/>
                <a:cs typeface="Calibri Light"/>
              </a:rPr>
              <a:t>обучение</a:t>
            </a:r>
            <a:r>
              <a:rPr lang="en-US" sz="2600" dirty="0">
                <a:latin typeface="Times New Roman"/>
                <a:cs typeface="Calibri Light"/>
              </a:rPr>
              <a:t> </a:t>
            </a:r>
            <a:r>
              <a:rPr lang="en-US" sz="2600" dirty="0" err="1">
                <a:latin typeface="Times New Roman"/>
                <a:cs typeface="Calibri Light"/>
              </a:rPr>
              <a:t>моделей</a:t>
            </a:r>
            <a:r>
              <a:rPr lang="en-US" sz="2600" dirty="0">
                <a:latin typeface="Times New Roman"/>
                <a:cs typeface="Calibri Light"/>
              </a:rPr>
              <a:t> </a:t>
            </a:r>
            <a:r>
              <a:rPr lang="en-US" sz="2600" dirty="0" err="1">
                <a:latin typeface="Times New Roman"/>
                <a:cs typeface="Calibri Light"/>
              </a:rPr>
              <a:t>снс</a:t>
            </a:r>
            <a:r>
              <a:rPr lang="en-US" sz="2600" dirty="0">
                <a:latin typeface="Times New Roman"/>
                <a:cs typeface="Calibri Light"/>
              </a:rPr>
              <a:t> </a:t>
            </a:r>
            <a:br>
              <a:rPr lang="en-US" sz="2600" dirty="0">
                <a:latin typeface="Times New Roman"/>
                <a:cs typeface="Calibri Light"/>
              </a:rPr>
            </a:br>
            <a:r>
              <a:rPr lang="en-US" sz="2600" dirty="0">
                <a:latin typeface="Times New Roman"/>
                <a:cs typeface="Calibri Light"/>
              </a:rPr>
              <a:t>с </a:t>
            </a:r>
            <a:r>
              <a:rPr lang="en-US" sz="2600" dirty="0" err="1">
                <a:latin typeface="Times New Roman"/>
                <a:cs typeface="Calibri Light"/>
              </a:rPr>
              <a:t>ограниченным</a:t>
            </a:r>
            <a:r>
              <a:rPr lang="en-US" sz="2600" dirty="0">
                <a:latin typeface="Times New Roman"/>
                <a:cs typeface="Calibri Light"/>
              </a:rPr>
              <a:t> </a:t>
            </a:r>
            <a:r>
              <a:rPr lang="en-US" sz="2600" dirty="0" err="1">
                <a:latin typeface="Times New Roman"/>
                <a:cs typeface="Calibri Light"/>
              </a:rPr>
              <a:t>числом</a:t>
            </a:r>
            <a:r>
              <a:rPr lang="en-US" sz="2600" dirty="0">
                <a:latin typeface="Times New Roman"/>
                <a:cs typeface="Calibri Light"/>
              </a:rPr>
              <a:t> </a:t>
            </a:r>
            <a:r>
              <a:rPr lang="en-US" sz="2600" dirty="0" err="1">
                <a:latin typeface="Times New Roman"/>
                <a:cs typeface="Calibri Light"/>
              </a:rPr>
              <a:t>параметров</a:t>
            </a:r>
            <a:r>
              <a:rPr lang="en-US" sz="2600" dirty="0">
                <a:latin typeface="Times New Roman"/>
                <a:cs typeface="Calibri Light"/>
              </a:rPr>
              <a:t> </a:t>
            </a:r>
            <a:r>
              <a:rPr lang="en-US" sz="2600" dirty="0" err="1">
                <a:latin typeface="Times New Roman"/>
                <a:cs typeface="Calibri Light"/>
              </a:rPr>
              <a:t>на</a:t>
            </a:r>
            <a:r>
              <a:rPr lang="en-US" sz="2600" dirty="0">
                <a:latin typeface="Times New Roman"/>
                <a:cs typeface="Calibri Light"/>
              </a:rPr>
              <a:t> </a:t>
            </a:r>
            <a:r>
              <a:rPr lang="en-US" sz="2600" dirty="0" err="1">
                <a:latin typeface="Times New Roman"/>
                <a:cs typeface="Calibri Light"/>
              </a:rPr>
              <a:t>датасете</a:t>
            </a:r>
            <a:r>
              <a:rPr lang="en-US" sz="2600" dirty="0">
                <a:latin typeface="Times New Roman"/>
                <a:cs typeface="Calibri Light"/>
              </a:rPr>
              <a:t> CIFAR100</a:t>
            </a:r>
            <a:endParaRPr lang="en-US" sz="2600" dirty="0">
              <a:latin typeface="Times New Roman"/>
              <a:cs typeface="Times New Roman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2">
            <a:extLst>
              <a:ext uri="{FF2B5EF4-FFF2-40B4-BE49-F238E27FC236}">
                <a16:creationId xmlns:a16="http://schemas.microsoft.com/office/drawing/2014/main" id="{11C10EEF-F093-23FA-0125-EE132D28EB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608" b="-3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B3326-0F6B-E802-4D00-47216DD72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err="1"/>
              <a:t>Что</a:t>
            </a:r>
            <a:r>
              <a:rPr lang="en-US"/>
              <a:t> </a:t>
            </a:r>
            <a:r>
              <a:rPr lang="en-US" err="1"/>
              <a:t>еще</a:t>
            </a:r>
            <a:r>
              <a:rPr lang="en-US"/>
              <a:t> </a:t>
            </a:r>
            <a:r>
              <a:rPr lang="en-US" err="1"/>
              <a:t>пробовал</a:t>
            </a:r>
            <a:r>
              <a:rPr lang="en-US"/>
              <a:t>, </a:t>
            </a:r>
            <a:r>
              <a:rPr lang="en-US" err="1"/>
              <a:t>но</a:t>
            </a:r>
            <a:r>
              <a:rPr lang="en-US"/>
              <a:t> </a:t>
            </a:r>
            <a:r>
              <a:rPr lang="en-US" err="1"/>
              <a:t>не</a:t>
            </a:r>
            <a:r>
              <a:rPr lang="en-US"/>
              <a:t> </a:t>
            </a:r>
            <a:r>
              <a:rPr lang="en-US" err="1"/>
              <a:t>вышло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2DE6D-7E72-20BF-5FB1-15129B06E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 err="1">
                <a:latin typeface="Times New Roman"/>
                <a:ea typeface="Source Sans Pro"/>
                <a:cs typeface="Times New Roman"/>
              </a:rPr>
              <a:t>Пробовал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использовать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аугментации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вырезая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центральные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кропы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из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 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изображений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,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но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это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только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ухудшило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результат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,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пытался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построить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 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аналог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алекснета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,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но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он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 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очень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плохо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обучался</a:t>
            </a:r>
            <a:endParaRPr lang="en-US" dirty="0" err="1">
              <a:latin typeface="Times New Roman"/>
              <a:cs typeface="Times New Roman"/>
            </a:endParaRPr>
          </a:p>
        </p:txBody>
      </p:sp>
      <p:pic>
        <p:nvPicPr>
          <p:cNvPr id="5" name="Picture 4" descr="Увеличительное стекло на пустом фоне">
            <a:extLst>
              <a:ext uri="{FF2B5EF4-FFF2-40B4-BE49-F238E27FC236}">
                <a16:creationId xmlns:a16="http://schemas.microsoft.com/office/drawing/2014/main" id="{EBF555DD-93ED-C226-934C-37ECB8B85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29" r="4" b="4"/>
          <a:stretch/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1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D068C-7E80-E3D0-FFC4-6FA81C0C8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Модель до 1000 парметров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D2FEE-9D70-FB70-D815-BD90EAFFEA52}"/>
              </a:ext>
            </a:extLst>
          </p:cNvPr>
          <p:cNvSpPr txBox="1"/>
          <p:nvPr/>
        </p:nvSpPr>
        <p:spPr>
          <a:xfrm>
            <a:off x="550863" y="2677306"/>
            <a:ext cx="3565525" cy="3415519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Модель содержит 948 параметров, обучается адамом за ~180 эпох и имеет скор 10.3%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C04DF5E2-4282-12BC-2E45-81D0EAA38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900" y="1222164"/>
            <a:ext cx="7090237" cy="4413672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42028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F149F-BE01-B616-0219-125A0F26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1520825"/>
            <a:ext cx="8281987" cy="13330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latin typeface="Times New Roman"/>
                <a:cs typeface="Times New Roman"/>
              </a:rPr>
              <a:t>Что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пробовал</a:t>
            </a:r>
            <a:r>
              <a:rPr lang="en-US">
                <a:latin typeface="Times New Roman"/>
                <a:cs typeface="Times New Roman"/>
              </a:rPr>
              <a:t>, но </a:t>
            </a:r>
            <a:r>
              <a:rPr lang="en-US" dirty="0" err="1">
                <a:latin typeface="Times New Roman"/>
                <a:cs typeface="Times New Roman"/>
              </a:rPr>
              <a:t>дало</a:t>
            </a:r>
            <a:r>
              <a:rPr lang="en-US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результат</a:t>
            </a:r>
            <a:r>
              <a:rPr lang="en-US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хуже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796607-6F32-8553-F8EE-B679B25ED846}"/>
              </a:ext>
            </a:extLst>
          </p:cNvPr>
          <p:cNvSpPr txBox="1"/>
          <p:nvPr/>
        </p:nvSpPr>
        <p:spPr>
          <a:xfrm>
            <a:off x="3377566" y="3052367"/>
            <a:ext cx="5418772" cy="3040458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Результат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 с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только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 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свертками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был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 2.7%,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С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батчнормом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 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уже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 4.1%,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С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батчнормом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 и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leakyrelu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хуже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 3.2%,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С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дропаутом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тоже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 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хуже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 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практически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не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обучалось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 1.4%,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использовались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аугментации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катмикс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дало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 9.1%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как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будет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показано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далее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катмикс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помогает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 с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обучением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больших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моделей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но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вредит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маленьким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 ,в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итоге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лучший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скор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 с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батчнормом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 и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Релу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 10.3%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alpha val="6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3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EF7C1-548A-3328-238D-715D8AE4E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4500562" cy="156295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 err="1">
                <a:latin typeface="Times New Roman"/>
                <a:cs typeface="Times New Roman"/>
              </a:rPr>
              <a:t>Для</a:t>
            </a:r>
            <a:r>
              <a:rPr lang="en-US" sz="2300" dirty="0">
                <a:latin typeface="Times New Roman"/>
                <a:cs typeface="Times New Roman"/>
              </a:rPr>
              <a:t> </a:t>
            </a:r>
            <a:r>
              <a:rPr lang="en-US" sz="2300" dirty="0" err="1">
                <a:latin typeface="Times New Roman"/>
                <a:cs typeface="Times New Roman"/>
              </a:rPr>
              <a:t>обучения</a:t>
            </a:r>
            <a:r>
              <a:rPr lang="en-US" sz="2300" dirty="0">
                <a:latin typeface="Times New Roman"/>
                <a:cs typeface="Times New Roman"/>
              </a:rPr>
              <a:t> </a:t>
            </a:r>
            <a:r>
              <a:rPr lang="en-US" sz="2300" dirty="0" err="1">
                <a:latin typeface="Times New Roman"/>
                <a:cs typeface="Times New Roman"/>
              </a:rPr>
              <a:t>на</a:t>
            </a:r>
            <a:r>
              <a:rPr lang="en-US" sz="2300" dirty="0">
                <a:latin typeface="Times New Roman"/>
                <a:cs typeface="Times New Roman"/>
              </a:rPr>
              <a:t> </a:t>
            </a:r>
            <a:r>
              <a:rPr lang="en-US" sz="2300" dirty="0" err="1">
                <a:latin typeface="Times New Roman"/>
                <a:cs typeface="Times New Roman"/>
              </a:rPr>
              <a:t>этой</a:t>
            </a:r>
            <a:r>
              <a:rPr lang="en-US" sz="2300" dirty="0">
                <a:latin typeface="Times New Roman"/>
                <a:cs typeface="Times New Roman"/>
              </a:rPr>
              <a:t> </a:t>
            </a:r>
            <a:r>
              <a:rPr lang="en-US" sz="2300" dirty="0" err="1">
                <a:latin typeface="Times New Roman"/>
                <a:cs typeface="Times New Roman"/>
              </a:rPr>
              <a:t>модели</a:t>
            </a:r>
            <a:r>
              <a:rPr lang="en-US" sz="2300" dirty="0">
                <a:latin typeface="Times New Roman"/>
                <a:cs typeface="Times New Roman"/>
              </a:rPr>
              <a:t> </a:t>
            </a:r>
            <a:r>
              <a:rPr lang="en-US" sz="2300" dirty="0" err="1">
                <a:latin typeface="Times New Roman"/>
                <a:cs typeface="Times New Roman"/>
              </a:rPr>
              <a:t>тестировалось</a:t>
            </a:r>
            <a:r>
              <a:rPr lang="en-US" sz="2300" dirty="0">
                <a:latin typeface="Times New Roman"/>
                <a:cs typeface="Times New Roman"/>
              </a:rPr>
              <a:t> 3 </a:t>
            </a:r>
            <a:r>
              <a:rPr lang="en-US" sz="2300" dirty="0" err="1">
                <a:latin typeface="Times New Roman"/>
                <a:cs typeface="Times New Roman"/>
              </a:rPr>
              <a:t>оптимизатора</a:t>
            </a:r>
            <a:r>
              <a:rPr lang="en-US" sz="2300" dirty="0">
                <a:latin typeface="Times New Roman"/>
                <a:cs typeface="Times New Roman"/>
              </a:rPr>
              <a:t> </a:t>
            </a:r>
            <a:r>
              <a:rPr lang="en-US" sz="2300" dirty="0" err="1">
                <a:latin typeface="Times New Roman"/>
                <a:cs typeface="Times New Roman"/>
              </a:rPr>
              <a:t>CГД,Моментум</a:t>
            </a:r>
            <a:r>
              <a:rPr lang="en-US" sz="2300" dirty="0">
                <a:latin typeface="Times New Roman"/>
                <a:cs typeface="Times New Roman"/>
              </a:rPr>
              <a:t> и </a:t>
            </a:r>
            <a:r>
              <a:rPr lang="en-US" sz="2300" dirty="0" err="1">
                <a:latin typeface="Times New Roman"/>
                <a:cs typeface="Times New Roman"/>
              </a:rPr>
              <a:t>Адам</a:t>
            </a:r>
            <a:endParaRPr lang="en-US" sz="230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E7E0AC-B26B-8A3C-FEED-62B1F9E6D101}"/>
              </a:ext>
            </a:extLst>
          </p:cNvPr>
          <p:cNvSpPr txBox="1"/>
          <p:nvPr/>
        </p:nvSpPr>
        <p:spPr>
          <a:xfrm>
            <a:off x="5267325" y="549275"/>
            <a:ext cx="6373813" cy="1562959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Лучший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перфоманс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при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обучении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этой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модели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 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показал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Адам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 </a:t>
            </a:r>
            <a:endParaRPr lang="en-US">
              <a:solidFill>
                <a:schemeClr val="tx1">
                  <a:alpha val="60000"/>
                </a:schemeClr>
              </a:solidFill>
              <a:latin typeface="Times New Roman"/>
              <a:ea typeface="Source Sans Pro"/>
              <a:cs typeface="Times New Roman"/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Синий-Адам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,</a:t>
            </a:r>
            <a:endParaRPr lang="en-US">
              <a:solidFill>
                <a:schemeClr val="tx1">
                  <a:alpha val="60000"/>
                </a:schemeClr>
              </a:solidFill>
              <a:latin typeface="Times New Roman"/>
              <a:ea typeface="Source Sans Pro"/>
              <a:cs typeface="Times New Roman"/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Оранжевый-моментум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,</a:t>
            </a:r>
            <a:endParaRPr lang="en-US">
              <a:solidFill>
                <a:schemeClr val="tx1">
                  <a:alpha val="60000"/>
                </a:schemeClr>
              </a:solidFill>
              <a:latin typeface="Times New Roman"/>
              <a:ea typeface="Source Sans Pro"/>
              <a:cs typeface="Times New Roman"/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Зеленый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СГД,далее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во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всех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остальных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моделях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используется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Адам</a:t>
            </a:r>
            <a:endParaRPr lang="en-US">
              <a:solidFill>
                <a:schemeClr val="tx1">
                  <a:alpha val="60000"/>
                </a:schemeClr>
              </a:solidFill>
              <a:latin typeface="Times New Roman"/>
              <a:ea typeface="Source Sans Pro"/>
              <a:cs typeface="Times New Roman"/>
            </a:endParaRPr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9229F99C-CB0A-5A3A-9763-D2EA8EA01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2" y="2699570"/>
            <a:ext cx="4500563" cy="3577947"/>
          </a:xfrm>
          <a:custGeom>
            <a:avLst/>
            <a:gdLst/>
            <a:ahLst/>
            <a:cxnLst/>
            <a:rect l="l" t="t" r="r" b="b"/>
            <a:pathLst>
              <a:path w="5051426" h="3640362">
                <a:moveTo>
                  <a:pt x="0" y="0"/>
                </a:moveTo>
                <a:lnTo>
                  <a:pt x="5051426" y="0"/>
                </a:lnTo>
                <a:lnTo>
                  <a:pt x="5051426" y="3640362"/>
                </a:lnTo>
                <a:lnTo>
                  <a:pt x="0" y="3640362"/>
                </a:lnTo>
                <a:close/>
              </a:path>
            </a:pathLst>
          </a:custGeom>
        </p:spPr>
      </p:pic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F5B26A21-D9CD-DA25-DCA5-7C447EDA4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121" y="2668363"/>
            <a:ext cx="4652220" cy="3640362"/>
          </a:xfrm>
          <a:custGeom>
            <a:avLst/>
            <a:gdLst/>
            <a:ahLst/>
            <a:cxnLst/>
            <a:rect l="l" t="t" r="r" b="b"/>
            <a:pathLst>
              <a:path w="5051426" h="3640362">
                <a:moveTo>
                  <a:pt x="0" y="0"/>
                </a:moveTo>
                <a:lnTo>
                  <a:pt x="5051426" y="0"/>
                </a:lnTo>
                <a:lnTo>
                  <a:pt x="5051426" y="3640362"/>
                </a:lnTo>
                <a:lnTo>
                  <a:pt x="0" y="3640362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4F32A54-C851-4ADC-B81A-DEE6F5A09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6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C5182-38B6-DC12-5E98-67967E4A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 err="1">
                <a:latin typeface="Times New Roman"/>
                <a:cs typeface="Times New Roman"/>
              </a:rPr>
              <a:t>Далее</a:t>
            </a:r>
            <a:r>
              <a:rPr lang="en-US" sz="3400" dirty="0">
                <a:latin typeface="Times New Roman"/>
                <a:cs typeface="Times New Roman"/>
              </a:rPr>
              <a:t> я </a:t>
            </a:r>
            <a:r>
              <a:rPr lang="en-US" sz="3400" dirty="0" err="1">
                <a:latin typeface="Times New Roman"/>
                <a:cs typeface="Times New Roman"/>
              </a:rPr>
              <a:t>решил</a:t>
            </a:r>
            <a:r>
              <a:rPr lang="en-US" sz="3400" dirty="0">
                <a:latin typeface="Times New Roman"/>
                <a:cs typeface="Times New Roman"/>
              </a:rPr>
              <a:t> </a:t>
            </a:r>
            <a:r>
              <a:rPr lang="en-US" sz="3400" dirty="0" err="1">
                <a:latin typeface="Times New Roman"/>
                <a:cs typeface="Times New Roman"/>
              </a:rPr>
              <a:t>реализовать</a:t>
            </a:r>
            <a:r>
              <a:rPr lang="en-US" sz="3400" dirty="0">
                <a:latin typeface="Times New Roman"/>
                <a:cs typeface="Times New Roman"/>
              </a:rPr>
              <a:t> </a:t>
            </a:r>
            <a:r>
              <a:rPr lang="en-US" sz="3400" dirty="0" err="1">
                <a:latin typeface="Times New Roman"/>
                <a:cs typeface="Times New Roman"/>
              </a:rPr>
              <a:t>архитектуру</a:t>
            </a:r>
            <a:r>
              <a:rPr lang="en-US" sz="3400" dirty="0">
                <a:latin typeface="Times New Roman"/>
                <a:cs typeface="Times New Roman"/>
              </a:rPr>
              <a:t> </a:t>
            </a:r>
            <a:r>
              <a:rPr lang="en-US" sz="3400" dirty="0" err="1">
                <a:latin typeface="Times New Roman"/>
                <a:cs typeface="Times New Roman"/>
              </a:rPr>
              <a:t>похожие</a:t>
            </a:r>
            <a:r>
              <a:rPr lang="en-US" sz="3400" dirty="0">
                <a:latin typeface="Times New Roman"/>
                <a:cs typeface="Times New Roman"/>
              </a:rPr>
              <a:t> </a:t>
            </a:r>
            <a:r>
              <a:rPr lang="en-US" sz="3400" dirty="0" err="1">
                <a:latin typeface="Times New Roman"/>
                <a:cs typeface="Times New Roman"/>
              </a:rPr>
              <a:t>на</a:t>
            </a:r>
            <a:r>
              <a:rPr lang="en-US" sz="3400" dirty="0">
                <a:latin typeface="Times New Roman"/>
                <a:cs typeface="Times New Roman"/>
              </a:rPr>
              <a:t> </a:t>
            </a:r>
            <a:r>
              <a:rPr lang="en-US" sz="3400" dirty="0" err="1">
                <a:latin typeface="Times New Roman"/>
                <a:cs typeface="Times New Roman"/>
              </a:rPr>
              <a:t>resnet</a:t>
            </a:r>
            <a:endParaRPr lang="en-US" sz="34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F2C2F-4974-49C5-1183-993ED239C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 err="1">
                <a:latin typeface="Times New Roman"/>
                <a:ea typeface="Source Sans Pro"/>
                <a:cs typeface="Times New Roman"/>
              </a:rPr>
              <a:t>Были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реализованы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блоки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с res connection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при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чем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блоки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были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 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вида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bottleneck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для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экономии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параметров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и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еще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везде,где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можно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использовались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групповые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свертки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они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мало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того,что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сэкономили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параметров,но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и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дали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сильный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прирост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к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качеству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модели</a:t>
            </a:r>
            <a:endParaRPr lang="en-US">
              <a:solidFill>
                <a:srgbClr val="FFFFFF">
                  <a:alpha val="60000"/>
                </a:srgbClr>
              </a:solidFill>
              <a:latin typeface="Times New Roman"/>
              <a:ea typeface="Source Sans Pro"/>
              <a:cs typeface="Times New Roman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738E3C3-6F53-12C3-E8BE-F685585175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7498"/>
          <a:stretch/>
        </p:blipFill>
        <p:spPr>
          <a:xfrm>
            <a:off x="5588000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8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37B6A9-C84C-3263-478D-E8B0841BA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 err="1">
                <a:latin typeface="Times New Roman"/>
                <a:cs typeface="Times New Roman"/>
              </a:rPr>
              <a:t>Строение</a:t>
            </a:r>
            <a:r>
              <a:rPr lang="en-US">
                <a:latin typeface="Times New Roman"/>
                <a:cs typeface="Times New Roman"/>
              </a:rPr>
              <a:t> bottleneck </a:t>
            </a:r>
            <a:r>
              <a:rPr lang="en-US" dirty="0" err="1">
                <a:latin typeface="Times New Roman"/>
                <a:cs typeface="Times New Roman"/>
              </a:rPr>
              <a:t>блока</a:t>
            </a:r>
            <a:endParaRPr lang="en-US">
              <a:latin typeface="Times New Roman"/>
              <a:cs typeface="Times New Roman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1ECAFFC-3C8C-D94E-FB69-5D1BFCCC9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6" y="950734"/>
            <a:ext cx="7345363" cy="4958119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94634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EEEFB-0B2E-D5BE-FDEF-B9B054ED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1520825"/>
            <a:ext cx="8281987" cy="1333057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 err="1">
                <a:latin typeface="Times New Roman"/>
                <a:cs typeface="Times New Roman"/>
              </a:rPr>
              <a:t>Эта</a:t>
            </a:r>
            <a:r>
              <a:rPr lang="en-US" sz="3400" dirty="0">
                <a:latin typeface="Times New Roman"/>
                <a:cs typeface="Times New Roman"/>
              </a:rPr>
              <a:t> </a:t>
            </a:r>
            <a:r>
              <a:rPr lang="en-US" sz="3400" dirty="0" err="1">
                <a:latin typeface="Times New Roman"/>
                <a:cs typeface="Times New Roman"/>
              </a:rPr>
              <a:t>архитектура</a:t>
            </a:r>
            <a:r>
              <a:rPr lang="en-US" sz="3400" dirty="0">
                <a:latin typeface="Times New Roman"/>
                <a:cs typeface="Times New Roman"/>
              </a:rPr>
              <a:t> </a:t>
            </a:r>
            <a:r>
              <a:rPr lang="en-US" sz="3400" dirty="0" err="1">
                <a:latin typeface="Times New Roman"/>
                <a:cs typeface="Times New Roman"/>
              </a:rPr>
              <a:t>имеет</a:t>
            </a:r>
            <a:r>
              <a:rPr lang="en-US" sz="3400" dirty="0">
                <a:latin typeface="Times New Roman"/>
                <a:cs typeface="Times New Roman"/>
              </a:rPr>
              <a:t> 3 </a:t>
            </a:r>
            <a:r>
              <a:rPr lang="en-US" sz="3400" dirty="0" err="1">
                <a:latin typeface="Times New Roman"/>
                <a:cs typeface="Times New Roman"/>
              </a:rPr>
              <a:t>параметры</a:t>
            </a:r>
            <a:r>
              <a:rPr lang="en-US" sz="3400" dirty="0">
                <a:latin typeface="Times New Roman"/>
                <a:cs typeface="Times New Roman"/>
              </a:rPr>
              <a:t> </a:t>
            </a:r>
            <a:r>
              <a:rPr lang="en-US" sz="3400" dirty="0" err="1">
                <a:latin typeface="Times New Roman"/>
                <a:cs typeface="Times New Roman"/>
              </a:rPr>
              <a:t>число</a:t>
            </a:r>
            <a:r>
              <a:rPr lang="en-US" sz="3400" dirty="0">
                <a:latin typeface="Times New Roman"/>
                <a:cs typeface="Times New Roman"/>
              </a:rPr>
              <a:t> </a:t>
            </a:r>
            <a:r>
              <a:rPr lang="en-US" sz="3400" dirty="0" err="1">
                <a:latin typeface="Times New Roman"/>
                <a:cs typeface="Times New Roman"/>
              </a:rPr>
              <a:t>входных</a:t>
            </a:r>
            <a:r>
              <a:rPr lang="en-US" sz="3400" dirty="0">
                <a:latin typeface="Times New Roman"/>
                <a:cs typeface="Times New Roman"/>
              </a:rPr>
              <a:t>/</a:t>
            </a:r>
            <a:r>
              <a:rPr lang="en-US" sz="3400" dirty="0" err="1">
                <a:latin typeface="Times New Roman"/>
                <a:cs typeface="Times New Roman"/>
              </a:rPr>
              <a:t>внутренних</a:t>
            </a:r>
            <a:r>
              <a:rPr lang="en-US" sz="3400" dirty="0">
                <a:latin typeface="Times New Roman"/>
                <a:cs typeface="Times New Roman"/>
              </a:rPr>
              <a:t>/</a:t>
            </a:r>
            <a:r>
              <a:rPr lang="en-US" sz="3400" dirty="0" err="1">
                <a:latin typeface="Times New Roman"/>
                <a:cs typeface="Times New Roman"/>
              </a:rPr>
              <a:t>выходных</a:t>
            </a:r>
            <a:r>
              <a:rPr lang="en-US" sz="3400" dirty="0">
                <a:latin typeface="Times New Roman"/>
                <a:cs typeface="Times New Roman"/>
              </a:rPr>
              <a:t> </a:t>
            </a:r>
            <a:r>
              <a:rPr lang="en-US" sz="3400" dirty="0" err="1">
                <a:latin typeface="Times New Roman"/>
                <a:cs typeface="Times New Roman"/>
              </a:rPr>
              <a:t>каналов</a:t>
            </a:r>
            <a:endParaRPr lang="en-US" sz="3400" dirty="0">
              <a:latin typeface="Times New Roman"/>
              <a:cs typeface="Times New Roman"/>
            </a:endParaRPr>
          </a:p>
        </p:txBody>
      </p:sp>
      <p:sp>
        <p:nvSpPr>
          <p:cNvPr id="19" name="Oval 9">
            <a:extLst>
              <a:ext uri="{FF2B5EF4-FFF2-40B4-BE49-F238E27FC236}">
                <a16:creationId xmlns:a16="http://schemas.microsoft.com/office/drawing/2014/main" id="{4EC6425F-E8EE-490A-BF3A-601C9A5EF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5959" y="218735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C493A507-59A1-4B5A-A52D-933516EE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373008" y="4919835"/>
            <a:ext cx="1853969" cy="926985"/>
          </a:xfrm>
          <a:custGeom>
            <a:avLst/>
            <a:gdLst>
              <a:gd name="connsiteX0" fmla="*/ 1329373 w 2658746"/>
              <a:gd name="connsiteY0" fmla="*/ 0 h 1329373"/>
              <a:gd name="connsiteX1" fmla="*/ 2658746 w 2658746"/>
              <a:gd name="connsiteY1" fmla="*/ 1329373 h 1329373"/>
              <a:gd name="connsiteX2" fmla="*/ 1994059 w 2658746"/>
              <a:gd name="connsiteY2" fmla="*/ 1329373 h 1329373"/>
              <a:gd name="connsiteX3" fmla="*/ 1329373 w 2658746"/>
              <a:gd name="connsiteY3" fmla="*/ 664687 h 1329373"/>
              <a:gd name="connsiteX4" fmla="*/ 664687 w 2658746"/>
              <a:gd name="connsiteY4" fmla="*/ 1329373 h 1329373"/>
              <a:gd name="connsiteX5" fmla="*/ 0 w 2658746"/>
              <a:gd name="connsiteY5" fmla="*/ 1329373 h 1329373"/>
              <a:gd name="connsiteX6" fmla="*/ 1329373 w 2658746"/>
              <a:gd name="connsiteY6" fmla="*/ 0 h 132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8746" h="1329373">
                <a:moveTo>
                  <a:pt x="1329373" y="0"/>
                </a:moveTo>
                <a:cubicBezTo>
                  <a:pt x="2063565" y="0"/>
                  <a:pt x="2658746" y="595181"/>
                  <a:pt x="2658746" y="1329373"/>
                </a:cubicBezTo>
                <a:lnTo>
                  <a:pt x="1994059" y="1329373"/>
                </a:lnTo>
                <a:cubicBezTo>
                  <a:pt x="1994059" y="962277"/>
                  <a:pt x="1696469" y="664687"/>
                  <a:pt x="1329373" y="664687"/>
                </a:cubicBezTo>
                <a:cubicBezTo>
                  <a:pt x="962277" y="664687"/>
                  <a:pt x="664687" y="962277"/>
                  <a:pt x="664687" y="1329373"/>
                </a:cubicBezTo>
                <a:lnTo>
                  <a:pt x="0" y="1329373"/>
                </a:lnTo>
                <a:cubicBezTo>
                  <a:pt x="0" y="595181"/>
                  <a:pt x="595181" y="0"/>
                  <a:pt x="132937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96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F1810E-C1C8-44A5-ADCF-24B4EAA1D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476583" y="4760475"/>
            <a:ext cx="1853969" cy="1042921"/>
          </a:xfrm>
          <a:custGeom>
            <a:avLst/>
            <a:gdLst>
              <a:gd name="connsiteX0" fmla="*/ 1329373 w 2658746"/>
              <a:gd name="connsiteY0" fmla="*/ 0 h 1329373"/>
              <a:gd name="connsiteX1" fmla="*/ 2658746 w 2658746"/>
              <a:gd name="connsiteY1" fmla="*/ 1329373 h 1329373"/>
              <a:gd name="connsiteX2" fmla="*/ 1994059 w 2658746"/>
              <a:gd name="connsiteY2" fmla="*/ 1329373 h 1329373"/>
              <a:gd name="connsiteX3" fmla="*/ 1329373 w 2658746"/>
              <a:gd name="connsiteY3" fmla="*/ 664687 h 1329373"/>
              <a:gd name="connsiteX4" fmla="*/ 664687 w 2658746"/>
              <a:gd name="connsiteY4" fmla="*/ 1329373 h 1329373"/>
              <a:gd name="connsiteX5" fmla="*/ 0 w 2658746"/>
              <a:gd name="connsiteY5" fmla="*/ 1329373 h 1329373"/>
              <a:gd name="connsiteX6" fmla="*/ 1329373 w 2658746"/>
              <a:gd name="connsiteY6" fmla="*/ 0 h 132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8746" h="1329373">
                <a:moveTo>
                  <a:pt x="1329373" y="0"/>
                </a:moveTo>
                <a:cubicBezTo>
                  <a:pt x="2063565" y="0"/>
                  <a:pt x="2658746" y="595181"/>
                  <a:pt x="2658746" y="1329373"/>
                </a:cubicBezTo>
                <a:lnTo>
                  <a:pt x="1994059" y="1329373"/>
                </a:lnTo>
                <a:cubicBezTo>
                  <a:pt x="1994059" y="962277"/>
                  <a:pt x="1696469" y="664687"/>
                  <a:pt x="1329373" y="664687"/>
                </a:cubicBezTo>
                <a:cubicBezTo>
                  <a:pt x="962277" y="664687"/>
                  <a:pt x="664687" y="962277"/>
                  <a:pt x="664687" y="1329373"/>
                </a:cubicBezTo>
                <a:lnTo>
                  <a:pt x="0" y="1329373"/>
                </a:lnTo>
                <a:cubicBezTo>
                  <a:pt x="0" y="595181"/>
                  <a:pt x="595181" y="0"/>
                  <a:pt x="1329373" y="0"/>
                </a:cubicBezTo>
                <a:close/>
              </a:path>
            </a:pathLst>
          </a:custGeom>
          <a:solidFill>
            <a:schemeClr val="bg2">
              <a:lumMod val="75000"/>
              <a:lumOff val="25000"/>
              <a:alpha val="6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180A47-07F3-45CF-91AB-5F26C83AB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085139" y="4330312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A7405C2-5931-4635-A369-516BE02E3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066166" y="5311337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52E4-98D2-7D56-4482-8B6731973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566" y="3052367"/>
            <a:ext cx="7326948" cy="3040458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 err="1">
                <a:latin typeface="Times New Roman"/>
                <a:ea typeface="Source Sans Pro"/>
                <a:cs typeface="Times New Roman"/>
              </a:rPr>
              <a:t>Модели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для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10000, 50000, 100000, 500000, 1000000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имеют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параметры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внутренних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карт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соответсвенно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4, 24, 48, 248, 496,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число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выходных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и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выходных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карт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у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всех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одинаковое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3 и 100.</a:t>
            </a:r>
            <a:endParaRPr lang="en-US" dirty="0">
              <a:solidFill>
                <a:srgbClr val="FFFFFF">
                  <a:alpha val="60000"/>
                </a:srgbClr>
              </a:solidFill>
              <a:latin typeface="Times New Roman"/>
              <a:cs typeface="Times New Roman"/>
            </a:endParaRPr>
          </a:p>
          <a:p>
            <a:r>
              <a:rPr lang="en-US" dirty="0" err="1">
                <a:latin typeface="Times New Roman"/>
                <a:ea typeface="Source Sans Pro"/>
                <a:cs typeface="Times New Roman"/>
              </a:rPr>
              <a:t>Скоры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моделей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по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Source Sans Pro"/>
                <a:cs typeface="Times New Roman"/>
              </a:rPr>
              <a:t>возрастанию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 </a:t>
            </a:r>
            <a:r>
              <a:rPr lang="en-US" dirty="0">
                <a:latin typeface="Times New Roman"/>
                <a:ea typeface="+mn-lt"/>
                <a:cs typeface="+mn-lt"/>
              </a:rPr>
              <a:t> 28.4%, 43%, 46.5%, 49.6%, 50%</a:t>
            </a:r>
            <a:r>
              <a:rPr lang="en-US" dirty="0">
                <a:latin typeface="Times New Roman"/>
                <a:ea typeface="Source Sans Pro"/>
                <a:cs typeface="Times New Roman"/>
              </a:rPr>
              <a:t> </a:t>
            </a:r>
            <a:endParaRPr lang="en-US" dirty="0">
              <a:solidFill>
                <a:srgbClr val="FFFFFF">
                  <a:alpha val="60000"/>
                </a:srgb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642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EC384-1CB3-CA06-814B-ABB93E2CD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997855"/>
          </a:xfrm>
        </p:spPr>
        <p:txBody>
          <a:bodyPr wrap="square" anchor="t">
            <a:normAutofit/>
          </a:bodyPr>
          <a:lstStyle/>
          <a:p>
            <a:r>
              <a:rPr lang="en-US" err="1"/>
              <a:t>П</a:t>
            </a:r>
            <a:r>
              <a:rPr lang="en-US" err="1">
                <a:latin typeface="Times New Roman"/>
                <a:cs typeface="Times New Roman"/>
              </a:rPr>
              <a:t>ара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замечаний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про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катмикс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59C3E7-D59B-44C4-9BBD-3BC2A41A0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151" y="329564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54876B-FB01-4E58-9C9F-3D510011B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22329" y="4018501"/>
            <a:ext cx="1468514" cy="1521012"/>
            <a:chOff x="8926879" y="88028"/>
            <a:chExt cx="1468514" cy="1521012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6EE14B10-2C91-4CF8-ABB6-7E21AA98C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153221" y="88028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A93B35E-1AB2-4CCC-91AC-122E57A18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8926879" y="221946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9951197-11BD-489A-BF2C-E542541AB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455555" y="532490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F5400-B9E5-E07D-3341-B288EB456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err="1">
                <a:latin typeface="Times New Roman"/>
                <a:ea typeface="Source Sans Pro"/>
                <a:cs typeface="Times New Roman"/>
              </a:rPr>
              <a:t>Катмикс</a:t>
            </a:r>
            <a:r>
              <a:rPr lang="en-US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err="1">
                <a:latin typeface="Times New Roman"/>
                <a:ea typeface="Source Sans Pro"/>
                <a:cs typeface="Times New Roman"/>
              </a:rPr>
              <a:t>был</a:t>
            </a:r>
            <a:r>
              <a:rPr lang="en-US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err="1">
                <a:latin typeface="Times New Roman"/>
                <a:ea typeface="Source Sans Pro"/>
                <a:cs typeface="Times New Roman"/>
              </a:rPr>
              <a:t>использован</a:t>
            </a:r>
            <a:r>
              <a:rPr lang="en-US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err="1">
                <a:latin typeface="Times New Roman"/>
                <a:ea typeface="Source Sans Pro"/>
                <a:cs typeface="Times New Roman"/>
              </a:rPr>
              <a:t>для</a:t>
            </a:r>
            <a:r>
              <a:rPr lang="en-US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err="1">
                <a:latin typeface="Times New Roman"/>
                <a:ea typeface="Source Sans Pro"/>
                <a:cs typeface="Times New Roman"/>
              </a:rPr>
              <a:t>обучения</a:t>
            </a:r>
            <a:r>
              <a:rPr lang="en-US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err="1">
                <a:latin typeface="Times New Roman"/>
                <a:ea typeface="Source Sans Pro"/>
                <a:cs typeface="Times New Roman"/>
              </a:rPr>
              <a:t>моделей</a:t>
            </a:r>
            <a:r>
              <a:rPr lang="en-US">
                <a:latin typeface="Times New Roman"/>
                <a:ea typeface="Source Sans Pro"/>
                <a:cs typeface="Times New Roman"/>
              </a:rPr>
              <a:t> </a:t>
            </a:r>
            <a:r>
              <a:rPr lang="en-US" err="1">
                <a:latin typeface="Times New Roman"/>
                <a:ea typeface="Source Sans Pro"/>
                <a:cs typeface="Times New Roman"/>
              </a:rPr>
              <a:t>от</a:t>
            </a:r>
            <a:r>
              <a:rPr lang="en-US">
                <a:latin typeface="Times New Roman"/>
                <a:ea typeface="Source Sans Pro"/>
                <a:cs typeface="Times New Roman"/>
              </a:rPr>
              <a:t> 10000 </a:t>
            </a:r>
            <a:r>
              <a:rPr lang="en-US" err="1">
                <a:latin typeface="Times New Roman"/>
                <a:ea typeface="Source Sans Pro"/>
                <a:cs typeface="Times New Roman"/>
              </a:rPr>
              <a:t>параметров</a:t>
            </a:r>
            <a:r>
              <a:rPr lang="en-US">
                <a:latin typeface="Times New Roman"/>
                <a:ea typeface="Source Sans Pro"/>
                <a:cs typeface="Times New Roman"/>
              </a:rPr>
              <a:t>, </a:t>
            </a:r>
            <a:r>
              <a:rPr lang="en-US" err="1">
                <a:latin typeface="Times New Roman"/>
                <a:ea typeface="Source Sans Pro"/>
                <a:cs typeface="Times New Roman"/>
              </a:rPr>
              <a:t>для</a:t>
            </a:r>
            <a:r>
              <a:rPr lang="en-US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err="1">
                <a:latin typeface="Times New Roman"/>
                <a:ea typeface="Source Sans Pro"/>
                <a:cs typeface="Times New Roman"/>
              </a:rPr>
              <a:t>моделей</a:t>
            </a:r>
            <a:r>
              <a:rPr lang="en-US">
                <a:latin typeface="Times New Roman"/>
                <a:ea typeface="Source Sans Pro"/>
                <a:cs typeface="Times New Roman"/>
              </a:rPr>
              <a:t> с 10000 </a:t>
            </a:r>
            <a:r>
              <a:rPr lang="en-US" err="1">
                <a:latin typeface="Times New Roman"/>
                <a:ea typeface="Source Sans Pro"/>
                <a:cs typeface="Times New Roman"/>
              </a:rPr>
              <a:t>параметрами</a:t>
            </a:r>
            <a:r>
              <a:rPr lang="en-US">
                <a:latin typeface="Times New Roman"/>
                <a:ea typeface="Source Sans Pro"/>
                <a:cs typeface="Times New Roman"/>
              </a:rPr>
              <a:t> и </a:t>
            </a:r>
            <a:r>
              <a:rPr lang="en-US" err="1">
                <a:latin typeface="Times New Roman"/>
                <a:ea typeface="Source Sans Pro"/>
                <a:cs typeface="Times New Roman"/>
              </a:rPr>
              <a:t>меньше</a:t>
            </a:r>
            <a:r>
              <a:rPr lang="en-US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err="1">
                <a:latin typeface="Times New Roman"/>
                <a:ea typeface="Source Sans Pro"/>
                <a:cs typeface="Times New Roman"/>
              </a:rPr>
              <a:t>он</a:t>
            </a:r>
            <a:r>
              <a:rPr lang="en-US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err="1">
                <a:latin typeface="Times New Roman"/>
                <a:ea typeface="Source Sans Pro"/>
                <a:cs typeface="Times New Roman"/>
              </a:rPr>
              <a:t>ухудшал</a:t>
            </a:r>
            <a:r>
              <a:rPr lang="en-US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err="1">
                <a:latin typeface="Times New Roman"/>
                <a:ea typeface="Source Sans Pro"/>
                <a:cs typeface="Times New Roman"/>
              </a:rPr>
              <a:t>скор</a:t>
            </a:r>
            <a:r>
              <a:rPr lang="en-US">
                <a:latin typeface="Times New Roman"/>
                <a:ea typeface="Source Sans Pro"/>
                <a:cs typeface="Times New Roman"/>
              </a:rPr>
              <a:t> и </a:t>
            </a:r>
            <a:r>
              <a:rPr lang="en-US" err="1">
                <a:latin typeface="Times New Roman"/>
                <a:ea typeface="Source Sans Pro"/>
                <a:cs typeface="Times New Roman"/>
              </a:rPr>
              <a:t>обучение</a:t>
            </a:r>
            <a:r>
              <a:rPr lang="en-US">
                <a:latin typeface="Times New Roman"/>
                <a:ea typeface="Source Sans Pro"/>
                <a:cs typeface="Times New Roman"/>
              </a:rPr>
              <a:t>, </a:t>
            </a:r>
            <a:r>
              <a:rPr lang="en-US" err="1">
                <a:latin typeface="Times New Roman"/>
                <a:ea typeface="Source Sans Pro"/>
                <a:cs typeface="Times New Roman"/>
              </a:rPr>
              <a:t>но</a:t>
            </a:r>
            <a:r>
              <a:rPr lang="en-US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err="1">
                <a:latin typeface="Times New Roman"/>
                <a:ea typeface="Source Sans Pro"/>
                <a:cs typeface="Times New Roman"/>
              </a:rPr>
              <a:t>для</a:t>
            </a:r>
            <a:r>
              <a:rPr lang="en-US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err="1">
                <a:latin typeface="Times New Roman"/>
                <a:ea typeface="Source Sans Pro"/>
                <a:cs typeface="Times New Roman"/>
              </a:rPr>
              <a:t>больших</a:t>
            </a:r>
            <a:r>
              <a:rPr lang="en-US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err="1">
                <a:latin typeface="Times New Roman"/>
                <a:ea typeface="Source Sans Pro"/>
                <a:cs typeface="Times New Roman"/>
              </a:rPr>
              <a:t>моделей</a:t>
            </a:r>
            <a:r>
              <a:rPr lang="en-US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err="1">
                <a:latin typeface="Times New Roman"/>
                <a:ea typeface="Source Sans Pro"/>
                <a:cs typeface="Times New Roman"/>
              </a:rPr>
              <a:t>он</a:t>
            </a:r>
            <a:r>
              <a:rPr lang="en-US">
                <a:latin typeface="Times New Roman"/>
                <a:ea typeface="Source Sans Pro"/>
                <a:cs typeface="Times New Roman"/>
              </a:rPr>
              <a:t> </a:t>
            </a:r>
            <a:r>
              <a:rPr lang="en-US" err="1">
                <a:latin typeface="Times New Roman"/>
                <a:ea typeface="Source Sans Pro"/>
                <a:cs typeface="Times New Roman"/>
              </a:rPr>
              <a:t>увеличивал</a:t>
            </a:r>
            <a:r>
              <a:rPr lang="en-US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err="1">
                <a:latin typeface="Times New Roman"/>
                <a:ea typeface="Source Sans Pro"/>
                <a:cs typeface="Times New Roman"/>
              </a:rPr>
              <a:t>время</a:t>
            </a:r>
            <a:r>
              <a:rPr lang="en-US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err="1">
                <a:latin typeface="Times New Roman"/>
                <a:ea typeface="Source Sans Pro"/>
                <a:cs typeface="Times New Roman"/>
              </a:rPr>
              <a:t>обучения</a:t>
            </a:r>
            <a:r>
              <a:rPr lang="en-US">
                <a:latin typeface="Times New Roman"/>
                <a:ea typeface="Source Sans Pro"/>
                <a:cs typeface="Times New Roman"/>
              </a:rPr>
              <a:t> </a:t>
            </a:r>
            <a:r>
              <a:rPr lang="en-US" err="1">
                <a:latin typeface="Times New Roman"/>
                <a:ea typeface="Source Sans Pro"/>
                <a:cs typeface="Times New Roman"/>
              </a:rPr>
              <a:t>без</a:t>
            </a:r>
            <a:r>
              <a:rPr lang="en-US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err="1">
                <a:latin typeface="Times New Roman"/>
                <a:ea typeface="Source Sans Pro"/>
                <a:cs typeface="Times New Roman"/>
              </a:rPr>
              <a:t>снижения</a:t>
            </a:r>
            <a:r>
              <a:rPr lang="en-US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err="1">
                <a:latin typeface="Times New Roman"/>
                <a:ea typeface="Source Sans Pro"/>
                <a:cs typeface="Times New Roman"/>
              </a:rPr>
              <a:t>лернинг</a:t>
            </a:r>
            <a:r>
              <a:rPr lang="en-US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err="1">
                <a:latin typeface="Times New Roman"/>
                <a:ea typeface="Source Sans Pro"/>
                <a:cs typeface="Times New Roman"/>
              </a:rPr>
              <a:t>рейта</a:t>
            </a:r>
            <a:r>
              <a:rPr lang="en-US">
                <a:latin typeface="Times New Roman"/>
                <a:ea typeface="Source Sans Pro"/>
                <a:cs typeface="Times New Roman"/>
              </a:rPr>
              <a:t>, </a:t>
            </a:r>
            <a:r>
              <a:rPr lang="en-US" err="1">
                <a:latin typeface="Times New Roman"/>
                <a:ea typeface="Source Sans Pro"/>
                <a:cs typeface="Times New Roman"/>
              </a:rPr>
              <a:t>повышая</a:t>
            </a:r>
            <a:r>
              <a:rPr lang="en-US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err="1">
                <a:latin typeface="Times New Roman"/>
                <a:ea typeface="Source Sans Pro"/>
                <a:cs typeface="Times New Roman"/>
              </a:rPr>
              <a:t>финальное</a:t>
            </a:r>
            <a:r>
              <a:rPr lang="en-US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err="1">
                <a:latin typeface="Times New Roman"/>
                <a:ea typeface="Source Sans Pro"/>
                <a:cs typeface="Times New Roman"/>
              </a:rPr>
              <a:t>качество</a:t>
            </a:r>
            <a:r>
              <a:rPr lang="en-US">
                <a:latin typeface="Times New Roman"/>
                <a:ea typeface="Source Sans Pro"/>
                <a:cs typeface="Times New Roman"/>
              </a:rPr>
              <a:t> и </a:t>
            </a:r>
            <a:r>
              <a:rPr lang="en-US" err="1">
                <a:latin typeface="Times New Roman"/>
                <a:ea typeface="Source Sans Pro"/>
                <a:cs typeface="Times New Roman"/>
              </a:rPr>
              <a:t>позволяя</a:t>
            </a:r>
            <a:r>
              <a:rPr lang="en-US">
                <a:latin typeface="Times New Roman"/>
                <a:ea typeface="Source Sans Pro"/>
                <a:cs typeface="Times New Roman"/>
              </a:rPr>
              <a:t> </a:t>
            </a:r>
            <a:r>
              <a:rPr lang="en-US" err="1">
                <a:latin typeface="Times New Roman"/>
                <a:ea typeface="Source Sans Pro"/>
                <a:cs typeface="Times New Roman"/>
              </a:rPr>
              <a:t>дольше</a:t>
            </a:r>
            <a:r>
              <a:rPr lang="en-US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err="1">
                <a:latin typeface="Times New Roman"/>
                <a:ea typeface="Source Sans Pro"/>
                <a:cs typeface="Times New Roman"/>
              </a:rPr>
              <a:t>продолжать</a:t>
            </a:r>
            <a:r>
              <a:rPr lang="en-US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err="1">
                <a:latin typeface="Times New Roman"/>
                <a:ea typeface="Source Sans Pro"/>
                <a:cs typeface="Times New Roman"/>
              </a:rPr>
              <a:t>обучаться</a:t>
            </a:r>
            <a:r>
              <a:rPr lang="en-US">
                <a:latin typeface="Times New Roman"/>
                <a:ea typeface="Source Sans Pro"/>
                <a:cs typeface="Times New Roman"/>
              </a:rPr>
              <a:t> с </a:t>
            </a:r>
            <a:r>
              <a:rPr lang="en-US" err="1">
                <a:latin typeface="Times New Roman"/>
                <a:ea typeface="Source Sans Pro"/>
                <a:cs typeface="Times New Roman"/>
              </a:rPr>
              <a:t>уменьшенным</a:t>
            </a:r>
            <a:r>
              <a:rPr lang="en-US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err="1">
                <a:latin typeface="Times New Roman"/>
                <a:ea typeface="Source Sans Pro"/>
                <a:cs typeface="Times New Roman"/>
              </a:rPr>
              <a:t>лернинг</a:t>
            </a:r>
            <a:r>
              <a:rPr lang="en-US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err="1">
                <a:latin typeface="Times New Roman"/>
                <a:ea typeface="Source Sans Pro"/>
                <a:cs typeface="Times New Roman"/>
              </a:rPr>
              <a:t>рейтом</a:t>
            </a:r>
            <a:r>
              <a:rPr lang="en-US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err="1">
                <a:latin typeface="Times New Roman"/>
                <a:ea typeface="Source Sans Pro"/>
                <a:cs typeface="Times New Roman"/>
              </a:rPr>
              <a:t>без</a:t>
            </a:r>
            <a:r>
              <a:rPr lang="en-US">
                <a:latin typeface="Times New Roman"/>
                <a:ea typeface="Source Sans Pro"/>
                <a:cs typeface="Times New Roman"/>
              </a:rPr>
              <a:t> </a:t>
            </a:r>
            <a:r>
              <a:rPr lang="en-US" err="1">
                <a:latin typeface="Times New Roman"/>
                <a:ea typeface="Source Sans Pro"/>
                <a:cs typeface="Times New Roman"/>
              </a:rPr>
              <a:t>переобучения</a:t>
            </a:r>
            <a:r>
              <a:rPr lang="en-US">
                <a:latin typeface="Times New Roman"/>
                <a:ea typeface="Source Sans Pro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5905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9C07F-97CE-3911-F6FF-7B795E4CF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 dirty="0">
                <a:latin typeface="Times New Roman"/>
                <a:cs typeface="Times New Roman"/>
              </a:rPr>
              <a:t>Для модели до 5000 параметров пришлось модифицировать </a:t>
            </a:r>
            <a:br>
              <a:rPr lang="en-US" sz="2800" kern="1200" dirty="0">
                <a:latin typeface="Times New Roman"/>
              </a:rPr>
            </a:br>
            <a:r>
              <a:rPr lang="en-US" sz="2800" kern="1200" dirty="0">
                <a:latin typeface="Times New Roman"/>
                <a:cs typeface="Times New Roman"/>
              </a:rPr>
              <a:t>предыдущую модель</a:t>
            </a:r>
            <a:r>
              <a:rPr lang="en-US" sz="1900" kern="1200" dirty="0">
                <a:latin typeface="+mj-lt"/>
                <a:ea typeface="+mj-ea"/>
                <a:cs typeface="+mj-cs"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F332C-F4DC-7163-569A-EC8428ABC7DB}"/>
              </a:ext>
            </a:extLst>
          </p:cNvPr>
          <p:cNvSpPr txBox="1"/>
          <p:nvPr/>
        </p:nvSpPr>
        <p:spPr>
          <a:xfrm>
            <a:off x="550863" y="2678400"/>
            <a:ext cx="3565525" cy="3414425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Она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дала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скор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 22.3%</a:t>
            </a:r>
          </a:p>
          <a:p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2C64AC8-9F91-19E9-4FB4-3AE15D263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82" b="5319"/>
          <a:stretch/>
        </p:blipFill>
        <p:spPr>
          <a:xfrm>
            <a:off x="5588000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4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3DFloatVTI">
  <a:themeElements>
    <a:clrScheme name="AnalogousFromLightSeedRightStep">
      <a:dk1>
        <a:srgbClr val="000000"/>
      </a:dk1>
      <a:lt1>
        <a:srgbClr val="FFFFFF"/>
      </a:lt1>
      <a:dk2>
        <a:srgbClr val="1C2E32"/>
      </a:dk2>
      <a:lt2>
        <a:srgbClr val="E4E2E8"/>
      </a:lt2>
      <a:accent1>
        <a:srgbClr val="92A94E"/>
      </a:accent1>
      <a:accent2>
        <a:srgbClr val="61B338"/>
      </a:accent2>
      <a:accent3>
        <a:srgbClr val="2DB838"/>
      </a:accent3>
      <a:accent4>
        <a:srgbClr val="31B473"/>
      </a:accent4>
      <a:accent5>
        <a:srgbClr val="36B1A7"/>
      </a:accent5>
      <a:accent6>
        <a:srgbClr val="33ABE8"/>
      </a:accent6>
      <a:hlink>
        <a:srgbClr val="7B69AE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3DFloatVTI</vt:lpstr>
      <vt:lpstr>Исследование обучение моделей снс  с ограниченным числом параметров на датасете CIFAR100</vt:lpstr>
      <vt:lpstr>Модель до 1000 парметров</vt:lpstr>
      <vt:lpstr>Что пробовал, но дало результат хуже</vt:lpstr>
      <vt:lpstr>Для обучения на этой модели тестировалось 3 оптимизатора CГД,Моментум и Адам</vt:lpstr>
      <vt:lpstr>Далее я решил реализовать архитектуру похожие на resnet</vt:lpstr>
      <vt:lpstr>Строение bottleneck блока</vt:lpstr>
      <vt:lpstr>Эта архитектура имеет 3 параметры число входных/внутренних/выходных каналов</vt:lpstr>
      <vt:lpstr>Пара замечаний про катмикс</vt:lpstr>
      <vt:lpstr>Для модели до 5000 параметров пришлось модифицировать  предыдущую модель </vt:lpstr>
      <vt:lpstr>Что еще пробовал, но не вышло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397</cp:revision>
  <dcterms:created xsi:type="dcterms:W3CDTF">2023-04-04T03:44:37Z</dcterms:created>
  <dcterms:modified xsi:type="dcterms:W3CDTF">2023-07-19T15:13:40Z</dcterms:modified>
</cp:coreProperties>
</file>