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5"/>
  </p:notesMasterIdLst>
  <p:sldIdLst>
    <p:sldId id="256" r:id="rId5"/>
    <p:sldId id="269" r:id="rId6"/>
    <p:sldId id="281" r:id="rId7"/>
    <p:sldId id="270" r:id="rId8"/>
    <p:sldId id="27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57" r:id="rId17"/>
    <p:sldId id="258" r:id="rId18"/>
    <p:sldId id="266" r:id="rId19"/>
    <p:sldId id="267" r:id="rId20"/>
    <p:sldId id="279" r:id="rId21"/>
    <p:sldId id="268" r:id="rId22"/>
    <p:sldId id="280" r:id="rId23"/>
    <p:sldId id="265" r:id="rId24"/>
  </p:sldIdLst>
  <p:sldSz cx="9144000" cy="6858000" type="screen4x3"/>
  <p:notesSz cx="6858000" cy="9144000"/>
  <p:embeddedFontLst>
    <p:embeddedFont>
      <p:font typeface="GarageGothic For If" panose="02000808030000020004" charset="0"/>
      <p:bold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5" autoAdjust="0"/>
    <p:restoredTop sz="94645" autoAdjust="0"/>
  </p:normalViewPr>
  <p:slideViewPr>
    <p:cSldViewPr>
      <p:cViewPr varScale="1">
        <p:scale>
          <a:sx n="109" d="100"/>
          <a:sy n="109" d="100"/>
        </p:scale>
        <p:origin x="1685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322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BAC36-7368-42A7-9C4A-7DD875E28E70}" type="datetimeFigureOut">
              <a:rPr lang="lv-LV" smtClean="0"/>
              <a:t>21.02.2018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4BADA-0230-48F5-B291-266B6E08261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5233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Blue Sk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537" y="3428999"/>
            <a:ext cx="8352928" cy="719906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spcBef>
                <a:spcPts val="0"/>
              </a:spcBef>
              <a:defRPr sz="2000" b="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lv-LV" noProof="0" dirty="0"/>
              <a:t>Name and date</a:t>
            </a:r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7" y="1268760"/>
            <a:ext cx="8352928" cy="211289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ctr">
              <a:lnSpc>
                <a:spcPts val="5000"/>
              </a:lnSpc>
              <a:spcBef>
                <a:spcPts val="0"/>
              </a:spcBef>
              <a:defRPr sz="5000" b="0" cap="all" baseline="0">
                <a:latin typeface="+mj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lv-LV" noProof="0" dirty="0"/>
              <a:t>Title (UPPERCASE LETTERS)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7740352" y="5445224"/>
            <a:ext cx="1403648" cy="14127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8012" y="5147795"/>
            <a:ext cx="1647977" cy="169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97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Pink Haz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537" y="3428998"/>
            <a:ext cx="8352928" cy="1656185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spcBef>
                <a:spcPts val="0"/>
              </a:spcBef>
              <a:defRPr sz="2000" b="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lv-LV" noProof="0" dirty="0"/>
              <a:t>Name</a:t>
            </a:r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7" y="1268760"/>
            <a:ext cx="8352928" cy="211289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ctr">
              <a:lnSpc>
                <a:spcPts val="5000"/>
              </a:lnSpc>
              <a:spcBef>
                <a:spcPts val="0"/>
              </a:spcBef>
              <a:defRPr sz="5000" b="0" cap="all" baseline="0">
                <a:latin typeface="+mj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lv-LV" noProof="0" dirty="0"/>
              <a:t>Quote (UPPERCASE LETTERS)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lv-LV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lv-LV" noProof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4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Yellow Su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537" y="3428998"/>
            <a:ext cx="8352928" cy="1656185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spcBef>
                <a:spcPts val="0"/>
              </a:spcBef>
              <a:defRPr sz="2000" b="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lv-LV" noProof="0" dirty="0"/>
              <a:t>Name</a:t>
            </a:r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7" y="1268760"/>
            <a:ext cx="8352928" cy="211289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ctr">
              <a:lnSpc>
                <a:spcPts val="5000"/>
              </a:lnSpc>
              <a:spcBef>
                <a:spcPts val="0"/>
              </a:spcBef>
              <a:defRPr sz="5000" b="0" cap="all" baseline="0">
                <a:latin typeface="+mj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lv-LV" noProof="0" dirty="0"/>
              <a:t>Quote (UPPERCASE LETTERS)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lv-LV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lv-LV" noProof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95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Turquoise Ocea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537" y="3428998"/>
            <a:ext cx="8352928" cy="1656185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spcBef>
                <a:spcPts val="0"/>
              </a:spcBef>
              <a:defRPr sz="2000" b="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lv-LV" noProof="0" dirty="0"/>
              <a:t>Name</a:t>
            </a:r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7" y="1268760"/>
            <a:ext cx="8352928" cy="211289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ctr">
              <a:lnSpc>
                <a:spcPts val="5000"/>
              </a:lnSpc>
              <a:spcBef>
                <a:spcPts val="0"/>
              </a:spcBef>
              <a:defRPr sz="5000" b="0" cap="all" baseline="0">
                <a:latin typeface="+mj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lv-LV" noProof="0" dirty="0"/>
              <a:t>Quote (UPPERCASE LETTERS)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lv-LV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lv-LV" noProof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29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Green Gras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537" y="3428998"/>
            <a:ext cx="8352928" cy="1656185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spcBef>
                <a:spcPts val="0"/>
              </a:spcBef>
              <a:defRPr sz="2000" b="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lv-LV" noProof="0" dirty="0"/>
              <a:t>Name</a:t>
            </a:r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7" y="1268760"/>
            <a:ext cx="8352928" cy="211289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ctr">
              <a:lnSpc>
                <a:spcPts val="5000"/>
              </a:lnSpc>
              <a:spcBef>
                <a:spcPts val="0"/>
              </a:spcBef>
              <a:defRPr sz="5000" b="0" cap="all" baseline="0">
                <a:latin typeface="+mj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lv-LV" noProof="0" dirty="0"/>
              <a:t>Quote (UPPERCASE LETTERS)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lv-LV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lv-LV" noProof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46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537" y="3428998"/>
            <a:ext cx="8352928" cy="1656185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spcBef>
                <a:spcPts val="0"/>
              </a:spcBef>
              <a:defRPr sz="2000" b="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lv-LV" noProof="0" dirty="0"/>
              <a:t>Name</a:t>
            </a:r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7" y="1268760"/>
            <a:ext cx="8352928" cy="211289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ctr">
              <a:lnSpc>
                <a:spcPts val="5000"/>
              </a:lnSpc>
              <a:spcBef>
                <a:spcPts val="0"/>
              </a:spcBef>
              <a:defRPr sz="5000" b="0" cap="all" baseline="0">
                <a:latin typeface="+mj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lv-LV" noProof="0" dirty="0"/>
              <a:t>Quote (UPPERCASE LETTERS)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lv-LV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lv-LV" noProof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92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ash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lv-LV" noProof="0" dirty="0"/>
              <a:t>TITLE (MUST BE IN UPPERCASE LETTERS)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lv-LV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27584" y="1124744"/>
            <a:ext cx="1980000" cy="1980000"/>
          </a:xfrm>
          <a:prstGeom prst="ellipse">
            <a:avLst/>
          </a:prstGeom>
          <a:solidFill>
            <a:schemeClr val="tx2"/>
          </a:solidFill>
          <a:scene3d>
            <a:camera prst="orthographicFront">
              <a:rot lat="0" lon="0" rev="540000"/>
            </a:camera>
            <a:lightRig rig="threePt" dir="t"/>
          </a:scene3d>
        </p:spPr>
        <p:txBody>
          <a:bodyPr lIns="36000" tIns="36000" rIns="36000" bIns="3600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600" b="0" cap="all" baseline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lv-LV" noProof="0" dirty="0"/>
              <a:t>Splash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63888" y="1124744"/>
            <a:ext cx="1980000" cy="1980000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"/>
            </a:camera>
            <a:lightRig rig="threePt" dir="t"/>
          </a:scene3d>
        </p:spPr>
        <p:txBody>
          <a:bodyPr lIns="36000" tIns="36000" rIns="36000" bIns="3600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600" b="0" u="sng" cap="all" baseline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lv-LV" noProof="0" dirty="0"/>
              <a:t>Splash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00192" y="1124744"/>
            <a:ext cx="1980000" cy="1980000"/>
          </a:xfrm>
          <a:prstGeom prst="ellipse">
            <a:avLst/>
          </a:prstGeom>
          <a:solidFill>
            <a:schemeClr val="accent2"/>
          </a:solidFill>
          <a:scene3d>
            <a:camera prst="orthographicFront">
              <a:rot lat="0" lon="0" rev="540000"/>
            </a:camera>
            <a:lightRig rig="threePt" dir="t"/>
          </a:scene3d>
        </p:spPr>
        <p:txBody>
          <a:bodyPr lIns="36000" tIns="36000" rIns="36000" bIns="3600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600" b="0" cap="all" baseline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lv-LV" noProof="0" dirty="0"/>
              <a:t>Splash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27584" y="3393216"/>
            <a:ext cx="1980000" cy="1980000"/>
          </a:xfrm>
          <a:prstGeom prst="ellipse">
            <a:avLst/>
          </a:prstGeom>
          <a:solidFill>
            <a:schemeClr val="accent3"/>
          </a:solidFill>
          <a:scene3d>
            <a:camera prst="orthographicFront">
              <a:rot lat="0" lon="0" rev="540000"/>
            </a:camera>
            <a:lightRig rig="threePt" dir="t"/>
          </a:scene3d>
        </p:spPr>
        <p:txBody>
          <a:bodyPr lIns="36000" tIns="36000" rIns="36000" bIns="3600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600" b="0" cap="all" baseline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lv-LV" noProof="0" dirty="0"/>
              <a:t>Splash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563888" y="3393216"/>
            <a:ext cx="1980000" cy="1980000"/>
          </a:xfrm>
          <a:prstGeom prst="ellipse">
            <a:avLst/>
          </a:prstGeom>
          <a:solidFill>
            <a:schemeClr val="accent5"/>
          </a:solidFill>
          <a:scene3d>
            <a:camera prst="orthographicFront">
              <a:rot lat="0" lon="0" rev="540000"/>
            </a:camera>
            <a:lightRig rig="threePt" dir="t"/>
          </a:scene3d>
        </p:spPr>
        <p:txBody>
          <a:bodyPr lIns="36000" tIns="36000" rIns="36000" bIns="3600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600" b="0" u="sng" cap="all" baseline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lv-LV" noProof="0" dirty="0"/>
              <a:t>Splash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300192" y="3393216"/>
            <a:ext cx="1980000" cy="1980000"/>
          </a:xfrm>
          <a:prstGeom prst="ellipse">
            <a:avLst/>
          </a:prstGeom>
          <a:solidFill>
            <a:schemeClr val="accent6"/>
          </a:solidFill>
          <a:scene3d>
            <a:camera prst="orthographicFront">
              <a:rot lat="0" lon="0" rev="540000"/>
            </a:camera>
            <a:lightRig rig="threePt" dir="t"/>
          </a:scene3d>
        </p:spPr>
        <p:txBody>
          <a:bodyPr lIns="36000" tIns="36000" rIns="36000" bIns="3600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600" b="0" cap="all" baseline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lv-LV" noProof="0" dirty="0"/>
              <a:t>Splash</a:t>
            </a:r>
          </a:p>
        </p:txBody>
      </p:sp>
    </p:spTree>
    <p:extLst>
      <p:ext uri="{BB962C8B-B14F-4D97-AF65-F5344CB8AC3E}">
        <p14:creationId xmlns:p14="http://schemas.microsoft.com/office/powerpoint/2010/main" val="1231315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ash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lv-LV" noProof="0" dirty="0"/>
              <a:t>TITLE (MUST BE IN UPPERCASE LETTERS)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lv-LV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27584" y="1449000"/>
            <a:ext cx="1980000" cy="1980000"/>
          </a:xfrm>
          <a:prstGeom prst="ellipse">
            <a:avLst/>
          </a:prstGeom>
          <a:solidFill>
            <a:schemeClr val="tx2"/>
          </a:solidFill>
          <a:scene3d>
            <a:camera prst="orthographicFront">
              <a:rot lat="0" lon="0" rev="540000"/>
            </a:camera>
            <a:lightRig rig="threePt" dir="t"/>
          </a:scene3d>
        </p:spPr>
        <p:txBody>
          <a:bodyPr lIns="36000" tIns="36000" rIns="36000" bIns="3600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600" b="0" cap="all" baseline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lv-LV" noProof="0" dirty="0"/>
              <a:t>Splash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63888" y="1449000"/>
            <a:ext cx="1980000" cy="1980000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"/>
            </a:camera>
            <a:lightRig rig="threePt" dir="t"/>
          </a:scene3d>
        </p:spPr>
        <p:txBody>
          <a:bodyPr lIns="36000" tIns="36000" rIns="36000" bIns="3600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600" b="0" u="sng" cap="all" baseline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lv-LV" noProof="0" dirty="0"/>
              <a:t>Splash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00192" y="1449000"/>
            <a:ext cx="1980000" cy="1980000"/>
          </a:xfrm>
          <a:prstGeom prst="ellipse">
            <a:avLst/>
          </a:prstGeom>
          <a:solidFill>
            <a:schemeClr val="accent2"/>
          </a:solidFill>
          <a:scene3d>
            <a:camera prst="orthographicFront">
              <a:rot lat="0" lon="0" rev="540000"/>
            </a:camera>
            <a:lightRig rig="threePt" dir="t"/>
          </a:scene3d>
        </p:spPr>
        <p:txBody>
          <a:bodyPr lIns="36000" tIns="36000" rIns="36000" bIns="3600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600" b="0" cap="all" baseline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lv-LV" noProof="0" dirty="0"/>
              <a:t>Splash</a:t>
            </a:r>
          </a:p>
        </p:txBody>
      </p:sp>
      <p:sp>
        <p:nvSpPr>
          <p:cNvPr id="14" name="Platshållare för text 7"/>
          <p:cNvSpPr>
            <a:spLocks noGrp="1"/>
          </p:cNvSpPr>
          <p:nvPr>
            <p:ph type="body" sz="quarter" idx="24" hasCustomPrompt="1"/>
          </p:nvPr>
        </p:nvSpPr>
        <p:spPr>
          <a:xfrm>
            <a:off x="679582" y="3645322"/>
            <a:ext cx="2452258" cy="143986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lv-LV" noProof="0" dirty="0"/>
              <a:t>Insert text here</a:t>
            </a:r>
          </a:p>
        </p:txBody>
      </p:sp>
      <p:sp>
        <p:nvSpPr>
          <p:cNvPr id="15" name="Platshållare för text 7"/>
          <p:cNvSpPr>
            <a:spLocks noGrp="1"/>
          </p:cNvSpPr>
          <p:nvPr>
            <p:ph type="body" sz="quarter" idx="25" hasCustomPrompt="1"/>
          </p:nvPr>
        </p:nvSpPr>
        <p:spPr>
          <a:xfrm>
            <a:off x="6012160" y="3645322"/>
            <a:ext cx="2452258" cy="143986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lv-LV" noProof="0" dirty="0"/>
              <a:t>Insert text here</a:t>
            </a:r>
          </a:p>
        </p:txBody>
      </p:sp>
      <p:sp>
        <p:nvSpPr>
          <p:cNvPr id="16" name="Platshållare för text 7"/>
          <p:cNvSpPr>
            <a:spLocks noGrp="1"/>
          </p:cNvSpPr>
          <p:nvPr>
            <p:ph type="body" sz="quarter" idx="26" hasCustomPrompt="1"/>
          </p:nvPr>
        </p:nvSpPr>
        <p:spPr>
          <a:xfrm>
            <a:off x="3347864" y="3645322"/>
            <a:ext cx="2452258" cy="143986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lv-LV" noProof="0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458684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740352" y="5445224"/>
            <a:ext cx="1403648" cy="141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noProof="0" dirty="0"/>
          </a:p>
        </p:txBody>
      </p:sp>
      <p:pic>
        <p:nvPicPr>
          <p:cNvPr id="5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5956" y="1722460"/>
            <a:ext cx="4064696" cy="418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01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537" y="3428999"/>
            <a:ext cx="8352928" cy="719906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spcBef>
                <a:spcPts val="0"/>
              </a:spcBef>
              <a:defRPr sz="2000" b="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lv-LV" noProof="0" dirty="0"/>
              <a:t>Name and date</a:t>
            </a:r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7" y="1268760"/>
            <a:ext cx="8352928" cy="211289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ctr">
              <a:lnSpc>
                <a:spcPts val="5000"/>
              </a:lnSpc>
              <a:spcBef>
                <a:spcPts val="0"/>
              </a:spcBef>
              <a:defRPr sz="5000" b="0" cap="all" baseline="0">
                <a:latin typeface="+mj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lv-LV" noProof="0" dirty="0"/>
              <a:t>Title (UPPERCASE LETTERS)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7740352" y="5445224"/>
            <a:ext cx="1403648" cy="141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8012" y="5147795"/>
            <a:ext cx="1647977" cy="169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85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lv-LV" noProof="0" dirty="0"/>
              <a:t>TITLE (MUST BE IN UPPERCASE LETTERS)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lv-LV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6" name="Platshållare för innehåll 2"/>
          <p:cNvSpPr>
            <a:spLocks noGrp="1"/>
          </p:cNvSpPr>
          <p:nvPr>
            <p:ph idx="13" hasCustomPrompt="1"/>
          </p:nvPr>
        </p:nvSpPr>
        <p:spPr>
          <a:xfrm>
            <a:off x="356096" y="1564650"/>
            <a:ext cx="8352928" cy="380856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800" b="0" baseline="0">
                <a:latin typeface="+mn-lt"/>
                <a:cs typeface="Arial" panose="020B0604020202020204" pitchFamily="34" charset="0"/>
              </a:defRPr>
            </a:lvl1pPr>
            <a:lvl2pPr marL="0">
              <a:spcBef>
                <a:spcPts val="0"/>
              </a:spcBef>
              <a:spcAft>
                <a:spcPts val="800"/>
              </a:spcAft>
              <a:defRPr sz="2000"/>
            </a:lvl2pPr>
          </a:lstStyle>
          <a:p>
            <a:pPr lvl="0"/>
            <a:r>
              <a:rPr lang="lv-LV" noProof="0" dirty="0"/>
              <a:t>Insert text or other object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9703" y="1196752"/>
            <a:ext cx="8349556" cy="38844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lv-LV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1101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lv-LV" noProof="0" dirty="0"/>
              <a:t>TITLE (MUST BE IN UPPERCASE LETTERS)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lv-LV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55848" y="1564650"/>
            <a:ext cx="8353176" cy="349582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342900" indent="-342900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2400" b="0" i="0">
                <a:latin typeface="+mn-lt"/>
                <a:cs typeface="Arial" panose="020B0604020202020204" pitchFamily="34" charset="0"/>
              </a:defRPr>
            </a:lvl1pPr>
            <a:lvl2pPr marL="800100" indent="-342900">
              <a:buFont typeface="Arial"/>
              <a:buChar char="•"/>
              <a:defRPr sz="2400"/>
            </a:lvl2pPr>
            <a:lvl3pPr marL="1257300" indent="-342900">
              <a:buFont typeface="Arial"/>
              <a:buChar char="•"/>
              <a:defRPr sz="2400"/>
            </a:lvl3pPr>
            <a:lvl4pPr marL="1714500" indent="-342900">
              <a:buFont typeface="Arial"/>
              <a:buChar char="•"/>
              <a:defRPr sz="2400"/>
            </a:lvl4pPr>
            <a:lvl5pPr marL="2171700" indent="-342900">
              <a:buFont typeface="Arial"/>
              <a:buChar char="•"/>
              <a:defRPr sz="2400"/>
            </a:lvl5pPr>
          </a:lstStyle>
          <a:p>
            <a:pPr lvl="0"/>
            <a:r>
              <a:rPr lang="lv-LV" noProof="0" dirty="0"/>
              <a:t>Bullets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59703" y="1196752"/>
            <a:ext cx="8349556" cy="38844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lv-LV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55933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lv-LV" noProof="0" dirty="0"/>
              <a:t>TITLE (MUST BE IN UPPERCASE LETTERS)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lv-LV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6" name="Platshållare för innehåll 2"/>
          <p:cNvSpPr>
            <a:spLocks noGrp="1"/>
          </p:cNvSpPr>
          <p:nvPr>
            <p:ph idx="13" hasCustomPrompt="1"/>
          </p:nvPr>
        </p:nvSpPr>
        <p:spPr>
          <a:xfrm>
            <a:off x="356096" y="1557828"/>
            <a:ext cx="4100290" cy="381538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800" b="0" baseline="0">
                <a:latin typeface="+mn-lt"/>
                <a:cs typeface="Arial" panose="020B0604020202020204" pitchFamily="34" charset="0"/>
              </a:defRPr>
            </a:lvl1pPr>
            <a:lvl2pPr marL="0">
              <a:spcBef>
                <a:spcPts val="0"/>
              </a:spcBef>
              <a:spcAft>
                <a:spcPts val="800"/>
              </a:spcAft>
              <a:defRPr sz="2000"/>
            </a:lvl2pPr>
          </a:lstStyle>
          <a:p>
            <a:pPr lvl="0"/>
            <a:r>
              <a:rPr lang="lv-LV" noProof="0" dirty="0"/>
              <a:t>Insert text or other object</a:t>
            </a:r>
          </a:p>
        </p:txBody>
      </p:sp>
      <p:sp>
        <p:nvSpPr>
          <p:cNvPr id="7" name="Platshållare för innehåll 2"/>
          <p:cNvSpPr>
            <a:spLocks noGrp="1"/>
          </p:cNvSpPr>
          <p:nvPr>
            <p:ph idx="14" hasCustomPrompt="1"/>
          </p:nvPr>
        </p:nvSpPr>
        <p:spPr>
          <a:xfrm>
            <a:off x="4666593" y="1557828"/>
            <a:ext cx="4120055" cy="381538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800" b="0" baseline="0">
                <a:latin typeface="+mn-lt"/>
                <a:cs typeface="Arial" panose="020B0604020202020204" pitchFamily="34" charset="0"/>
              </a:defRPr>
            </a:lvl1pPr>
            <a:lvl2pPr marL="0">
              <a:spcBef>
                <a:spcPts val="0"/>
              </a:spcBef>
              <a:spcAft>
                <a:spcPts val="800"/>
              </a:spcAft>
              <a:defRPr sz="2000"/>
            </a:lvl2pPr>
          </a:lstStyle>
          <a:p>
            <a:pPr lvl="0"/>
            <a:r>
              <a:rPr lang="lv-LV" noProof="0" dirty="0"/>
              <a:t>Insert text or other object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9703" y="1189931"/>
            <a:ext cx="4099553" cy="38844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lv-LV" noProof="0" dirty="0"/>
              <a:t>Headline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681862" y="1189931"/>
            <a:ext cx="4099553" cy="38844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lv-LV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8018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lv-LV" noProof="0" dirty="0"/>
              <a:t>TITLE (MUST BE IN UPPERCASE LETTERS)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lv-LV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6" name="Platshållare för innehåll 2"/>
          <p:cNvSpPr>
            <a:spLocks noGrp="1"/>
          </p:cNvSpPr>
          <p:nvPr>
            <p:ph idx="13" hasCustomPrompt="1"/>
          </p:nvPr>
        </p:nvSpPr>
        <p:spPr>
          <a:xfrm>
            <a:off x="4572000" y="1710015"/>
            <a:ext cx="4219864" cy="349582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800" b="0" baseline="0">
                <a:latin typeface="+mn-lt"/>
                <a:cs typeface="Arial" panose="020B0604020202020204" pitchFamily="34" charset="0"/>
              </a:defRPr>
            </a:lvl1pPr>
            <a:lvl2pPr marL="0">
              <a:spcBef>
                <a:spcPts val="0"/>
              </a:spcBef>
              <a:spcAft>
                <a:spcPts val="800"/>
              </a:spcAft>
              <a:defRPr sz="2000"/>
            </a:lvl2pPr>
          </a:lstStyle>
          <a:p>
            <a:pPr lvl="0"/>
            <a:r>
              <a:rPr lang="lv-LV" noProof="0" dirty="0"/>
              <a:t>Insert text or other object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356466" y="1340768"/>
            <a:ext cx="3916588" cy="3918188"/>
          </a:xfrm>
          <a:prstGeom prst="ellipse">
            <a:avLst/>
          </a:prstGeom>
          <a:solidFill>
            <a:srgbClr val="BADDE7"/>
          </a:solidFill>
        </p:spPr>
        <p:txBody>
          <a:bodyPr anchor="ctr" anchorCtr="0"/>
          <a:lstStyle>
            <a:lvl1pPr algn="ctr">
              <a:defRPr sz="1200"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lv-LV" noProof="0" dirty="0"/>
              <a:t>Insert image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574706" y="1342117"/>
            <a:ext cx="4206709" cy="38844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lv-LV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78107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lv-LV" noProof="0" dirty="0"/>
              <a:t>TITLE (MUST BE IN UPPERCASE LETTERS)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lv-LV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6" name="Platshållare för innehåll 2"/>
          <p:cNvSpPr>
            <a:spLocks noGrp="1"/>
          </p:cNvSpPr>
          <p:nvPr>
            <p:ph idx="13" hasCustomPrompt="1"/>
          </p:nvPr>
        </p:nvSpPr>
        <p:spPr>
          <a:xfrm>
            <a:off x="357909" y="1710015"/>
            <a:ext cx="4219864" cy="349582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b="0" baseline="0">
                <a:latin typeface="+mn-lt"/>
                <a:cs typeface="Arial" panose="020B0604020202020204" pitchFamily="34" charset="0"/>
              </a:defRPr>
            </a:lvl1pPr>
            <a:lvl2pPr marL="0">
              <a:spcBef>
                <a:spcPts val="0"/>
              </a:spcBef>
              <a:spcAft>
                <a:spcPts val="800"/>
              </a:spcAft>
              <a:defRPr sz="2000"/>
            </a:lvl2pPr>
          </a:lstStyle>
          <a:p>
            <a:pPr lvl="0"/>
            <a:r>
              <a:rPr lang="lv-LV" noProof="0" dirty="0"/>
              <a:t>Insert text or other object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4876512" y="1340768"/>
            <a:ext cx="3916588" cy="3918188"/>
          </a:xfrm>
          <a:prstGeom prst="ellipse">
            <a:avLst/>
          </a:prstGeom>
          <a:solidFill>
            <a:srgbClr val="BADDE7"/>
          </a:solidFill>
        </p:spPr>
        <p:txBody>
          <a:bodyPr anchor="ctr" anchorCtr="0"/>
          <a:lstStyle>
            <a:lvl1pPr algn="ctr">
              <a:defRPr sz="1200"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lv-LV" noProof="0" dirty="0"/>
              <a:t>Insert image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9703" y="1342117"/>
            <a:ext cx="4215003" cy="38844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lv-LV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96875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ue Sk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537" y="3428998"/>
            <a:ext cx="8352928" cy="1656185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spcBef>
                <a:spcPts val="0"/>
              </a:spcBef>
              <a:defRPr sz="2000" b="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lv-LV" noProof="0" dirty="0"/>
              <a:t>Name</a:t>
            </a:r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7" y="1268760"/>
            <a:ext cx="8352928" cy="211289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ctr">
              <a:lnSpc>
                <a:spcPts val="5000"/>
              </a:lnSpc>
              <a:spcBef>
                <a:spcPts val="0"/>
              </a:spcBef>
              <a:defRPr sz="5000" b="0" cap="all" baseline="0">
                <a:latin typeface="+mj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lv-LV" noProof="0" dirty="0"/>
              <a:t>Quote (UPPERCASE LETTERS)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lv-LV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lv-LV" noProof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5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Powder Brow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537" y="3428998"/>
            <a:ext cx="8352928" cy="1656185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spcBef>
                <a:spcPts val="0"/>
              </a:spcBef>
              <a:defRPr sz="2000" b="0" baseline="0">
                <a:latin typeface="+mn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lv-LV" noProof="0" dirty="0"/>
              <a:t>Name</a:t>
            </a:r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7" y="1268760"/>
            <a:ext cx="8352928" cy="211289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ctr">
              <a:lnSpc>
                <a:spcPts val="5000"/>
              </a:lnSpc>
              <a:spcBef>
                <a:spcPts val="0"/>
              </a:spcBef>
              <a:defRPr sz="5000" b="0" cap="all" baseline="0">
                <a:latin typeface="+mj-lt"/>
                <a:cs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lv-LV" noProof="0" dirty="0"/>
              <a:t>Quote (UPPERCASE LETTERS)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lv-LV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lv-LV" noProof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/>
          <p:cNvSpPr>
            <a:spLocks noGrp="1"/>
          </p:cNvSpPr>
          <p:nvPr>
            <p:ph type="body" idx="1"/>
          </p:nvPr>
        </p:nvSpPr>
        <p:spPr>
          <a:xfrm>
            <a:off x="369870" y="1600201"/>
            <a:ext cx="8316930" cy="3845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noProof="0" dirty="0"/>
              <a:t>Klicka här för att ändra format på bakgrundstexten</a:t>
            </a:r>
          </a:p>
          <a:p>
            <a:pPr lvl="1"/>
            <a:r>
              <a:rPr lang="lv-LV" noProof="0" dirty="0"/>
              <a:t>Nivå två</a:t>
            </a:r>
          </a:p>
          <a:p>
            <a:pPr lvl="2"/>
            <a:r>
              <a:rPr lang="lv-LV" noProof="0" dirty="0"/>
              <a:t>Nivå tre</a:t>
            </a:r>
          </a:p>
          <a:p>
            <a:pPr lvl="3"/>
            <a:r>
              <a:rPr lang="lv-LV" noProof="0" dirty="0"/>
              <a:t>Nivå fyra</a:t>
            </a:r>
          </a:p>
          <a:p>
            <a:pPr lvl="4"/>
            <a:r>
              <a:rPr lang="lv-LV" noProof="0" dirty="0"/>
              <a:t>Nivå fem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5536" y="6356350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spc="1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55DD61-3598-6748-9559-E7E8EE0FE1F6}" type="slidenum">
              <a:rPr lang="lv-LV" noProof="0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2"/>
          </p:nvPr>
        </p:nvSpPr>
        <p:spPr>
          <a:xfrm>
            <a:off x="971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kern="1200" spc="8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 spc="8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lv-LV" noProof="0" dirty="0">
              <a:solidFill>
                <a:prstClr val="black"/>
              </a:solidFill>
            </a:endParaRPr>
          </a:p>
        </p:txBody>
      </p:sp>
      <p:sp>
        <p:nvSpPr>
          <p:cNvPr id="20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356096" y="332656"/>
            <a:ext cx="835292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sv-SE" noProof="0" dirty="0"/>
              <a:t>INSERT TITLE.</a:t>
            </a:r>
          </a:p>
        </p:txBody>
      </p:sp>
      <p:pic>
        <p:nvPicPr>
          <p:cNvPr id="9" name="Picture 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9639" y="5768881"/>
            <a:ext cx="1071617" cy="110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88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58" r:id="rId15"/>
    <p:sldLayoutId id="2147483659" r:id="rId16"/>
    <p:sldLayoutId id="2147483660" r:id="rId17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rturkarbon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champions.com/training/unit_and_integration_testing/" TargetMode="External"/><Relationship Id="rId4" Type="http://schemas.openxmlformats.org/officeDocument/2006/relationships/hyperlink" Target="http://craftsmanatwork.guru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131633177" TargetMode="External"/><Relationship Id="rId2" Type="http://schemas.openxmlformats.org/officeDocument/2006/relationships/hyperlink" Target="https://www.dotnetrocks.com/?show=1350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1520" y="2204864"/>
            <a:ext cx="8352928" cy="719906"/>
          </a:xfrm>
        </p:spPr>
        <p:txBody>
          <a:bodyPr/>
          <a:lstStyle/>
          <a:p>
            <a:r>
              <a:rPr lang="lv-LV" dirty="0"/>
              <a:t>Arturs Karbone</a:t>
            </a:r>
          </a:p>
          <a:p>
            <a:r>
              <a:rPr lang="lv-LV" dirty="0"/>
              <a:t>22-Feb-2018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3DFD88-119B-4AA0-887D-FEF801C308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764704"/>
            <a:ext cx="8352928" cy="1176786"/>
          </a:xfrm>
        </p:spPr>
        <p:txBody>
          <a:bodyPr/>
          <a:lstStyle/>
          <a:p>
            <a:r>
              <a:rPr lang="lv-LV" dirty="0" err="1"/>
              <a:t>Use-case-driven</a:t>
            </a:r>
            <a:r>
              <a:rPr lang="lv-LV" dirty="0"/>
              <a:t> </a:t>
            </a:r>
            <a:r>
              <a:rPr lang="lv-LV" dirty="0" err="1"/>
              <a:t>architecture</a:t>
            </a:r>
            <a:endParaRPr lang="en-US" dirty="0"/>
          </a:p>
        </p:txBody>
      </p:sp>
      <p:sp>
        <p:nvSpPr>
          <p:cNvPr id="2" name="AutoShape 4" descr="Картинки по запросу linkedin">
            <a:extLst>
              <a:ext uri="{FF2B5EF4-FFF2-40B4-BE49-F238E27FC236}">
                <a16:creationId xmlns:a16="http://schemas.microsoft.com/office/drawing/2014/main" id="{F95A0A4B-E8D8-467E-948E-5B629BE4E7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21156" y="32463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v-LV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EF3FB-1B47-456C-B467-EF79BC81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69" y="3257474"/>
            <a:ext cx="600075" cy="590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95BC46-3BAE-4217-8F4E-9787B0A4BF8D}"/>
              </a:ext>
            </a:extLst>
          </p:cNvPr>
          <p:cNvSpPr/>
          <p:nvPr/>
        </p:nvSpPr>
        <p:spPr>
          <a:xfrm>
            <a:off x="2267744" y="3478692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dirty="0">
                <a:hlinkClick r:id="rId3"/>
              </a:rPr>
              <a:t>https://www.linkedin.com/in/arturkarbone/</a:t>
            </a:r>
            <a:endParaRPr lang="lv-LV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A687B-0EB4-4829-8FE8-443627172D46}"/>
              </a:ext>
            </a:extLst>
          </p:cNvPr>
          <p:cNvSpPr txBox="1"/>
          <p:nvPr/>
        </p:nvSpPr>
        <p:spPr>
          <a:xfrm>
            <a:off x="2267744" y="4653136"/>
            <a:ext cx="459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err="1"/>
              <a:t>Blog</a:t>
            </a:r>
            <a:r>
              <a:rPr lang="lv-LV" dirty="0"/>
              <a:t>     </a:t>
            </a:r>
            <a:r>
              <a:rPr lang="lv-LV" dirty="0">
                <a:hlinkClick r:id="rId4"/>
              </a:rPr>
              <a:t>http://craftsmanatwork.guru/</a:t>
            </a:r>
            <a:endParaRPr lang="lv-LV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8CD28-971F-4931-B663-507CA9143D5E}"/>
              </a:ext>
            </a:extLst>
          </p:cNvPr>
          <p:cNvSpPr txBox="1"/>
          <p:nvPr/>
        </p:nvSpPr>
        <p:spPr>
          <a:xfrm>
            <a:off x="676637" y="4071418"/>
            <a:ext cx="7999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err="1"/>
              <a:t>Training</a:t>
            </a:r>
            <a:r>
              <a:rPr lang="lv-LV" dirty="0"/>
              <a:t> </a:t>
            </a:r>
            <a:r>
              <a:rPr lang="lv-LV" dirty="0">
                <a:hlinkClick r:id="rId5"/>
              </a:rPr>
              <a:t>http://devchampions.com/training/unit_and_integration_testing/</a:t>
            </a:r>
            <a:endParaRPr lang="lv-LV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2580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D7B1598-5031-4683-926D-F9F8698F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Anatomy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Use-case</a:t>
            </a:r>
            <a:endParaRPr lang="lv-LV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25FD272-3E80-4B72-A7E7-8A2048454A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lv-LV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EFB0DA-E468-4CAA-84C1-7F4112C236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lv-L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F16E1-3BDE-4979-8739-F895CC929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64704"/>
            <a:ext cx="6624736" cy="61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9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D7B1598-5031-4683-926D-F9F8698F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04" y="313671"/>
            <a:ext cx="8352928" cy="346075"/>
          </a:xfrm>
        </p:spPr>
        <p:txBody>
          <a:bodyPr/>
          <a:lstStyle/>
          <a:p>
            <a:r>
              <a:rPr lang="lv-LV" dirty="0" err="1"/>
              <a:t>Anatomy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Use-case</a:t>
            </a:r>
            <a:endParaRPr lang="lv-LV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25FD272-3E80-4B72-A7E7-8A2048454A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lv-LV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EFB0DA-E468-4CAA-84C1-7F4112C236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lv-LV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42E55-C0CF-4EA9-B422-6456B8661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" y="836712"/>
            <a:ext cx="9058652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D7B1598-5031-4683-926D-F9F8698F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One</a:t>
            </a:r>
            <a:r>
              <a:rPr lang="lv-LV" dirty="0"/>
              <a:t> </a:t>
            </a:r>
            <a:r>
              <a:rPr lang="lv-LV" dirty="0" err="1"/>
              <a:t>liners</a:t>
            </a:r>
            <a:r>
              <a:rPr lang="lv-LV" dirty="0"/>
              <a:t> </a:t>
            </a:r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/>
              <a:t>content</a:t>
            </a:r>
            <a:r>
              <a:rPr lang="lv-LV" dirty="0"/>
              <a:t> </a:t>
            </a:r>
            <a:r>
              <a:rPr lang="lv-LV" dirty="0" err="1"/>
              <a:t>delivery</a:t>
            </a:r>
            <a:r>
              <a:rPr lang="lv-LV" dirty="0"/>
              <a:t> </a:t>
            </a:r>
            <a:r>
              <a:rPr lang="lv-LV" dirty="0" err="1"/>
              <a:t>mechanisms</a:t>
            </a:r>
            <a:endParaRPr lang="lv-LV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25FD272-3E80-4B72-A7E7-8A2048454A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lv-LV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EFB0DA-E468-4CAA-84C1-7F4112C236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lv-LV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9FE72-2389-4CCD-A9A8-A58DB209F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3" y="1196752"/>
            <a:ext cx="8984759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3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2E2C358-96BA-4A78-9F50-F8A3CA0D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95" y="332656"/>
            <a:ext cx="8731273" cy="346075"/>
          </a:xfrm>
        </p:spPr>
        <p:txBody>
          <a:bodyPr/>
          <a:lstStyle/>
          <a:p>
            <a:r>
              <a:rPr lang="lv-LV" dirty="0"/>
              <a:t>LOB </a:t>
            </a:r>
            <a:r>
              <a:rPr lang="lv-LV" dirty="0" err="1"/>
              <a:t>Application</a:t>
            </a:r>
            <a:r>
              <a:rPr lang="lv-LV" dirty="0"/>
              <a:t> </a:t>
            </a:r>
            <a:r>
              <a:rPr lang="lv-LV" dirty="0" err="1"/>
              <a:t>structure</a:t>
            </a:r>
            <a:r>
              <a:rPr lang="lv-LV" dirty="0"/>
              <a:t> = </a:t>
            </a:r>
            <a:r>
              <a:rPr lang="lv-LV" dirty="0" err="1"/>
              <a:t>Use-cases</a:t>
            </a:r>
            <a:r>
              <a:rPr lang="lv-LV" dirty="0"/>
              <a:t> + </a:t>
            </a:r>
            <a:r>
              <a:rPr lang="lv-LV" dirty="0" err="1"/>
              <a:t>content</a:t>
            </a:r>
            <a:r>
              <a:rPr lang="lv-LV" dirty="0"/>
              <a:t> </a:t>
            </a:r>
            <a:r>
              <a:rPr lang="lv-LV" dirty="0" err="1"/>
              <a:t>delivery</a:t>
            </a:r>
            <a:r>
              <a:rPr lang="lv-LV" dirty="0"/>
              <a:t> </a:t>
            </a:r>
            <a:r>
              <a:rPr lang="lv-LV" dirty="0" err="1"/>
              <a:t>mechanisms</a:t>
            </a:r>
            <a:br>
              <a:rPr lang="lv-LV" dirty="0"/>
            </a:br>
            <a:br>
              <a:rPr lang="lv-LV" dirty="0"/>
            </a:br>
            <a:br>
              <a:rPr lang="lv-LV" dirty="0"/>
            </a:br>
            <a:endParaRPr lang="lv-LV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00C6F0-EE24-4447-B96B-89FF9A47A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096" y="2694566"/>
            <a:ext cx="1980000" cy="1980000"/>
          </a:xfrm>
        </p:spPr>
        <p:txBody>
          <a:bodyPr/>
          <a:lstStyle/>
          <a:p>
            <a:r>
              <a:rPr lang="lv-LV" dirty="0" err="1"/>
              <a:t>Use-cases</a:t>
            </a:r>
            <a:endParaRPr lang="lv-LV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ABDBA4B-9DFD-4ECF-AC84-573B466180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3390" y="2996952"/>
            <a:ext cx="1980000" cy="1980000"/>
          </a:xfrm>
        </p:spPr>
        <p:txBody>
          <a:bodyPr/>
          <a:lstStyle/>
          <a:p>
            <a:r>
              <a:rPr lang="lv-LV" dirty="0" err="1"/>
              <a:t>Content</a:t>
            </a:r>
            <a:r>
              <a:rPr lang="lv-LV" dirty="0"/>
              <a:t> </a:t>
            </a:r>
            <a:r>
              <a:rPr lang="lv-LV" dirty="0" err="1"/>
              <a:t>delievery</a:t>
            </a:r>
            <a:r>
              <a:rPr lang="lv-LV" dirty="0"/>
              <a:t> </a:t>
            </a:r>
            <a:r>
              <a:rPr lang="lv-LV" dirty="0" err="1"/>
              <a:t>channels</a:t>
            </a:r>
            <a:endParaRPr lang="lv-LV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F39B847-2CB3-4657-AA2F-CD5A43A320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5422" y="2636912"/>
            <a:ext cx="1980000" cy="1980000"/>
          </a:xfrm>
        </p:spPr>
        <p:txBody>
          <a:bodyPr/>
          <a:lstStyle/>
          <a:p>
            <a:r>
              <a:rPr lang="lv-LV" dirty="0" err="1"/>
              <a:t>SignalR</a:t>
            </a:r>
            <a:endParaRPr lang="lv-LV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9C4C5DE-D01B-4D50-BA3E-E3292F44D2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07369" y="4437112"/>
            <a:ext cx="1980000" cy="1980000"/>
          </a:xfrm>
        </p:spPr>
        <p:txBody>
          <a:bodyPr/>
          <a:lstStyle/>
          <a:p>
            <a:endParaRPr lang="lv-LV" dirty="0"/>
          </a:p>
          <a:p>
            <a:r>
              <a:rPr lang="lv-LV" dirty="0"/>
              <a:t>API</a:t>
            </a:r>
          </a:p>
          <a:p>
            <a:endParaRPr lang="lv-LV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4099FCC-BB29-400B-9C54-661DEE29D5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5422" y="4734657"/>
            <a:ext cx="2088232" cy="1980000"/>
          </a:xfrm>
        </p:spPr>
        <p:txBody>
          <a:bodyPr/>
          <a:lstStyle/>
          <a:p>
            <a:r>
              <a:rPr lang="lv-LV" dirty="0" err="1"/>
              <a:t>Messaging</a:t>
            </a:r>
            <a:endParaRPr lang="lv-LV" dirty="0"/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D41EC253-A655-49C5-A50D-328F74C988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06441" y="1016952"/>
            <a:ext cx="1980000" cy="1980000"/>
          </a:xfrm>
        </p:spPr>
        <p:txBody>
          <a:bodyPr/>
          <a:lstStyle/>
          <a:p>
            <a:r>
              <a:rPr lang="lv-LV" dirty="0" err="1"/>
              <a:t>Frontend</a:t>
            </a:r>
            <a:endParaRPr lang="lv-LV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40AAEBF-4ECA-4CFA-8766-3713E19058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77412" y="1920010"/>
            <a:ext cx="1980000" cy="1980000"/>
          </a:xfrm>
        </p:spPr>
        <p:txBody>
          <a:bodyPr/>
          <a:lstStyle/>
          <a:p>
            <a:r>
              <a:rPr lang="lv-LV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29050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D7B1598-5031-4683-926D-F9F8698F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Roles</a:t>
            </a:r>
            <a:endParaRPr lang="lv-LV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12C562B-6F7C-4073-B9F3-57B6B12087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lv-LV" dirty="0" err="1"/>
              <a:t>Use</a:t>
            </a:r>
            <a:r>
              <a:rPr lang="lv-LV" dirty="0"/>
              <a:t> </a:t>
            </a:r>
            <a:r>
              <a:rPr lang="lv-LV" dirty="0" err="1"/>
              <a:t>cases</a:t>
            </a:r>
            <a:r>
              <a:rPr lang="lv-LV" dirty="0"/>
              <a:t> </a:t>
            </a:r>
            <a:r>
              <a:rPr lang="lv-LV" dirty="0" err="1"/>
              <a:t>reflect</a:t>
            </a:r>
            <a:r>
              <a:rPr lang="lv-LV" dirty="0"/>
              <a:t> </a:t>
            </a:r>
            <a:r>
              <a:rPr lang="lv-LV" dirty="0" err="1"/>
              <a:t>business</a:t>
            </a:r>
            <a:r>
              <a:rPr lang="lv-LV" dirty="0"/>
              <a:t> </a:t>
            </a:r>
            <a:r>
              <a:rPr lang="lv-LV" dirty="0" err="1"/>
              <a:t>logic</a:t>
            </a:r>
            <a:endParaRPr lang="en-US" dirty="0"/>
          </a:p>
          <a:p>
            <a:r>
              <a:rPr lang="lv-LV" dirty="0" err="1"/>
              <a:t>Content</a:t>
            </a:r>
            <a:r>
              <a:rPr lang="lv-LV" dirty="0"/>
              <a:t> </a:t>
            </a:r>
            <a:r>
              <a:rPr lang="lv-LV" dirty="0" err="1"/>
              <a:t>Delivery</a:t>
            </a:r>
            <a:r>
              <a:rPr lang="lv-LV" dirty="0"/>
              <a:t> </a:t>
            </a:r>
            <a:r>
              <a:rPr lang="lv-LV" dirty="0" err="1"/>
              <a:t>channels</a:t>
            </a:r>
            <a:r>
              <a:rPr lang="lv-LV" dirty="0"/>
              <a:t> – </a:t>
            </a:r>
            <a:r>
              <a:rPr lang="lv-LV" dirty="0" err="1"/>
              <a:t>oneliners</a:t>
            </a:r>
            <a:r>
              <a:rPr lang="lv-LV" dirty="0"/>
              <a:t> </a:t>
            </a:r>
            <a:r>
              <a:rPr lang="lv-LV" dirty="0" err="1"/>
              <a:t>calling</a:t>
            </a:r>
            <a:r>
              <a:rPr lang="lv-LV" dirty="0"/>
              <a:t> </a:t>
            </a:r>
            <a:r>
              <a:rPr lang="lv-LV" dirty="0" err="1"/>
              <a:t>use</a:t>
            </a:r>
            <a:r>
              <a:rPr lang="lv-LV" dirty="0"/>
              <a:t> </a:t>
            </a:r>
            <a:r>
              <a:rPr lang="lv-LV" dirty="0" err="1"/>
              <a:t>cases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25FD272-3E80-4B72-A7E7-8A2048454A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0735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D7B1598-5031-4683-926D-F9F8698F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Ideal</a:t>
            </a:r>
            <a:r>
              <a:rPr lang="lv-LV" dirty="0"/>
              <a:t> </a:t>
            </a:r>
            <a:r>
              <a:rPr lang="lv-LV" dirty="0" err="1"/>
              <a:t>Number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projects</a:t>
            </a:r>
            <a:r>
              <a:rPr lang="lv-LV" dirty="0"/>
              <a:t> </a:t>
            </a:r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solution</a:t>
            </a:r>
            <a:endParaRPr lang="lv-LV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12C562B-6F7C-4073-B9F3-57B6B12087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lv-LV" dirty="0" err="1"/>
              <a:t>One</a:t>
            </a:r>
            <a:r>
              <a:rPr lang="lv-LV" dirty="0"/>
              <a:t> </a:t>
            </a:r>
            <a:r>
              <a:rPr lang="lv-LV" dirty="0" err="1"/>
              <a:t>for</a:t>
            </a:r>
            <a:r>
              <a:rPr lang="lv-LV" dirty="0"/>
              <a:t> </a:t>
            </a:r>
            <a:r>
              <a:rPr lang="lv-LV" dirty="0" err="1"/>
              <a:t>all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Use</a:t>
            </a:r>
            <a:r>
              <a:rPr lang="lv-LV" dirty="0"/>
              <a:t> </a:t>
            </a:r>
            <a:r>
              <a:rPr lang="lv-LV" dirty="0" err="1"/>
              <a:t>Cases</a:t>
            </a:r>
            <a:endParaRPr lang="en-US" dirty="0"/>
          </a:p>
          <a:p>
            <a:r>
              <a:rPr lang="lv-LV" dirty="0" err="1"/>
              <a:t>One</a:t>
            </a:r>
            <a:r>
              <a:rPr lang="lv-LV" dirty="0"/>
              <a:t> per a </a:t>
            </a:r>
            <a:r>
              <a:rPr lang="lv-LV" dirty="0" err="1"/>
              <a:t>Content</a:t>
            </a:r>
            <a:r>
              <a:rPr lang="lv-LV" dirty="0"/>
              <a:t> </a:t>
            </a:r>
            <a:r>
              <a:rPr lang="lv-LV" dirty="0" err="1"/>
              <a:t>Delivery</a:t>
            </a:r>
            <a:r>
              <a:rPr lang="lv-LV" dirty="0"/>
              <a:t> </a:t>
            </a:r>
            <a:r>
              <a:rPr lang="lv-LV" dirty="0" err="1"/>
              <a:t>channel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25FD272-3E80-4B72-A7E7-8A2048454A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24989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D7B1598-5031-4683-926D-F9F8698F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BenEfits</a:t>
            </a:r>
            <a:endParaRPr lang="lv-LV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12C562B-6F7C-4073-B9F3-57B6B12087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lv-LV" dirty="0" err="1"/>
              <a:t>Business</a:t>
            </a:r>
            <a:r>
              <a:rPr lang="lv-LV" dirty="0"/>
              <a:t> </a:t>
            </a:r>
            <a:r>
              <a:rPr lang="lv-LV" dirty="0" err="1"/>
              <a:t>logic</a:t>
            </a:r>
            <a:r>
              <a:rPr lang="lv-LV" dirty="0"/>
              <a:t> </a:t>
            </a:r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/>
              <a:t>one</a:t>
            </a:r>
            <a:r>
              <a:rPr lang="lv-LV" dirty="0"/>
              <a:t> </a:t>
            </a:r>
            <a:r>
              <a:rPr lang="lv-LV" dirty="0" err="1"/>
              <a:t>place</a:t>
            </a:r>
            <a:endParaRPr lang="lv-LV" dirty="0"/>
          </a:p>
          <a:p>
            <a:r>
              <a:rPr lang="lv-LV" dirty="0" err="1"/>
              <a:t>Wrap</a:t>
            </a:r>
            <a:r>
              <a:rPr lang="lv-LV" dirty="0"/>
              <a:t> </a:t>
            </a:r>
            <a:r>
              <a:rPr lang="lv-LV" dirty="0" err="1"/>
              <a:t>use</a:t>
            </a:r>
            <a:r>
              <a:rPr lang="lv-LV" dirty="0"/>
              <a:t> </a:t>
            </a:r>
            <a:r>
              <a:rPr lang="lv-LV" dirty="0" err="1"/>
              <a:t>case</a:t>
            </a:r>
            <a:r>
              <a:rPr lang="lv-LV" dirty="0"/>
              <a:t> </a:t>
            </a:r>
            <a:r>
              <a:rPr lang="lv-LV" dirty="0" err="1"/>
              <a:t>with</a:t>
            </a:r>
            <a:r>
              <a:rPr lang="lv-LV" dirty="0"/>
              <a:t> </a:t>
            </a:r>
            <a:r>
              <a:rPr lang="lv-LV" dirty="0" err="1"/>
              <a:t>an</a:t>
            </a:r>
            <a:r>
              <a:rPr lang="lv-LV" dirty="0"/>
              <a:t> </a:t>
            </a:r>
            <a:r>
              <a:rPr lang="lv-LV" dirty="0" err="1"/>
              <a:t>additional</a:t>
            </a:r>
            <a:r>
              <a:rPr lang="lv-LV" dirty="0"/>
              <a:t> </a:t>
            </a:r>
            <a:r>
              <a:rPr lang="lv-LV" dirty="0" err="1"/>
              <a:t>cross-cutting</a:t>
            </a:r>
            <a:r>
              <a:rPr lang="lv-LV" dirty="0"/>
              <a:t> </a:t>
            </a:r>
            <a:r>
              <a:rPr lang="lv-LV" dirty="0" err="1"/>
              <a:t>logic</a:t>
            </a:r>
            <a:r>
              <a:rPr lang="lv-LV" dirty="0"/>
              <a:t> </a:t>
            </a:r>
          </a:p>
          <a:p>
            <a:pPr lvl="1"/>
            <a:r>
              <a:rPr lang="lv-LV" dirty="0" err="1"/>
              <a:t>Logging</a:t>
            </a:r>
            <a:endParaRPr lang="lv-LV" dirty="0"/>
          </a:p>
          <a:p>
            <a:pPr lvl="1"/>
            <a:r>
              <a:rPr lang="lv-LV" dirty="0"/>
              <a:t>Performance </a:t>
            </a:r>
            <a:r>
              <a:rPr lang="lv-LV" dirty="0" err="1"/>
              <a:t>Logging</a:t>
            </a:r>
            <a:endParaRPr lang="lv-LV" dirty="0"/>
          </a:p>
          <a:p>
            <a:pPr lvl="1"/>
            <a:r>
              <a:rPr lang="lv-LV" dirty="0" err="1"/>
              <a:t>Wrap</a:t>
            </a:r>
            <a:r>
              <a:rPr lang="lv-LV" dirty="0"/>
              <a:t> </a:t>
            </a:r>
            <a:r>
              <a:rPr lang="lv-LV" dirty="0" err="1"/>
              <a:t>with</a:t>
            </a:r>
            <a:r>
              <a:rPr lang="lv-LV" dirty="0"/>
              <a:t> </a:t>
            </a:r>
            <a:r>
              <a:rPr lang="lv-LV" dirty="0" err="1"/>
              <a:t>additional</a:t>
            </a:r>
            <a:r>
              <a:rPr lang="lv-LV" dirty="0"/>
              <a:t> </a:t>
            </a:r>
            <a:r>
              <a:rPr lang="lv-LV" dirty="0" err="1"/>
              <a:t>context</a:t>
            </a:r>
            <a:r>
              <a:rPr lang="lv-LV" dirty="0"/>
              <a:t> (</a:t>
            </a:r>
            <a:r>
              <a:rPr lang="lv-LV" dirty="0" err="1"/>
              <a:t>Autofac</a:t>
            </a:r>
            <a:r>
              <a:rPr lang="lv-LV" dirty="0"/>
              <a:t>/</a:t>
            </a:r>
            <a:r>
              <a:rPr lang="lv-LV" dirty="0" err="1"/>
              <a:t>Correlation</a:t>
            </a:r>
            <a:r>
              <a:rPr lang="lv-LV" dirty="0"/>
              <a:t> ID </a:t>
            </a:r>
            <a:r>
              <a:rPr lang="lv-LV" dirty="0" err="1"/>
              <a:t>for</a:t>
            </a:r>
            <a:r>
              <a:rPr lang="lv-LV" dirty="0"/>
              <a:t> </a:t>
            </a:r>
            <a:r>
              <a:rPr lang="lv-LV" dirty="0" err="1"/>
              <a:t>Masstransit</a:t>
            </a:r>
            <a:r>
              <a:rPr lang="lv-LV" dirty="0"/>
              <a:t> </a:t>
            </a:r>
            <a:r>
              <a:rPr lang="lv-LV" dirty="0" err="1"/>
              <a:t>Consumers</a:t>
            </a:r>
            <a:r>
              <a:rPr lang="lv-LV" dirty="0"/>
              <a:t>)</a:t>
            </a:r>
          </a:p>
          <a:p>
            <a:pPr lvl="1"/>
            <a:endParaRPr lang="lv-LV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25FD272-3E80-4B72-A7E7-8A2048454A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43550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D7B1598-5031-4683-926D-F9F8698F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Takeaways</a:t>
            </a:r>
            <a:endParaRPr lang="lv-LV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12C562B-6F7C-4073-B9F3-57B6B12087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848" y="1585197"/>
            <a:ext cx="8353176" cy="3475276"/>
          </a:xfrm>
        </p:spPr>
        <p:txBody>
          <a:bodyPr>
            <a:normAutofit fontScale="92500"/>
          </a:bodyPr>
          <a:lstStyle/>
          <a:p>
            <a:r>
              <a:rPr lang="lv-LV" dirty="0" err="1"/>
              <a:t>Focus</a:t>
            </a:r>
            <a:r>
              <a:rPr lang="lv-LV" dirty="0"/>
              <a:t> </a:t>
            </a:r>
            <a:r>
              <a:rPr lang="lv-LV" dirty="0" err="1"/>
              <a:t>on</a:t>
            </a:r>
            <a:r>
              <a:rPr lang="lv-LV" dirty="0"/>
              <a:t> </a:t>
            </a:r>
            <a:r>
              <a:rPr lang="lv-LV" dirty="0" err="1"/>
              <a:t>what</a:t>
            </a:r>
            <a:r>
              <a:rPr lang="lv-LV" dirty="0"/>
              <a:t> </a:t>
            </a:r>
            <a:r>
              <a:rPr lang="lv-LV" dirty="0" err="1"/>
              <a:t>matters</a:t>
            </a:r>
            <a:endParaRPr lang="lv-LV" dirty="0"/>
          </a:p>
          <a:p>
            <a:r>
              <a:rPr lang="lv-LV" dirty="0" err="1"/>
              <a:t>We</a:t>
            </a:r>
            <a:r>
              <a:rPr lang="lv-LV" dirty="0"/>
              <a:t> </a:t>
            </a:r>
            <a:r>
              <a:rPr lang="lv-LV" dirty="0" err="1"/>
              <a:t>still</a:t>
            </a:r>
            <a:r>
              <a:rPr lang="lv-LV" dirty="0"/>
              <a:t> </a:t>
            </a:r>
            <a:r>
              <a:rPr lang="lv-LV" dirty="0" err="1"/>
              <a:t>have</a:t>
            </a:r>
            <a:r>
              <a:rPr lang="lv-LV" dirty="0"/>
              <a:t> to </a:t>
            </a:r>
            <a:r>
              <a:rPr lang="lv-LV" dirty="0" err="1"/>
              <a:t>follow</a:t>
            </a:r>
            <a:r>
              <a:rPr lang="lv-LV" dirty="0"/>
              <a:t> </a:t>
            </a:r>
            <a:r>
              <a:rPr lang="lv-LV" dirty="0" err="1"/>
              <a:t>frameworks</a:t>
            </a:r>
            <a:r>
              <a:rPr lang="lv-LV" dirty="0"/>
              <a:t> </a:t>
            </a:r>
            <a:r>
              <a:rPr lang="lv-LV" dirty="0" err="1"/>
              <a:t>trend</a:t>
            </a:r>
            <a:r>
              <a:rPr lang="lv-LV" dirty="0"/>
              <a:t> (</a:t>
            </a:r>
            <a:r>
              <a:rPr lang="lv-LV" dirty="0" err="1"/>
              <a:t>unfortunatelly</a:t>
            </a:r>
            <a:r>
              <a:rPr lang="lv-LV" dirty="0"/>
              <a:t>)</a:t>
            </a:r>
          </a:p>
          <a:p>
            <a:r>
              <a:rPr lang="lv-LV" dirty="0" err="1"/>
              <a:t>PhD</a:t>
            </a:r>
            <a:r>
              <a:rPr lang="lv-LV" dirty="0"/>
              <a:t> </a:t>
            </a:r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/>
              <a:t>Getting</a:t>
            </a:r>
            <a:r>
              <a:rPr lang="lv-LV" dirty="0"/>
              <a:t> </a:t>
            </a:r>
            <a:r>
              <a:rPr lang="lv-LV" dirty="0" err="1"/>
              <a:t>Shits</a:t>
            </a:r>
            <a:r>
              <a:rPr lang="lv-LV" dirty="0"/>
              <a:t> </a:t>
            </a:r>
            <a:r>
              <a:rPr lang="lv-LV" dirty="0" err="1"/>
              <a:t>Done</a:t>
            </a:r>
            <a:r>
              <a:rPr lang="lv-LV" dirty="0"/>
              <a:t> </a:t>
            </a:r>
          </a:p>
          <a:p>
            <a:r>
              <a:rPr lang="lv-LV" dirty="0" err="1"/>
              <a:t>Business</a:t>
            </a:r>
            <a:r>
              <a:rPr lang="lv-LV" dirty="0"/>
              <a:t> </a:t>
            </a:r>
            <a:r>
              <a:rPr lang="lv-LV" dirty="0" err="1"/>
              <a:t>thinking</a:t>
            </a:r>
            <a:r>
              <a:rPr lang="lv-LV" dirty="0"/>
              <a:t> </a:t>
            </a:r>
            <a:r>
              <a:rPr lang="lv-LV" dirty="0" err="1"/>
              <a:t>via</a:t>
            </a:r>
            <a:r>
              <a:rPr lang="lv-LV" dirty="0"/>
              <a:t> </a:t>
            </a:r>
            <a:r>
              <a:rPr lang="lv-LV" dirty="0" err="1"/>
              <a:t>Use-Cases</a:t>
            </a:r>
            <a:r>
              <a:rPr lang="lv-LV" dirty="0"/>
              <a:t>/</a:t>
            </a:r>
            <a:r>
              <a:rPr lang="lv-LV" dirty="0" err="1"/>
              <a:t>Features</a:t>
            </a:r>
            <a:endParaRPr lang="lv-LV" dirty="0"/>
          </a:p>
          <a:p>
            <a:r>
              <a:rPr lang="lv-LV" dirty="0"/>
              <a:t>It </a:t>
            </a:r>
            <a:r>
              <a:rPr lang="lv-LV" dirty="0" err="1"/>
              <a:t>was</a:t>
            </a:r>
            <a:r>
              <a:rPr lang="lv-LV" dirty="0"/>
              <a:t> </a:t>
            </a:r>
            <a:r>
              <a:rPr lang="lv-LV" dirty="0" err="1"/>
              <a:t>possible</a:t>
            </a:r>
            <a:r>
              <a:rPr lang="lv-LV" dirty="0"/>
              <a:t> to </a:t>
            </a:r>
            <a:r>
              <a:rPr lang="lv-LV" dirty="0" err="1"/>
              <a:t>write</a:t>
            </a:r>
            <a:r>
              <a:rPr lang="lv-LV" dirty="0"/>
              <a:t> </a:t>
            </a:r>
            <a:r>
              <a:rPr lang="lv-LV" dirty="0" err="1"/>
              <a:t>this</a:t>
            </a:r>
            <a:r>
              <a:rPr lang="lv-LV" dirty="0"/>
              <a:t> </a:t>
            </a:r>
            <a:r>
              <a:rPr lang="lv-LV" dirty="0" err="1"/>
              <a:t>way</a:t>
            </a:r>
            <a:r>
              <a:rPr lang="lv-LV" dirty="0"/>
              <a:t> 20 </a:t>
            </a:r>
            <a:r>
              <a:rPr lang="lv-LV" dirty="0" err="1"/>
              <a:t>years</a:t>
            </a:r>
            <a:r>
              <a:rPr lang="lv-LV" dirty="0"/>
              <a:t> </a:t>
            </a:r>
            <a:r>
              <a:rPr lang="lv-LV" dirty="0" err="1"/>
              <a:t>ago</a:t>
            </a:r>
            <a:endParaRPr lang="lv-LV" dirty="0"/>
          </a:p>
          <a:p>
            <a:r>
              <a:rPr lang="lv-LV" dirty="0"/>
              <a:t>It </a:t>
            </a:r>
            <a:r>
              <a:rPr lang="lv-LV" dirty="0" err="1"/>
              <a:t>will</a:t>
            </a:r>
            <a:r>
              <a:rPr lang="lv-LV" dirty="0"/>
              <a:t> </a:t>
            </a:r>
            <a:r>
              <a:rPr lang="lv-LV" dirty="0" err="1"/>
              <a:t>be</a:t>
            </a:r>
            <a:r>
              <a:rPr lang="lv-LV" dirty="0"/>
              <a:t> </a:t>
            </a:r>
            <a:r>
              <a:rPr lang="lv-LV" dirty="0" err="1"/>
              <a:t>actual</a:t>
            </a:r>
            <a:r>
              <a:rPr lang="lv-LV" dirty="0"/>
              <a:t> </a:t>
            </a:r>
            <a:r>
              <a:rPr lang="lv-LV" dirty="0" err="1"/>
              <a:t>in</a:t>
            </a:r>
            <a:r>
              <a:rPr lang="lv-LV" dirty="0"/>
              <a:t> 20 </a:t>
            </a:r>
            <a:r>
              <a:rPr lang="lv-LV" dirty="0" err="1"/>
              <a:t>years</a:t>
            </a:r>
            <a:endParaRPr lang="lv-LV" dirty="0"/>
          </a:p>
          <a:p>
            <a:r>
              <a:rPr lang="lv-LV" dirty="0" err="1"/>
              <a:t>Ship</a:t>
            </a:r>
            <a:r>
              <a:rPr lang="lv-LV" dirty="0"/>
              <a:t> it!</a:t>
            </a:r>
          </a:p>
          <a:p>
            <a:endParaRPr lang="lv-LV" dirty="0"/>
          </a:p>
          <a:p>
            <a:endParaRPr lang="lv-LV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25FD272-3E80-4B72-A7E7-8A2048454A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81835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D7B1598-5031-4683-926D-F9F8698F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Resource</a:t>
            </a:r>
            <a:endParaRPr lang="lv-LV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12C562B-6F7C-4073-B9F3-57B6B12087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lv-LV" dirty="0"/>
              <a:t>SOLID </a:t>
            </a:r>
            <a:r>
              <a:rPr lang="lv-LV" dirty="0" err="1"/>
              <a:t>architecture</a:t>
            </a:r>
            <a:r>
              <a:rPr lang="lv-LV" dirty="0"/>
              <a:t> </a:t>
            </a:r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/>
              <a:t>Slices</a:t>
            </a:r>
            <a:r>
              <a:rPr lang="lv-LV" dirty="0"/>
              <a:t> </a:t>
            </a:r>
            <a:r>
              <a:rPr lang="ru-RU" dirty="0">
                <a:hlinkClick r:id="rId2"/>
              </a:rPr>
              <a:t>–</a:t>
            </a:r>
            <a:r>
              <a:rPr lang="ru-RU" dirty="0"/>
              <a:t> </a:t>
            </a:r>
            <a:r>
              <a:rPr lang="lv-LV">
                <a:hlinkClick r:id="rId3"/>
              </a:rPr>
              <a:t>https://vimeo.com/131633177</a:t>
            </a:r>
            <a:endParaRPr lang="lv-LV"/>
          </a:p>
          <a:p>
            <a:r>
              <a:rPr lang="lv-LV">
                <a:hlinkClick r:id="rId2"/>
              </a:rPr>
              <a:t>.</a:t>
            </a:r>
            <a:r>
              <a:rPr lang="lv-LV" dirty="0">
                <a:hlinkClick r:id="rId2"/>
              </a:rPr>
              <a:t>NET </a:t>
            </a:r>
            <a:r>
              <a:rPr lang="lv-LV" dirty="0" err="1">
                <a:hlinkClick r:id="rId2"/>
              </a:rPr>
              <a:t>Rocks</a:t>
            </a:r>
            <a:r>
              <a:rPr lang="lv-LV" dirty="0">
                <a:hlinkClick r:id="rId2"/>
              </a:rPr>
              <a:t>! </a:t>
            </a:r>
            <a:r>
              <a:rPr lang="en-US" dirty="0">
                <a:hlinkClick r:id="rId2"/>
              </a:rPr>
              <a:t>Fighting the Churn with Uncle Bob</a:t>
            </a:r>
            <a:endParaRPr lang="en-US" dirty="0"/>
          </a:p>
          <a:p>
            <a:endParaRPr lang="lv-LV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25FD272-3E80-4B72-A7E7-8A2048454A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12893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D7B1598-5031-4683-926D-F9F8698F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Questions</a:t>
            </a:r>
            <a:r>
              <a:rPr lang="lv-LV" dirty="0"/>
              <a:t> &amp; </a:t>
            </a:r>
            <a:r>
              <a:rPr lang="lv-LV" dirty="0" err="1"/>
              <a:t>discussions</a:t>
            </a:r>
            <a:endParaRPr lang="lv-LV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12C562B-6F7C-4073-B9F3-57B6B12087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25FD272-3E80-4B72-A7E7-8A2048454A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9010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D7B1598-5031-4683-926D-F9F8698F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They</a:t>
            </a:r>
            <a:r>
              <a:rPr lang="lv-LV" dirty="0"/>
              <a:t> </a:t>
            </a:r>
            <a:r>
              <a:rPr lang="lv-LV" dirty="0" err="1"/>
              <a:t>are</a:t>
            </a:r>
            <a:r>
              <a:rPr lang="lv-LV" dirty="0"/>
              <a:t> </a:t>
            </a:r>
            <a:r>
              <a:rPr lang="lv-LV" dirty="0" err="1"/>
              <a:t>Kind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about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same</a:t>
            </a:r>
            <a:endParaRPr lang="lv-LV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12C562B-6F7C-4073-B9F3-57B6B12087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848" y="1585197"/>
            <a:ext cx="8353176" cy="3475276"/>
          </a:xfrm>
        </p:spPr>
        <p:txBody>
          <a:bodyPr>
            <a:normAutofit/>
          </a:bodyPr>
          <a:lstStyle/>
          <a:p>
            <a:r>
              <a:rPr lang="lv-LV" dirty="0" err="1"/>
              <a:t>Architecture</a:t>
            </a:r>
            <a:r>
              <a:rPr lang="lv-LV" dirty="0"/>
              <a:t> </a:t>
            </a:r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/>
              <a:t>Slices</a:t>
            </a:r>
            <a:r>
              <a:rPr lang="lv-LV" dirty="0"/>
              <a:t> (J. </a:t>
            </a:r>
            <a:r>
              <a:rPr lang="lv-LV" dirty="0" err="1"/>
              <a:t>Bogard</a:t>
            </a:r>
            <a:r>
              <a:rPr lang="lv-LV" dirty="0"/>
              <a:t>)</a:t>
            </a:r>
          </a:p>
          <a:p>
            <a:r>
              <a:rPr lang="lv-LV" dirty="0" err="1"/>
              <a:t>Screaming</a:t>
            </a:r>
            <a:r>
              <a:rPr lang="lv-LV" dirty="0"/>
              <a:t>/</a:t>
            </a:r>
            <a:r>
              <a:rPr lang="lv-LV" dirty="0" err="1"/>
              <a:t>Clean</a:t>
            </a:r>
            <a:r>
              <a:rPr lang="lv-LV" dirty="0"/>
              <a:t> </a:t>
            </a:r>
            <a:r>
              <a:rPr lang="lv-LV" dirty="0" err="1"/>
              <a:t>Architecture</a:t>
            </a:r>
            <a:r>
              <a:rPr lang="lv-LV" dirty="0"/>
              <a:t> (</a:t>
            </a:r>
            <a:r>
              <a:rPr lang="lv-LV" dirty="0" err="1"/>
              <a:t>Uncle</a:t>
            </a:r>
            <a:r>
              <a:rPr lang="lv-LV" dirty="0"/>
              <a:t> </a:t>
            </a:r>
            <a:r>
              <a:rPr lang="lv-LV" dirty="0" err="1"/>
              <a:t>Bob</a:t>
            </a:r>
            <a:r>
              <a:rPr lang="lv-LV" dirty="0"/>
              <a:t>)</a:t>
            </a:r>
          </a:p>
          <a:p>
            <a:r>
              <a:rPr lang="lv-LV" dirty="0" err="1"/>
              <a:t>Feature-Driven</a:t>
            </a:r>
            <a:r>
              <a:rPr lang="lv-LV" dirty="0"/>
              <a:t>/</a:t>
            </a:r>
            <a:r>
              <a:rPr lang="lv-LV" dirty="0" err="1"/>
              <a:t>Use-Case-Driven</a:t>
            </a:r>
            <a:r>
              <a:rPr lang="lv-LV" dirty="0"/>
              <a:t> (A.Karbone &amp; </a:t>
            </a:r>
            <a:r>
              <a:rPr lang="lv-LV" dirty="0" err="1"/>
              <a:t>friends</a:t>
            </a:r>
            <a:r>
              <a:rPr lang="lv-LV" dirty="0"/>
              <a:t>) </a:t>
            </a:r>
          </a:p>
          <a:p>
            <a:r>
              <a:rPr lang="lv-LV" dirty="0" err="1"/>
              <a:t>Architecture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common</a:t>
            </a:r>
            <a:r>
              <a:rPr lang="lv-LV" dirty="0"/>
              <a:t> </a:t>
            </a:r>
            <a:r>
              <a:rPr lang="lv-LV" dirty="0" err="1"/>
              <a:t>sence</a:t>
            </a:r>
            <a:r>
              <a:rPr lang="lv-LV" dirty="0"/>
              <a:t> (A.Karbone &amp; </a:t>
            </a:r>
            <a:r>
              <a:rPr lang="lv-LV" dirty="0" err="1"/>
              <a:t>friends</a:t>
            </a:r>
            <a:r>
              <a:rPr lang="lv-LV" dirty="0"/>
              <a:t>)     </a:t>
            </a:r>
            <a:endParaRPr lang="en-US" dirty="0"/>
          </a:p>
          <a:p>
            <a:endParaRPr lang="lv-LV" dirty="0"/>
          </a:p>
          <a:p>
            <a:endParaRPr lang="lv-LV" dirty="0"/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25FD272-3E80-4B72-A7E7-8A2048454A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195535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87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D7B1598-5031-4683-926D-F9F8698F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solution I see</a:t>
            </a:r>
            <a:r>
              <a:rPr lang="lv-LV" dirty="0"/>
              <a:t>. 1st </a:t>
            </a:r>
            <a:r>
              <a:rPr lang="lv-LV" dirty="0" err="1"/>
              <a:t>issue</a:t>
            </a:r>
            <a:endParaRPr lang="lv-LV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12C562B-6F7C-4073-B9F3-57B6B12087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848" y="1585197"/>
            <a:ext cx="8353176" cy="3475276"/>
          </a:xfrm>
        </p:spPr>
        <p:txBody>
          <a:bodyPr>
            <a:normAutofit/>
          </a:bodyPr>
          <a:lstStyle/>
          <a:p>
            <a:r>
              <a:rPr lang="en-US" dirty="0"/>
              <a:t>Includes 30+ projects</a:t>
            </a:r>
          </a:p>
          <a:p>
            <a:r>
              <a:rPr lang="en-US" dirty="0"/>
              <a:t>159 projects per solution (personal records)</a:t>
            </a:r>
          </a:p>
          <a:p>
            <a:r>
              <a:rPr lang="en-US" dirty="0"/>
              <a:t>Projects named: </a:t>
            </a:r>
            <a:r>
              <a:rPr lang="lv-LV" dirty="0"/>
              <a:t>*.</a:t>
            </a:r>
            <a:r>
              <a:rPr lang="en-US" dirty="0"/>
              <a:t>DALs, </a:t>
            </a:r>
            <a:r>
              <a:rPr lang="lv-LV" dirty="0"/>
              <a:t>*.</a:t>
            </a:r>
            <a:r>
              <a:rPr lang="en-US" dirty="0"/>
              <a:t>BALs, </a:t>
            </a:r>
            <a:r>
              <a:rPr lang="lv-LV" dirty="0"/>
              <a:t>*.</a:t>
            </a:r>
            <a:r>
              <a:rPr lang="en-US" dirty="0"/>
              <a:t>Helpers, </a:t>
            </a:r>
            <a:r>
              <a:rPr lang="lv-LV" dirty="0"/>
              <a:t>*.</a:t>
            </a:r>
            <a:r>
              <a:rPr lang="en-US" dirty="0"/>
              <a:t>Services,</a:t>
            </a:r>
            <a:r>
              <a:rPr lang="lv-LV" dirty="0"/>
              <a:t>*.</a:t>
            </a:r>
            <a:r>
              <a:rPr lang="lv-LV" dirty="0" err="1"/>
              <a:t>Common</a:t>
            </a:r>
            <a:r>
              <a:rPr lang="lv-LV" dirty="0"/>
              <a:t>,</a:t>
            </a:r>
            <a:r>
              <a:rPr lang="en-US" dirty="0"/>
              <a:t> </a:t>
            </a:r>
            <a:r>
              <a:rPr lang="lv-LV" dirty="0"/>
              <a:t>*.</a:t>
            </a:r>
            <a:r>
              <a:rPr lang="en-US" dirty="0"/>
              <a:t>Migrators of any kinds</a:t>
            </a:r>
          </a:p>
          <a:p>
            <a:r>
              <a:rPr lang="en-US" dirty="0"/>
              <a:t>Build &amp; Run from F5 or a single script ? Forget about</a:t>
            </a:r>
            <a:r>
              <a:rPr lang="lv-LV" dirty="0"/>
              <a:t> it</a:t>
            </a:r>
          </a:p>
          <a:p>
            <a:r>
              <a:rPr lang="lv-LV" dirty="0" err="1"/>
              <a:t>Sane</a:t>
            </a:r>
            <a:r>
              <a:rPr lang="lv-LV" dirty="0"/>
              <a:t> </a:t>
            </a:r>
            <a:r>
              <a:rPr lang="lv-LV" dirty="0" err="1"/>
              <a:t>Development</a:t>
            </a:r>
            <a:r>
              <a:rPr lang="lv-LV" dirty="0"/>
              <a:t> </a:t>
            </a:r>
            <a:r>
              <a:rPr lang="lv-LV" dirty="0" err="1"/>
              <a:t>Practices</a:t>
            </a:r>
            <a:r>
              <a:rPr lang="lv-LV" dirty="0"/>
              <a:t>?</a:t>
            </a:r>
          </a:p>
          <a:p>
            <a:endParaRPr lang="lv-LV" dirty="0"/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25FD272-3E80-4B72-A7E7-8A2048454A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842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D7B1598-5031-4683-926D-F9F8698F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Project structure I see</a:t>
            </a:r>
            <a:r>
              <a:rPr lang="lv-LV" dirty="0"/>
              <a:t>. 2nd </a:t>
            </a:r>
            <a:r>
              <a:rPr lang="lv-LV" dirty="0" err="1"/>
              <a:t>issue</a:t>
            </a:r>
            <a:endParaRPr lang="lv-LV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12C562B-6F7C-4073-B9F3-57B6B12087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848" y="1585197"/>
            <a:ext cx="8353176" cy="3475276"/>
          </a:xfrm>
        </p:spPr>
        <p:txBody>
          <a:bodyPr>
            <a:normAutofit/>
          </a:bodyPr>
          <a:lstStyle/>
          <a:p>
            <a:r>
              <a:rPr lang="en-US" dirty="0"/>
              <a:t>Controllers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Managers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Interfaces (of course)</a:t>
            </a:r>
            <a:endParaRPr lang="ru-RU" dirty="0"/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25FD272-3E80-4B72-A7E7-8A2048454A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Where is freaking entry point? Where should I start?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10701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D7B1598-5031-4683-926D-F9F8698F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</a:t>
            </a:r>
            <a:r>
              <a:rPr lang="lv-LV" dirty="0" err="1"/>
              <a:t>trend</a:t>
            </a:r>
            <a:r>
              <a:rPr lang="lv-LV" dirty="0"/>
              <a:t> i </a:t>
            </a:r>
            <a:r>
              <a:rPr lang="lv-LV" dirty="0" err="1"/>
              <a:t>see</a:t>
            </a:r>
            <a:r>
              <a:rPr lang="lv-LV" dirty="0"/>
              <a:t>. 3rd </a:t>
            </a:r>
            <a:r>
              <a:rPr lang="lv-LV" dirty="0" err="1"/>
              <a:t>issue</a:t>
            </a:r>
            <a:endParaRPr lang="lv-LV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12C562B-6F7C-4073-B9F3-57B6B12087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848" y="1585197"/>
            <a:ext cx="8353176" cy="3475276"/>
          </a:xfrm>
        </p:spPr>
        <p:txBody>
          <a:bodyPr>
            <a:normAutofit/>
          </a:bodyPr>
          <a:lstStyle/>
          <a:p>
            <a:r>
              <a:rPr lang="lv-LV" dirty="0" err="1"/>
              <a:t>Fancy</a:t>
            </a:r>
            <a:r>
              <a:rPr lang="lv-LV" dirty="0"/>
              <a:t> </a:t>
            </a:r>
            <a:r>
              <a:rPr lang="lv-LV" dirty="0" err="1"/>
              <a:t>frameworks</a:t>
            </a:r>
            <a:r>
              <a:rPr lang="lv-LV" dirty="0"/>
              <a:t> </a:t>
            </a:r>
            <a:r>
              <a:rPr lang="lv-LV" dirty="0" err="1"/>
              <a:t>at</a:t>
            </a:r>
            <a:r>
              <a:rPr lang="lv-LV" dirty="0"/>
              <a:t> 1st </a:t>
            </a:r>
            <a:r>
              <a:rPr lang="lv-LV" dirty="0" err="1"/>
              <a:t>place</a:t>
            </a:r>
            <a:endParaRPr lang="lv-LV" dirty="0"/>
          </a:p>
          <a:p>
            <a:r>
              <a:rPr lang="lv-LV" dirty="0" err="1"/>
              <a:t>Business</a:t>
            </a:r>
            <a:r>
              <a:rPr lang="lv-LV" dirty="0"/>
              <a:t> </a:t>
            </a:r>
            <a:r>
              <a:rPr lang="lv-LV" dirty="0" err="1"/>
              <a:t>at</a:t>
            </a:r>
            <a:r>
              <a:rPr lang="lv-LV" dirty="0"/>
              <a:t> 2nd (</a:t>
            </a:r>
            <a:r>
              <a:rPr lang="lv-LV" dirty="0" err="1"/>
              <a:t>my</a:t>
            </a:r>
            <a:r>
              <a:rPr lang="lv-LV" dirty="0"/>
              <a:t> </a:t>
            </a:r>
            <a:r>
              <a:rPr lang="lv-LV" dirty="0" err="1"/>
              <a:t>very</a:t>
            </a:r>
            <a:r>
              <a:rPr lang="lv-LV" dirty="0"/>
              <a:t> OPTIMISTIC </a:t>
            </a:r>
            <a:r>
              <a:rPr lang="lv-LV" dirty="0" err="1"/>
              <a:t>opinion</a:t>
            </a:r>
            <a:r>
              <a:rPr lang="lv-LV" dirty="0"/>
              <a:t>)</a:t>
            </a:r>
          </a:p>
          <a:p>
            <a:r>
              <a:rPr lang="lv-LV" dirty="0"/>
              <a:t>«</a:t>
            </a:r>
            <a:r>
              <a:rPr lang="lv-LV" dirty="0" err="1"/>
              <a:t>Button</a:t>
            </a:r>
            <a:r>
              <a:rPr lang="lv-LV" dirty="0"/>
              <a:t>» </a:t>
            </a:r>
            <a:r>
              <a:rPr lang="lv-LV" dirty="0" err="1"/>
              <a:t>thinking</a:t>
            </a:r>
            <a:endParaRPr lang="en-US" dirty="0"/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25FD272-3E80-4B72-A7E7-8A2048454A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24223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D7B1598-5031-4683-926D-F9F8698F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Building</a:t>
            </a:r>
            <a:r>
              <a:rPr lang="lv-LV" dirty="0"/>
              <a:t> </a:t>
            </a:r>
            <a:r>
              <a:rPr lang="lv-LV" dirty="0" err="1"/>
              <a:t>Architects</a:t>
            </a:r>
            <a:r>
              <a:rPr lang="lv-LV" dirty="0"/>
              <a:t> </a:t>
            </a:r>
            <a:r>
              <a:rPr lang="lv-LV" dirty="0" err="1"/>
              <a:t>solved</a:t>
            </a:r>
            <a:r>
              <a:rPr lang="lv-LV" dirty="0"/>
              <a:t> </a:t>
            </a:r>
            <a:r>
              <a:rPr lang="lv-LV" dirty="0" err="1"/>
              <a:t>this</a:t>
            </a:r>
            <a:r>
              <a:rPr lang="lv-LV" dirty="0"/>
              <a:t> </a:t>
            </a:r>
            <a:r>
              <a:rPr lang="lv-LV" dirty="0" err="1"/>
              <a:t>problems</a:t>
            </a:r>
            <a:endParaRPr lang="lv-LV" dirty="0"/>
          </a:p>
        </p:txBody>
      </p:sp>
      <p:sp>
        <p:nvSpPr>
          <p:cNvPr id="3" name="AutoShape 4" descr="Картинки по запросу church plan">
            <a:extLst>
              <a:ext uri="{FF2B5EF4-FFF2-40B4-BE49-F238E27FC236}">
                <a16:creationId xmlns:a16="http://schemas.microsoft.com/office/drawing/2014/main" id="{ED48544C-5D60-4965-AE7A-90441CE6C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v-LV"/>
          </a:p>
        </p:txBody>
      </p:sp>
      <p:sp>
        <p:nvSpPr>
          <p:cNvPr id="4" name="AutoShape 6" descr="Картинки по запросу church plan">
            <a:extLst>
              <a:ext uri="{FF2B5EF4-FFF2-40B4-BE49-F238E27FC236}">
                <a16:creationId xmlns:a16="http://schemas.microsoft.com/office/drawing/2014/main" id="{A1B8FE02-19AF-45C8-809A-BAA9AA9F1C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v-LV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21CAF6-7E68-4841-B83C-C9B571BAAC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95" y="831131"/>
            <a:ext cx="2293547" cy="25978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288AC7-3757-4307-AAD1-6CAC38A4BA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72928"/>
            <a:ext cx="2514119" cy="2597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941272-522D-4257-985F-C8CE32500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02" y="3737995"/>
            <a:ext cx="2499317" cy="2499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D1CEEC-91A7-4A06-8EF6-3A9BA0050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599406"/>
            <a:ext cx="2160240" cy="15520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159D6A-315D-49B7-A8D1-3CD1EB275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277765"/>
            <a:ext cx="3162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8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D7B1598-5031-4683-926D-F9F8698F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software architecture scream about the intent? </a:t>
            </a:r>
            <a:br>
              <a:rPr lang="en-US" dirty="0"/>
            </a:br>
            <a:endParaRPr lang="lv-LV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25FD272-3E80-4B72-A7E7-8A2048454A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think so</a:t>
            </a:r>
            <a:endParaRPr lang="lv-LV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9B151-F34E-4417-8073-CC89FFA0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764704"/>
            <a:ext cx="5616624" cy="602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6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D7B1598-5031-4683-926D-F9F8698F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software architecture scream about the intent? </a:t>
            </a:r>
            <a:br>
              <a:rPr lang="en-US" dirty="0"/>
            </a:br>
            <a:endParaRPr lang="lv-LV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25FD272-3E80-4B72-A7E7-8A2048454A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lv-LV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837E1-1E12-4D70-A78D-57DF252B2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812613"/>
            <a:ext cx="4608512" cy="60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0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D7B1598-5031-4683-926D-F9F8698F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Anatomy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business</a:t>
            </a:r>
            <a:r>
              <a:rPr lang="lv-LV" dirty="0"/>
              <a:t> process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12C562B-6F7C-4073-B9F3-57B6B12087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lv-LV" dirty="0" err="1"/>
              <a:t>Input</a:t>
            </a:r>
            <a:r>
              <a:rPr lang="lv-LV" dirty="0"/>
              <a:t> </a:t>
            </a:r>
            <a:r>
              <a:rPr lang="lv-LV" dirty="0" err="1"/>
              <a:t>data</a:t>
            </a:r>
            <a:r>
              <a:rPr lang="lv-LV" dirty="0"/>
              <a:t>          </a:t>
            </a:r>
            <a:endParaRPr lang="en-US" dirty="0"/>
          </a:p>
          <a:p>
            <a:r>
              <a:rPr lang="lv-LV" dirty="0" err="1"/>
              <a:t>Actions</a:t>
            </a:r>
            <a:endParaRPr lang="lv-LV" dirty="0"/>
          </a:p>
          <a:p>
            <a:r>
              <a:rPr lang="lv-LV" dirty="0" err="1"/>
              <a:t>Results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25FD272-3E80-4B72-A7E7-8A2048454A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6695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f PPT colours">
      <a:dk1>
        <a:sysClr val="windowText" lastClr="000000"/>
      </a:dk1>
      <a:lt1>
        <a:srgbClr val="FFFFFF"/>
      </a:lt1>
      <a:dk2>
        <a:srgbClr val="B5D7E1"/>
      </a:dk2>
      <a:lt2>
        <a:srgbClr val="FFFFFF"/>
      </a:lt2>
      <a:accent1>
        <a:srgbClr val="EDCCB8"/>
      </a:accent1>
      <a:accent2>
        <a:srgbClr val="F8C4D9"/>
      </a:accent2>
      <a:accent3>
        <a:srgbClr val="FBF081"/>
      </a:accent3>
      <a:accent4>
        <a:srgbClr val="B5D7E1"/>
      </a:accent4>
      <a:accent5>
        <a:srgbClr val="B1E0CD"/>
      </a:accent5>
      <a:accent6>
        <a:srgbClr val="CCE4AE"/>
      </a:accent6>
      <a:hlink>
        <a:srgbClr val="6565FF"/>
      </a:hlink>
      <a:folHlink>
        <a:srgbClr val="7F7F7F"/>
      </a:folHlink>
    </a:clrScheme>
    <a:fontScheme name="If Light">
      <a:majorFont>
        <a:latin typeface="GarageGothic For If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Document_x0020_Type xmlns="311C4B07-634C-4DE8-B522-E7C98C1C0583" xsi:nil="true"/>
    <RatedBy xmlns="http://schemas.microsoft.com/sharepoint/v3">
      <UserInfo>
        <DisplayName/>
        <AccountId xsi:nil="true"/>
        <AccountType/>
      </UserInfo>
    </RatedB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314ABE919763488BBF6C8DE2EB1C81" ma:contentTypeVersion="" ma:contentTypeDescription="Create a new document." ma:contentTypeScope="" ma:versionID="6055a10b955cac3842f4c9b55a1e16d3">
  <xsd:schema xmlns:xsd="http://www.w3.org/2001/XMLSchema" xmlns:xs="http://www.w3.org/2001/XMLSchema" xmlns:p="http://schemas.microsoft.com/office/2006/metadata/properties" xmlns:ns1="http://schemas.microsoft.com/sharepoint/v3" xmlns:ns2="311C4B07-634C-4DE8-B522-E7C98C1C0583" xmlns:ns3="c082a320-fd90-4d2c-9063-6e9d192460cf" xmlns:ns4="311c4b07-634c-4de8-b522-e7c98c1c0583" targetNamespace="http://schemas.microsoft.com/office/2006/metadata/properties" ma:root="true" ma:fieldsID="9aa8af8ce05bbf00c7f8fffe13fd1211" ns1:_="" ns2:_="" ns3:_="" ns4:_="">
    <xsd:import namespace="http://schemas.microsoft.com/sharepoint/v3"/>
    <xsd:import namespace="311C4B07-634C-4DE8-B522-E7C98C1C0583"/>
    <xsd:import namespace="c082a320-fd90-4d2c-9063-6e9d192460cf"/>
    <xsd:import namespace="311c4b07-634c-4de8-b522-e7c98c1c0583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3:SharedWithUser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9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0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1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2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3" nillable="true" ma:displayName="Number of Likes" ma:internalName="LikesCount">
      <xsd:simpleType>
        <xsd:restriction base="dms:Unknown"/>
      </xsd:simpleType>
    </xsd:element>
    <xsd:element name="LikedBy" ma:index="14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1C4B07-634C-4DE8-B522-E7C98C1C0583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8" nillable="true" ma:displayName="Document Type" ma:description="Chose a Document Type for this Document" ma:format="Dropdown" ma:internalName="Document_x0020_Type">
      <xsd:simpleType>
        <xsd:restriction base="dms:Choice">
          <xsd:enumeration value="--No Document Type--"/>
          <xsd:enumeration value="Governance report"/>
          <xsd:enumeration value="Meeting Agenda"/>
          <xsd:enumeration value="Meeting minutes"/>
          <xsd:enumeration value="Presentation"/>
          <xsd:enumeration value="Template"/>
          <xsd:enumeration value="Assigment_Specification"/>
          <xsd:enumeration value="Final_Report"/>
          <xsd:enumeration value="IF Transition Plan Template"/>
          <xsd:enumeration value="Management Approval Template"/>
          <xsd:enumeration value="Project Specification"/>
          <xsd:enumeration value="Quality Plan"/>
          <xsd:enumeration value="SG Agenda"/>
          <xsd:enumeration value="SG Decision"/>
          <xsd:enumeration value="SG Protocol"/>
          <xsd:enumeration value="Status Report"/>
          <xsd:enumeration value="Deliverable"/>
          <xsd:enumeration value="Meeting Agenda"/>
          <xsd:enumeration value="Meeting Minutes"/>
          <xsd:enumeration value="Tollgate Decision"/>
          <xsd:enumeration value="Proposal"/>
          <xsd:enumeration value="Document"/>
          <xsd:enumeration value="Draft Document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82a320-fd90-4d2c-9063-6e9d192460c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6" nillable="true" ma:displayName="Sharing Hint Hash" ma:internalName="SharingHintHash" ma:readOnly="true">
      <xsd:simpleType>
        <xsd:restriction base="dms:Text"/>
      </xsd:simpleType>
    </xsd:element>
    <xsd:element name="SharedWithDetails" ma:index="17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8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9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1c4b07-634c-4de8-b522-e7c98c1c05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928A47-07EF-4D27-8073-BCF8C19E51CF}">
  <ds:schemaRefs>
    <ds:schemaRef ds:uri="c082a320-fd90-4d2c-9063-6e9d192460cf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11c4b07-634c-4de8-b522-e7c98c1c0583"/>
    <ds:schemaRef ds:uri="http://purl.org/dc/elements/1.1/"/>
    <ds:schemaRef ds:uri="http://schemas.microsoft.com/office/2006/metadata/properties"/>
    <ds:schemaRef ds:uri="311C4B07-634C-4DE8-B522-E7C98C1C058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0C1C8FB-5650-4F4A-900B-215418467E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3A4ADB-666E-4166-BF98-8FA64F2F11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11C4B07-634C-4DE8-B522-E7C98C1C0583"/>
    <ds:schemaRef ds:uri="c082a320-fd90-4d2c-9063-6e9d192460cf"/>
    <ds:schemaRef ds:uri="311c4b07-634c-4de8-b522-e7c98c1c05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6111</TotalTime>
  <Words>399</Words>
  <Application>Microsoft Office PowerPoint</Application>
  <PresentationFormat>On-screen Show (4:3)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GarageGothic For If</vt:lpstr>
      <vt:lpstr>Open Sans</vt:lpstr>
      <vt:lpstr>Calibri</vt:lpstr>
      <vt:lpstr>Office Theme</vt:lpstr>
      <vt:lpstr>PowerPoint Presentation</vt:lpstr>
      <vt:lpstr>They are Kind of about the same</vt:lpstr>
      <vt:lpstr>The typical solution I see. 1st issue</vt:lpstr>
      <vt:lpstr>The typical Project structure I see. 2nd issue</vt:lpstr>
      <vt:lpstr>The typical trend i see. 3rd issue</vt:lpstr>
      <vt:lpstr>Building Architects solved this problems</vt:lpstr>
      <vt:lpstr>Can software architecture scream about the intent?  </vt:lpstr>
      <vt:lpstr>Can software architecture scream about the intent?  </vt:lpstr>
      <vt:lpstr>Anatomy of business process</vt:lpstr>
      <vt:lpstr>Anatomy of Use-case</vt:lpstr>
      <vt:lpstr>Anatomy of Use-case</vt:lpstr>
      <vt:lpstr>One liners in content delivery mechanisms</vt:lpstr>
      <vt:lpstr>LOB Application structure = Use-cases + content delivery mechanisms   </vt:lpstr>
      <vt:lpstr>Roles</vt:lpstr>
      <vt:lpstr>Ideal Number of projects in the solution</vt:lpstr>
      <vt:lpstr>BenEfits</vt:lpstr>
      <vt:lpstr>Takeaways</vt:lpstr>
      <vt:lpstr>Resource</vt:lpstr>
      <vt:lpstr>Questions &amp; discussions</vt:lpstr>
      <vt:lpstr>PowerPoint Presentation</vt:lpstr>
    </vt:vector>
  </TitlesOfParts>
  <Company>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Zobēla, Valdis</dc:creator>
  <cp:lastModifiedBy>Karbone, Arturs</cp:lastModifiedBy>
  <cp:revision>34</cp:revision>
  <dcterms:created xsi:type="dcterms:W3CDTF">2017-11-21T21:28:52Z</dcterms:created>
  <dcterms:modified xsi:type="dcterms:W3CDTF">2018-02-22T08:52:00Z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0x010100CD314ABE919763488BBF6C8DE2EB1C81</vt:lpwstr>
  </property>
</Properties>
</file>