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85" r:id="rId6"/>
    <p:sldId id="259" r:id="rId7"/>
    <p:sldId id="273" r:id="rId8"/>
    <p:sldId id="284" r:id="rId9"/>
    <p:sldId id="260" r:id="rId10"/>
    <p:sldId id="271" r:id="rId11"/>
    <p:sldId id="272" r:id="rId12"/>
    <p:sldId id="261" r:id="rId13"/>
    <p:sldId id="283" r:id="rId14"/>
    <p:sldId id="286" r:id="rId15"/>
    <p:sldId id="262" r:id="rId16"/>
    <p:sldId id="281" r:id="rId17"/>
    <p:sldId id="287" r:id="rId18"/>
    <p:sldId id="263" r:id="rId19"/>
    <p:sldId id="280" r:id="rId20"/>
    <p:sldId id="288" r:id="rId21"/>
    <p:sldId id="264" r:id="rId22"/>
    <p:sldId id="277" r:id="rId23"/>
    <p:sldId id="289" r:id="rId24"/>
    <p:sldId id="265" r:id="rId25"/>
    <p:sldId id="279" r:id="rId26"/>
    <p:sldId id="290" r:id="rId27"/>
    <p:sldId id="266" r:id="rId28"/>
    <p:sldId id="276" r:id="rId29"/>
    <p:sldId id="291" r:id="rId30"/>
    <p:sldId id="267" r:id="rId31"/>
    <p:sldId id="282" r:id="rId32"/>
    <p:sldId id="292" r:id="rId33"/>
    <p:sldId id="268" r:id="rId34"/>
    <p:sldId id="278" r:id="rId35"/>
    <p:sldId id="293" r:id="rId36"/>
    <p:sldId id="269" r:id="rId37"/>
    <p:sldId id="294" r:id="rId38"/>
    <p:sldId id="270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07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92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589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389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594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59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031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357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31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93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3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07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13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65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29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062-7E40-43D1-B4B6-230D90237C4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24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7C28062-7E40-43D1-B4B6-230D90237C4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48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7C28062-7E40-43D1-B4B6-230D90237C4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486DD8-673D-4775-AC6E-0568A6E1E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3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3468" y="122805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uk-UA" sz="6700" b="1" dirty="0"/>
              <a:t>Тест</a:t>
            </a:r>
            <a:br>
              <a:rPr lang="uk-UA" dirty="0"/>
            </a:br>
            <a:r>
              <a:rPr lang="uk-UA" dirty="0"/>
              <a:t>на тему</a:t>
            </a:r>
            <a:br>
              <a:rPr lang="uk-UA" dirty="0"/>
            </a:br>
            <a:r>
              <a:rPr lang="ru-RU" dirty="0" err="1"/>
              <a:t>Основи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dirty="0" err="1"/>
              <a:t>персональним</a:t>
            </a:r>
            <a:r>
              <a:rPr lang="ru-RU" dirty="0"/>
              <a:t> </a:t>
            </a:r>
            <a:r>
              <a:rPr lang="ru-RU" dirty="0" err="1"/>
              <a:t>комп’ютером</a:t>
            </a:r>
            <a:r>
              <a:rPr lang="ru-RU" dirty="0"/>
              <a:t>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71439" y="3776424"/>
            <a:ext cx="8676222" cy="1905000"/>
          </a:xfrm>
        </p:spPr>
        <p:txBody>
          <a:bodyPr/>
          <a:lstStyle/>
          <a:p>
            <a:r>
              <a:rPr lang="uk-UA" dirty="0"/>
              <a:t>Автор</a:t>
            </a:r>
            <a:r>
              <a:rPr lang="en-US" dirty="0"/>
              <a:t>:</a:t>
            </a:r>
            <a:r>
              <a:rPr lang="uk-UA" dirty="0"/>
              <a:t> Артур Кузь</a:t>
            </a:r>
            <a:endParaRPr lang="ru-RU" dirty="0"/>
          </a:p>
        </p:txBody>
      </p:sp>
      <p:sp>
        <p:nvSpPr>
          <p:cNvPr id="5" name="Стрелка вправо 4">
            <a:hlinkClick r:id="rId2" action="ppaction://hlinksldjump"/>
          </p:cNvPr>
          <p:cNvSpPr/>
          <p:nvPr/>
        </p:nvSpPr>
        <p:spPr>
          <a:xfrm>
            <a:off x="8912888" y="5606980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9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85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3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пристрої</a:t>
            </a:r>
            <a:r>
              <a:rPr lang="ru-RU" dirty="0"/>
              <a:t> </a:t>
            </a:r>
            <a:r>
              <a:rPr lang="ru-RU" dirty="0" err="1"/>
              <a:t>комп’ютера</a:t>
            </a:r>
            <a:r>
              <a:rPr lang="ru-RU" dirty="0"/>
              <a:t> </a:t>
            </a:r>
            <a:r>
              <a:rPr lang="ru-RU" dirty="0" err="1"/>
              <a:t>служать</a:t>
            </a:r>
            <a:r>
              <a:rPr lang="ru-RU" dirty="0"/>
              <a:t> для </a:t>
            </a:r>
            <a:r>
              <a:rPr lang="ru-RU" dirty="0" err="1"/>
              <a:t>тривалого</a:t>
            </a:r>
            <a:r>
              <a:rPr lang="ru-RU" dirty="0"/>
              <a:t>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r>
              <a:rPr lang="ru-RU" dirty="0"/>
              <a:t> і </a:t>
            </a:r>
            <a:r>
              <a:rPr lang="ru-RU" dirty="0" err="1"/>
              <a:t>даних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</a:t>
            </a:r>
            <a:r>
              <a:rPr lang="ru-RU" dirty="0" err="1"/>
              <a:t>виключно</a:t>
            </a:r>
            <a:r>
              <a:rPr lang="ru-RU" dirty="0"/>
              <a:t> </a:t>
            </a:r>
            <a:r>
              <a:rPr lang="ru-RU" dirty="0" err="1"/>
              <a:t>накопичувачі</a:t>
            </a:r>
            <a:r>
              <a:rPr lang="ru-RU" dirty="0"/>
              <a:t> на </a:t>
            </a:r>
            <a:r>
              <a:rPr lang="ru-RU" dirty="0" err="1"/>
              <a:t>жорстких</a:t>
            </a:r>
            <a:r>
              <a:rPr lang="ru-RU" dirty="0"/>
              <a:t> </a:t>
            </a:r>
            <a:r>
              <a:rPr lang="ru-RU" dirty="0" err="1"/>
              <a:t>магнітних</a:t>
            </a:r>
            <a:r>
              <a:rPr lang="ru-RU" dirty="0"/>
              <a:t> дисках (</a:t>
            </a:r>
            <a:r>
              <a:rPr lang="ru-RU" dirty="0" err="1"/>
              <a:t>вінчестерах</a:t>
            </a:r>
            <a:r>
              <a:rPr lang="ru-RU" dirty="0"/>
              <a:t>); </a:t>
            </a:r>
          </a:p>
          <a:p>
            <a:r>
              <a:rPr lang="ru-RU" dirty="0"/>
              <a:t>б) </a:t>
            </a:r>
            <a:r>
              <a:rPr lang="ru-RU" dirty="0" err="1"/>
              <a:t>виключно</a:t>
            </a:r>
            <a:r>
              <a:rPr lang="ru-RU" dirty="0"/>
              <a:t> </a:t>
            </a:r>
            <a:r>
              <a:rPr lang="ru-RU" dirty="0" err="1"/>
              <a:t>накопичувачі</a:t>
            </a:r>
            <a:r>
              <a:rPr lang="ru-RU" dirty="0"/>
              <a:t> на </a:t>
            </a:r>
            <a:r>
              <a:rPr lang="ru-RU" dirty="0" err="1"/>
              <a:t>гнучких</a:t>
            </a:r>
            <a:r>
              <a:rPr lang="ru-RU" dirty="0"/>
              <a:t> </a:t>
            </a:r>
            <a:r>
              <a:rPr lang="ru-RU" dirty="0" err="1"/>
              <a:t>магнітних</a:t>
            </a:r>
            <a:r>
              <a:rPr lang="ru-RU" dirty="0"/>
              <a:t> дискетах; </a:t>
            </a:r>
          </a:p>
          <a:p>
            <a:r>
              <a:rPr lang="ru-RU" dirty="0"/>
              <a:t>в) </a:t>
            </a:r>
            <a:r>
              <a:rPr lang="ru-RU" dirty="0" err="1"/>
              <a:t>накопичувачі</a:t>
            </a:r>
            <a:r>
              <a:rPr lang="ru-RU" dirty="0"/>
              <a:t> на </a:t>
            </a:r>
            <a:r>
              <a:rPr lang="ru-RU" dirty="0" err="1"/>
              <a:t>магнітних</a:t>
            </a:r>
            <a:r>
              <a:rPr lang="ru-RU" dirty="0"/>
              <a:t> та </a:t>
            </a:r>
            <a:r>
              <a:rPr lang="ru-RU" dirty="0" err="1"/>
              <a:t>оптичних</a:t>
            </a:r>
            <a:r>
              <a:rPr lang="ru-RU" dirty="0"/>
              <a:t> дисках.</a:t>
            </a:r>
          </a:p>
        </p:txBody>
      </p:sp>
      <p:sp>
        <p:nvSpPr>
          <p:cNvPr id="4" name="Блок-схема: узел 3">
            <a:hlinkClick r:id="rId2" action="ppaction://hlinksldjump"/>
          </p:cNvPr>
          <p:cNvSpPr/>
          <p:nvPr/>
        </p:nvSpPr>
        <p:spPr>
          <a:xfrm>
            <a:off x="1156597" y="3699391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2" action="ppaction://hlinksldjump"/>
          </p:cNvPr>
          <p:cNvSpPr/>
          <p:nvPr/>
        </p:nvSpPr>
        <p:spPr>
          <a:xfrm>
            <a:off x="1156597" y="4127093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3" action="ppaction://hlinksldjump"/>
          </p:cNvPr>
          <p:cNvSpPr/>
          <p:nvPr/>
        </p:nvSpPr>
        <p:spPr>
          <a:xfrm>
            <a:off x="1156597" y="4554795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03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29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24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5. Чим </a:t>
            </a:r>
            <a:r>
              <a:rPr lang="ru-RU" dirty="0" err="1"/>
              <a:t>відрізняється</a:t>
            </a:r>
            <a:r>
              <a:rPr lang="ru-RU" dirty="0"/>
              <a:t> </a:t>
            </a:r>
            <a:r>
              <a:rPr lang="ru-RU" dirty="0" err="1"/>
              <a:t>оптичний</a:t>
            </a:r>
            <a:r>
              <a:rPr lang="ru-RU" dirty="0"/>
              <a:t> диск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магнітної</a:t>
            </a:r>
            <a:r>
              <a:rPr lang="ru-RU" dirty="0"/>
              <a:t> </a:t>
            </a:r>
            <a:r>
              <a:rPr lang="ru-RU" dirty="0" err="1"/>
              <a:t>дискети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</a:t>
            </a:r>
            <a:r>
              <a:rPr lang="ru-RU" dirty="0" err="1"/>
              <a:t>іншим</a:t>
            </a:r>
            <a:r>
              <a:rPr lang="ru-RU" dirty="0"/>
              <a:t> способом </a:t>
            </a:r>
            <a:r>
              <a:rPr lang="ru-RU" dirty="0" err="1"/>
              <a:t>звернення</a:t>
            </a:r>
            <a:r>
              <a:rPr lang="ru-RU" dirty="0"/>
              <a:t> до диску; </a:t>
            </a:r>
          </a:p>
          <a:p>
            <a:r>
              <a:rPr lang="ru-RU" dirty="0"/>
              <a:t>б) </a:t>
            </a:r>
            <a:r>
              <a:rPr lang="ru-RU" dirty="0" err="1"/>
              <a:t>об’ємом</a:t>
            </a:r>
            <a:r>
              <a:rPr lang="ru-RU" dirty="0"/>
              <a:t> </a:t>
            </a:r>
            <a:r>
              <a:rPr lang="ru-RU" dirty="0" err="1"/>
              <a:t>пам’яті</a:t>
            </a:r>
            <a:r>
              <a:rPr lang="ru-RU" dirty="0"/>
              <a:t>; </a:t>
            </a:r>
          </a:p>
          <a:p>
            <a:r>
              <a:rPr lang="ru-RU" dirty="0"/>
              <a:t>в) </a:t>
            </a:r>
            <a:r>
              <a:rPr lang="ru-RU" dirty="0" err="1"/>
              <a:t>іншим</a:t>
            </a:r>
            <a:r>
              <a:rPr lang="ru-RU" dirty="0"/>
              <a:t> способом </a:t>
            </a:r>
            <a:r>
              <a:rPr lang="ru-RU" dirty="0" err="1"/>
              <a:t>копіювання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на диск.</a:t>
            </a:r>
          </a:p>
        </p:txBody>
      </p:sp>
      <p:sp>
        <p:nvSpPr>
          <p:cNvPr id="4" name="Блок-схема: узел 3">
            <a:hlinkClick r:id="rId2" action="ppaction://hlinksldjump"/>
          </p:cNvPr>
          <p:cNvSpPr/>
          <p:nvPr/>
        </p:nvSpPr>
        <p:spPr>
          <a:xfrm>
            <a:off x="1141413" y="3615810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3" action="ppaction://hlinksldjump"/>
          </p:cNvPr>
          <p:cNvSpPr/>
          <p:nvPr/>
        </p:nvSpPr>
        <p:spPr>
          <a:xfrm>
            <a:off x="1141413" y="4091447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2" action="ppaction://hlinksldjump"/>
          </p:cNvPr>
          <p:cNvSpPr/>
          <p:nvPr/>
        </p:nvSpPr>
        <p:spPr>
          <a:xfrm>
            <a:off x="1141413" y="4567084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95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42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2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6. На </a:t>
            </a:r>
            <a:r>
              <a:rPr lang="ru-RU" dirty="0" err="1"/>
              <a:t>якому</a:t>
            </a:r>
            <a:r>
              <a:rPr lang="ru-RU" dirty="0"/>
              <a:t> диску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зберігати</a:t>
            </a:r>
            <a:r>
              <a:rPr lang="ru-RU" dirty="0"/>
              <a:t> </a:t>
            </a:r>
            <a:r>
              <a:rPr lang="ru-RU" dirty="0" err="1"/>
              <a:t>більший</a:t>
            </a:r>
            <a:r>
              <a:rPr lang="ru-RU" dirty="0"/>
              <a:t> </a:t>
            </a:r>
            <a:r>
              <a:rPr lang="ru-RU" dirty="0" err="1"/>
              <a:t>об’єм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</a:t>
            </a:r>
            <a:r>
              <a:rPr lang="ru-RU" dirty="0" err="1"/>
              <a:t>гнучкій</a:t>
            </a:r>
            <a:r>
              <a:rPr lang="ru-RU" dirty="0"/>
              <a:t> </a:t>
            </a:r>
            <a:r>
              <a:rPr lang="ru-RU" dirty="0" err="1"/>
              <a:t>дискеті</a:t>
            </a:r>
            <a:r>
              <a:rPr lang="ru-RU" dirty="0"/>
              <a:t>; </a:t>
            </a:r>
          </a:p>
          <a:p>
            <a:r>
              <a:rPr lang="ru-RU" dirty="0"/>
              <a:t>б) </a:t>
            </a:r>
            <a:r>
              <a:rPr lang="ru-RU" dirty="0" err="1"/>
              <a:t>оптичному</a:t>
            </a:r>
            <a:r>
              <a:rPr lang="ru-RU" dirty="0"/>
              <a:t> диску; </a:t>
            </a:r>
          </a:p>
          <a:p>
            <a:r>
              <a:rPr lang="ru-RU" dirty="0"/>
              <a:t>в) </a:t>
            </a:r>
            <a:r>
              <a:rPr lang="ru-RU" dirty="0" err="1"/>
              <a:t>жорсткому</a:t>
            </a:r>
            <a:r>
              <a:rPr lang="ru-RU" dirty="0"/>
              <a:t> диску (</a:t>
            </a:r>
            <a:r>
              <a:rPr lang="ru-RU" dirty="0" err="1"/>
              <a:t>вінчестері</a:t>
            </a:r>
            <a:r>
              <a:rPr lang="ru-RU" dirty="0"/>
              <a:t>).</a:t>
            </a:r>
          </a:p>
        </p:txBody>
      </p:sp>
      <p:sp>
        <p:nvSpPr>
          <p:cNvPr id="4" name="Блок-схема: узел 3">
            <a:hlinkClick r:id="rId2" action="ppaction://hlinksldjump"/>
          </p:cNvPr>
          <p:cNvSpPr/>
          <p:nvPr/>
        </p:nvSpPr>
        <p:spPr>
          <a:xfrm>
            <a:off x="1156597" y="3642237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2" action="ppaction://hlinksldjump"/>
          </p:cNvPr>
          <p:cNvSpPr/>
          <p:nvPr/>
        </p:nvSpPr>
        <p:spPr>
          <a:xfrm>
            <a:off x="1156597" y="4112956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3" action="ppaction://hlinksldjump"/>
          </p:cNvPr>
          <p:cNvSpPr/>
          <p:nvPr/>
        </p:nvSpPr>
        <p:spPr>
          <a:xfrm>
            <a:off x="1156597" y="4562168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95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8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3258" y="-98323"/>
            <a:ext cx="9905998" cy="1905000"/>
          </a:xfrm>
        </p:spPr>
        <p:txBody>
          <a:bodyPr/>
          <a:lstStyle/>
          <a:p>
            <a:r>
              <a:rPr lang="uk-UA" dirty="0"/>
              <a:t>Інструкція до виконання тесту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3258" y="1693606"/>
            <a:ext cx="9905998" cy="3124201"/>
          </a:xfrm>
        </p:spPr>
        <p:txBody>
          <a:bodyPr/>
          <a:lstStyle/>
          <a:p>
            <a:r>
              <a:rPr lang="uk-UA" dirty="0"/>
              <a:t>Прочитайте уважно питання</a:t>
            </a:r>
          </a:p>
          <a:p>
            <a:r>
              <a:rPr lang="uk-UA" dirty="0" err="1"/>
              <a:t>Наведісться</a:t>
            </a:r>
            <a:r>
              <a:rPr lang="uk-UA" dirty="0"/>
              <a:t> курсором на кружок біля правильної відповіді на вашу думку</a:t>
            </a:r>
          </a:p>
          <a:p>
            <a:r>
              <a:rPr lang="uk-UA" dirty="0" err="1"/>
              <a:t>Підтвердіть</a:t>
            </a:r>
            <a:r>
              <a:rPr lang="uk-UA" dirty="0"/>
              <a:t> правильну відповідь клацанням миші</a:t>
            </a:r>
          </a:p>
          <a:p>
            <a:r>
              <a:rPr lang="uk-UA" dirty="0"/>
              <a:t>У разі правильної відповіді перейдіть до наступного слайду</a:t>
            </a:r>
          </a:p>
          <a:p>
            <a:r>
              <a:rPr lang="uk-UA" dirty="0"/>
              <a:t>Якщо відповідь неправильна поверніться назад до запитання</a:t>
            </a:r>
          </a:p>
          <a:p>
            <a:r>
              <a:rPr lang="uk-UA" dirty="0"/>
              <a:t>Дякую за увагу!</a:t>
            </a:r>
            <a:endParaRPr lang="ru-RU" dirty="0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8912888" y="5606980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>
            <a:hlinkClick r:id="rId3" action="ppaction://hlinksldjump"/>
          </p:cNvPr>
          <p:cNvSpPr/>
          <p:nvPr/>
        </p:nvSpPr>
        <p:spPr>
          <a:xfrm rot="10800000">
            <a:off x="1258475" y="5606980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61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09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7.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принтера?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передача </a:t>
            </a:r>
            <a:r>
              <a:rPr lang="ru-RU" dirty="0" err="1"/>
              <a:t>інформації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до </a:t>
            </a:r>
            <a:r>
              <a:rPr lang="ru-RU" dirty="0" err="1"/>
              <a:t>комп’ютера</a:t>
            </a:r>
            <a:r>
              <a:rPr lang="ru-RU" dirty="0"/>
              <a:t>; </a:t>
            </a:r>
          </a:p>
          <a:p>
            <a:r>
              <a:rPr lang="ru-RU" dirty="0"/>
              <a:t>б) </a:t>
            </a:r>
            <a:r>
              <a:rPr lang="ru-RU" dirty="0" err="1"/>
              <a:t>введення</a:t>
            </a:r>
            <a:r>
              <a:rPr lang="ru-RU" dirty="0"/>
              <a:t> </a:t>
            </a:r>
            <a:r>
              <a:rPr lang="ru-RU" dirty="0" err="1"/>
              <a:t>графічних</a:t>
            </a:r>
            <a:r>
              <a:rPr lang="ru-RU" dirty="0"/>
              <a:t> </a:t>
            </a:r>
            <a:r>
              <a:rPr lang="ru-RU" dirty="0" err="1"/>
              <a:t>зображень</a:t>
            </a:r>
            <a:r>
              <a:rPr lang="ru-RU" dirty="0"/>
              <a:t> з </a:t>
            </a:r>
            <a:r>
              <a:rPr lang="ru-RU" dirty="0" err="1"/>
              <a:t>паперу</a:t>
            </a:r>
            <a:r>
              <a:rPr lang="ru-RU" dirty="0"/>
              <a:t>; </a:t>
            </a:r>
          </a:p>
          <a:p>
            <a:r>
              <a:rPr lang="ru-RU" dirty="0"/>
              <a:t>в) </a:t>
            </a:r>
            <a:r>
              <a:rPr lang="ru-RU" dirty="0" err="1"/>
              <a:t>виведення</a:t>
            </a:r>
            <a:r>
              <a:rPr lang="ru-RU" dirty="0"/>
              <a:t> на </a:t>
            </a:r>
            <a:r>
              <a:rPr lang="ru-RU" dirty="0" err="1"/>
              <a:t>папір</a:t>
            </a:r>
            <a:r>
              <a:rPr lang="ru-RU" dirty="0"/>
              <a:t> </a:t>
            </a:r>
            <a:r>
              <a:rPr lang="ru-RU" dirty="0" err="1"/>
              <a:t>символьної</a:t>
            </a:r>
            <a:r>
              <a:rPr lang="ru-RU" dirty="0"/>
              <a:t> та </a:t>
            </a:r>
            <a:r>
              <a:rPr lang="ru-RU" dirty="0" err="1"/>
              <a:t>графічної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.</a:t>
            </a:r>
          </a:p>
        </p:txBody>
      </p:sp>
      <p:sp>
        <p:nvSpPr>
          <p:cNvPr id="4" name="Блок-схема: узел 3">
            <a:hlinkClick r:id="rId2" action="ppaction://hlinksldjump"/>
          </p:cNvPr>
          <p:cNvSpPr/>
          <p:nvPr/>
        </p:nvSpPr>
        <p:spPr>
          <a:xfrm>
            <a:off x="1141413" y="3596150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2" action="ppaction://hlinksldjump"/>
          </p:cNvPr>
          <p:cNvSpPr/>
          <p:nvPr/>
        </p:nvSpPr>
        <p:spPr>
          <a:xfrm>
            <a:off x="1141413" y="4082846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3" action="ppaction://hlinksldjump"/>
          </p:cNvPr>
          <p:cNvSpPr/>
          <p:nvPr/>
        </p:nvSpPr>
        <p:spPr>
          <a:xfrm>
            <a:off x="1141413" y="4572000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27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40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66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8.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являє</a:t>
            </a:r>
            <a:r>
              <a:rPr lang="ru-RU" dirty="0"/>
              <a:t> собою </a:t>
            </a:r>
            <a:r>
              <a:rPr lang="ru-RU" dirty="0" err="1"/>
              <a:t>маніпулятор</a:t>
            </a:r>
            <a:r>
              <a:rPr lang="ru-RU" dirty="0"/>
              <a:t> “ </a:t>
            </a:r>
            <a:r>
              <a:rPr lang="ru-RU" dirty="0" err="1"/>
              <a:t>мишаĖ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</a:t>
            </a:r>
            <a:r>
              <a:rPr lang="ru-RU" dirty="0" err="1"/>
              <a:t>пристрій</a:t>
            </a:r>
            <a:r>
              <a:rPr lang="ru-RU" dirty="0"/>
              <a:t>,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керує</a:t>
            </a:r>
            <a:r>
              <a:rPr lang="ru-RU" dirty="0"/>
              <a:t> </a:t>
            </a:r>
            <a:r>
              <a:rPr lang="ru-RU" dirty="0" err="1"/>
              <a:t>позицією</a:t>
            </a:r>
            <a:r>
              <a:rPr lang="ru-RU" dirty="0"/>
              <a:t> курсора та </a:t>
            </a:r>
            <a:r>
              <a:rPr lang="ru-RU" dirty="0" err="1"/>
              <a:t>обирає</a:t>
            </a:r>
            <a:r>
              <a:rPr lang="ru-RU" dirty="0"/>
              <a:t> </a:t>
            </a:r>
            <a:r>
              <a:rPr lang="ru-RU" dirty="0" err="1"/>
              <a:t>об’єкти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; </a:t>
            </a:r>
          </a:p>
          <a:p>
            <a:r>
              <a:rPr lang="ru-RU" dirty="0"/>
              <a:t>б) </a:t>
            </a:r>
            <a:r>
              <a:rPr lang="ru-RU" dirty="0" err="1"/>
              <a:t>пристрій</a:t>
            </a:r>
            <a:r>
              <a:rPr lang="ru-RU" dirty="0"/>
              <a:t>, </a:t>
            </a:r>
            <a:r>
              <a:rPr lang="ru-RU" dirty="0" err="1"/>
              <a:t>призначений</a:t>
            </a:r>
            <a:r>
              <a:rPr lang="ru-RU" dirty="0"/>
              <a:t> для </a:t>
            </a:r>
            <a:r>
              <a:rPr lang="ru-RU" dirty="0" err="1"/>
              <a:t>позначення</a:t>
            </a:r>
            <a:r>
              <a:rPr lang="ru-RU" dirty="0"/>
              <a:t> </a:t>
            </a:r>
            <a:r>
              <a:rPr lang="ru-RU" dirty="0" err="1"/>
              <a:t>позиції</a:t>
            </a:r>
            <a:r>
              <a:rPr lang="ru-RU" dirty="0"/>
              <a:t> на </a:t>
            </a:r>
            <a:r>
              <a:rPr lang="ru-RU" dirty="0" err="1"/>
              <a:t>екрані</a:t>
            </a:r>
            <a:r>
              <a:rPr lang="ru-RU" dirty="0"/>
              <a:t> </a:t>
            </a:r>
            <a:r>
              <a:rPr lang="ru-RU" dirty="0" err="1"/>
              <a:t>комп’ютера</a:t>
            </a:r>
            <a:r>
              <a:rPr lang="ru-RU" dirty="0"/>
              <a:t>; </a:t>
            </a:r>
          </a:p>
          <a:p>
            <a:r>
              <a:rPr lang="ru-RU" dirty="0"/>
              <a:t>в) </a:t>
            </a:r>
            <a:r>
              <a:rPr lang="ru-RU" dirty="0" err="1"/>
              <a:t>пристрій</a:t>
            </a:r>
            <a:r>
              <a:rPr lang="ru-RU" dirty="0"/>
              <a:t> для </a:t>
            </a:r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процесом</a:t>
            </a:r>
            <a:r>
              <a:rPr lang="ru-RU" dirty="0"/>
              <a:t> </a:t>
            </a:r>
            <a:r>
              <a:rPr lang="ru-RU" dirty="0" err="1"/>
              <a:t>введення</a:t>
            </a:r>
            <a:r>
              <a:rPr lang="ru-RU" dirty="0"/>
              <a:t> </a:t>
            </a:r>
            <a:r>
              <a:rPr lang="ru-RU" dirty="0" err="1"/>
              <a:t>графічної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.</a:t>
            </a:r>
          </a:p>
        </p:txBody>
      </p:sp>
      <p:sp>
        <p:nvSpPr>
          <p:cNvPr id="4" name="Блок-схема: узел 3">
            <a:hlinkClick r:id="rId2" action="ppaction://hlinksldjump"/>
          </p:cNvPr>
          <p:cNvSpPr/>
          <p:nvPr/>
        </p:nvSpPr>
        <p:spPr>
          <a:xfrm>
            <a:off x="1156597" y="3472016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3" action="ppaction://hlinksldjump"/>
          </p:cNvPr>
          <p:cNvSpPr/>
          <p:nvPr/>
        </p:nvSpPr>
        <p:spPr>
          <a:xfrm>
            <a:off x="1156597" y="4257368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3" action="ppaction://hlinksldjump"/>
          </p:cNvPr>
          <p:cNvSpPr/>
          <p:nvPr/>
        </p:nvSpPr>
        <p:spPr>
          <a:xfrm>
            <a:off x="1156597" y="4729316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02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06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9.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електричної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/>
              <a:t> </a:t>
            </a:r>
            <a:r>
              <a:rPr lang="ru-RU" dirty="0" err="1"/>
              <a:t>персональний</a:t>
            </a:r>
            <a:r>
              <a:rPr lang="ru-RU" dirty="0"/>
              <a:t> </a:t>
            </a:r>
            <a:r>
              <a:rPr lang="ru-RU" dirty="0" err="1"/>
              <a:t>комп’ютер</a:t>
            </a:r>
            <a:r>
              <a:rPr lang="ru-RU" dirty="0"/>
              <a:t> (ПК)?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127 В; </a:t>
            </a:r>
          </a:p>
          <a:p>
            <a:r>
              <a:rPr lang="ru-RU" dirty="0"/>
              <a:t>б) 380 В; </a:t>
            </a:r>
          </a:p>
          <a:p>
            <a:r>
              <a:rPr lang="ru-RU" dirty="0"/>
              <a:t>в) 220 В.</a:t>
            </a:r>
          </a:p>
        </p:txBody>
      </p:sp>
      <p:sp>
        <p:nvSpPr>
          <p:cNvPr id="5" name="Блок-схема: узел 4">
            <a:hlinkClick r:id="rId2" action="ppaction://hlinksldjump"/>
          </p:cNvPr>
          <p:cNvSpPr/>
          <p:nvPr/>
        </p:nvSpPr>
        <p:spPr>
          <a:xfrm>
            <a:off x="1127535" y="3637931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2" action="ppaction://hlinksldjump"/>
          </p:cNvPr>
          <p:cNvSpPr/>
          <p:nvPr/>
        </p:nvSpPr>
        <p:spPr>
          <a:xfrm>
            <a:off x="1132016" y="4091447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узел 6">
            <a:hlinkClick r:id="rId3" action="ppaction://hlinksldjump"/>
          </p:cNvPr>
          <p:cNvSpPr/>
          <p:nvPr/>
        </p:nvSpPr>
        <p:spPr>
          <a:xfrm>
            <a:off x="1136497" y="4544963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89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04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68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таке</a:t>
            </a:r>
            <a:r>
              <a:rPr lang="ru-RU" dirty="0"/>
              <a:t> </a:t>
            </a:r>
            <a:r>
              <a:rPr lang="ru-RU" dirty="0" err="1"/>
              <a:t>комп’ютер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</a:t>
            </a:r>
            <a:r>
              <a:rPr lang="ru-RU" dirty="0" err="1"/>
              <a:t>електронний</a:t>
            </a:r>
            <a:r>
              <a:rPr lang="ru-RU" dirty="0"/>
              <a:t> </a:t>
            </a:r>
            <a:r>
              <a:rPr lang="ru-RU" dirty="0" err="1"/>
              <a:t>пристрій</a:t>
            </a:r>
            <a:r>
              <a:rPr lang="ru-RU" dirty="0"/>
              <a:t> для </a:t>
            </a:r>
            <a:r>
              <a:rPr lang="ru-RU" dirty="0" err="1"/>
              <a:t>програмованої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; </a:t>
            </a:r>
          </a:p>
          <a:p>
            <a:r>
              <a:rPr lang="ru-RU" dirty="0"/>
              <a:t>б) </a:t>
            </a:r>
            <a:r>
              <a:rPr lang="ru-RU" dirty="0" err="1"/>
              <a:t>електронний</a:t>
            </a:r>
            <a:r>
              <a:rPr lang="ru-RU" dirty="0"/>
              <a:t> </a:t>
            </a:r>
            <a:r>
              <a:rPr lang="ru-RU" dirty="0" err="1"/>
              <a:t>запам’ятовуючий</a:t>
            </a:r>
            <a:r>
              <a:rPr lang="ru-RU" dirty="0"/>
              <a:t> </a:t>
            </a:r>
            <a:r>
              <a:rPr lang="ru-RU" dirty="0" err="1"/>
              <a:t>пристрій</a:t>
            </a:r>
            <a:r>
              <a:rPr lang="ru-RU" dirty="0"/>
              <a:t>, для </a:t>
            </a:r>
            <a:r>
              <a:rPr lang="ru-RU" dirty="0" err="1"/>
              <a:t>тривалого</a:t>
            </a:r>
            <a:r>
              <a:rPr lang="ru-RU" dirty="0"/>
              <a:t> </a:t>
            </a:r>
            <a:r>
              <a:rPr lang="ru-RU" dirty="0" err="1"/>
              <a:t>зберігання</a:t>
            </a:r>
            <a:r>
              <a:rPr lang="ru-RU" dirty="0"/>
              <a:t> великих </a:t>
            </a:r>
            <a:r>
              <a:rPr lang="ru-RU" dirty="0" err="1"/>
              <a:t>обсягів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; </a:t>
            </a:r>
          </a:p>
          <a:p>
            <a:r>
              <a:rPr lang="ru-RU" dirty="0"/>
              <a:t>в) </a:t>
            </a:r>
            <a:r>
              <a:rPr lang="ru-RU" dirty="0" err="1"/>
              <a:t>електронний</a:t>
            </a:r>
            <a:r>
              <a:rPr lang="ru-RU" dirty="0"/>
              <a:t> </a:t>
            </a:r>
            <a:r>
              <a:rPr lang="ru-RU" dirty="0" err="1"/>
              <a:t>арифметико</a:t>
            </a:r>
            <a:r>
              <a:rPr lang="ru-RU" dirty="0"/>
              <a:t> -</a:t>
            </a:r>
            <a:r>
              <a:rPr lang="ru-RU" dirty="0" err="1"/>
              <a:t>логічний</a:t>
            </a:r>
            <a:r>
              <a:rPr lang="ru-RU" dirty="0"/>
              <a:t> </a:t>
            </a:r>
            <a:r>
              <a:rPr lang="ru-RU" dirty="0" err="1"/>
              <a:t>пристрій</a:t>
            </a:r>
            <a:r>
              <a:rPr lang="ru-RU" dirty="0"/>
              <a:t> для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математичних</a:t>
            </a:r>
            <a:r>
              <a:rPr lang="ru-RU" dirty="0"/>
              <a:t> </a:t>
            </a:r>
            <a:r>
              <a:rPr lang="ru-RU" dirty="0" err="1"/>
              <a:t>дій</a:t>
            </a:r>
            <a:r>
              <a:rPr lang="ru-RU" dirty="0"/>
              <a:t> над </a:t>
            </a:r>
            <a:r>
              <a:rPr lang="ru-RU" dirty="0" err="1"/>
              <a:t>числовими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. </a:t>
            </a:r>
          </a:p>
        </p:txBody>
      </p:sp>
      <p:sp>
        <p:nvSpPr>
          <p:cNvPr id="7" name="Блок-схема: узел 6">
            <a:hlinkClick r:id="rId2" action="ppaction://hlinksldjump"/>
          </p:cNvPr>
          <p:cNvSpPr/>
          <p:nvPr/>
        </p:nvSpPr>
        <p:spPr>
          <a:xfrm>
            <a:off x="1141413" y="3342968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узел 7">
            <a:hlinkClick r:id="rId3" action="ppaction://hlinksldjump"/>
          </p:cNvPr>
          <p:cNvSpPr/>
          <p:nvPr/>
        </p:nvSpPr>
        <p:spPr>
          <a:xfrm>
            <a:off x="1141413" y="3836148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узел 8">
            <a:hlinkClick r:id="rId3" action="ppaction://hlinksldjump"/>
          </p:cNvPr>
          <p:cNvSpPr/>
          <p:nvPr/>
        </p:nvSpPr>
        <p:spPr>
          <a:xfrm>
            <a:off x="1141413" y="4529536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2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10. На </a:t>
            </a:r>
            <a:r>
              <a:rPr lang="ru-RU" dirty="0" err="1"/>
              <a:t>якій</a:t>
            </a:r>
            <a:r>
              <a:rPr lang="ru-RU" dirty="0"/>
              <a:t> </a:t>
            </a:r>
            <a:r>
              <a:rPr lang="ru-RU" dirty="0" err="1"/>
              <a:t>відстані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екрана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уникнути</a:t>
            </a:r>
            <a:r>
              <a:rPr lang="ru-RU" dirty="0"/>
              <a:t> негативного </a:t>
            </a:r>
            <a:r>
              <a:rPr lang="ru-RU" dirty="0" err="1"/>
              <a:t>впливу</a:t>
            </a:r>
            <a:r>
              <a:rPr lang="ru-RU" dirty="0"/>
              <a:t> </a:t>
            </a:r>
            <a:r>
              <a:rPr lang="ru-RU" dirty="0" err="1"/>
              <a:t>комп’ютера</a:t>
            </a:r>
            <a:r>
              <a:rPr lang="ru-RU" dirty="0"/>
              <a:t> на </a:t>
            </a:r>
            <a:r>
              <a:rPr lang="ru-RU" dirty="0" err="1"/>
              <a:t>зір</a:t>
            </a:r>
            <a:r>
              <a:rPr lang="ru-RU" dirty="0"/>
              <a:t> та </a:t>
            </a:r>
            <a:r>
              <a:rPr lang="ru-RU" dirty="0" err="1"/>
              <a:t>працездатність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60 — 70 см;</a:t>
            </a:r>
          </a:p>
          <a:p>
            <a:r>
              <a:rPr lang="ru-RU" dirty="0"/>
              <a:t>б) 20 — 35 см; </a:t>
            </a:r>
          </a:p>
          <a:p>
            <a:r>
              <a:rPr lang="ru-RU" dirty="0"/>
              <a:t>в) 100 — 120 см.</a:t>
            </a:r>
          </a:p>
        </p:txBody>
      </p:sp>
      <p:sp>
        <p:nvSpPr>
          <p:cNvPr id="4" name="Блок-схема: узел 3">
            <a:hlinkClick r:id="rId2" action="ppaction://hlinksldjump"/>
          </p:cNvPr>
          <p:cNvSpPr/>
          <p:nvPr/>
        </p:nvSpPr>
        <p:spPr>
          <a:xfrm>
            <a:off x="1141413" y="3618271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3" action="ppaction://hlinksldjump"/>
          </p:cNvPr>
          <p:cNvSpPr/>
          <p:nvPr/>
        </p:nvSpPr>
        <p:spPr>
          <a:xfrm>
            <a:off x="1141413" y="4091447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3" action="ppaction://hlinksldjump"/>
          </p:cNvPr>
          <p:cNvSpPr/>
          <p:nvPr/>
        </p:nvSpPr>
        <p:spPr>
          <a:xfrm>
            <a:off x="1156597" y="4567084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59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7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9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11.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апаратні</a:t>
            </a:r>
            <a:r>
              <a:rPr lang="ru-RU" dirty="0"/>
              <a:t> </a:t>
            </a:r>
            <a:r>
              <a:rPr lang="ru-RU" dirty="0" err="1"/>
              <a:t>засоби</a:t>
            </a:r>
            <a:r>
              <a:rPr lang="ru-RU" dirty="0"/>
              <a:t> ПК є </a:t>
            </a:r>
            <a:r>
              <a:rPr lang="ru-RU" dirty="0" err="1"/>
              <a:t>джерелом</a:t>
            </a:r>
            <a:r>
              <a:rPr lang="ru-RU" dirty="0"/>
              <a:t> </a:t>
            </a:r>
            <a:r>
              <a:rPr lang="ru-RU" dirty="0" err="1"/>
              <a:t>електромагнітного</a:t>
            </a:r>
            <a:r>
              <a:rPr lang="ru-RU" dirty="0"/>
              <a:t> </a:t>
            </a:r>
            <a:r>
              <a:rPr lang="ru-RU" dirty="0" err="1"/>
              <a:t>випромінювання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</a:t>
            </a:r>
            <a:r>
              <a:rPr lang="ru-RU" dirty="0" err="1"/>
              <a:t>жорсткий</a:t>
            </a:r>
            <a:r>
              <a:rPr lang="ru-RU" dirty="0"/>
              <a:t> диск; </a:t>
            </a:r>
          </a:p>
          <a:p>
            <a:r>
              <a:rPr lang="ru-RU" dirty="0"/>
              <a:t>б) </a:t>
            </a:r>
            <a:r>
              <a:rPr lang="ru-RU" dirty="0" err="1"/>
              <a:t>мікропроцесор</a:t>
            </a:r>
            <a:r>
              <a:rPr lang="ru-RU" dirty="0"/>
              <a:t>; </a:t>
            </a:r>
          </a:p>
          <a:p>
            <a:r>
              <a:rPr lang="ru-RU" dirty="0"/>
              <a:t>в) </a:t>
            </a:r>
            <a:r>
              <a:rPr lang="ru-RU" dirty="0" err="1"/>
              <a:t>електронно-променева</a:t>
            </a:r>
            <a:r>
              <a:rPr lang="ru-RU" dirty="0"/>
              <a:t> трубка дисплея.</a:t>
            </a:r>
          </a:p>
        </p:txBody>
      </p:sp>
      <p:sp>
        <p:nvSpPr>
          <p:cNvPr id="4" name="Блок-схема: узел 3">
            <a:hlinkClick r:id="rId2" action="ppaction://hlinksldjump"/>
          </p:cNvPr>
          <p:cNvSpPr/>
          <p:nvPr/>
        </p:nvSpPr>
        <p:spPr>
          <a:xfrm>
            <a:off x="1156161" y="3618271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2" action="ppaction://hlinksldjump"/>
          </p:cNvPr>
          <p:cNvSpPr/>
          <p:nvPr/>
        </p:nvSpPr>
        <p:spPr>
          <a:xfrm>
            <a:off x="1156161" y="4091447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3" action="ppaction://hlinksldjump"/>
          </p:cNvPr>
          <p:cNvSpPr/>
          <p:nvPr/>
        </p:nvSpPr>
        <p:spPr>
          <a:xfrm>
            <a:off x="1156161" y="4567084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14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49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85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12.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поширені</a:t>
            </a:r>
            <a:r>
              <a:rPr lang="ru-RU" dirty="0"/>
              <a:t> на </a:t>
            </a:r>
            <a:r>
              <a:rPr lang="ru-RU" dirty="0" err="1"/>
              <a:t>Україні</a:t>
            </a:r>
            <a:r>
              <a:rPr lang="ru-RU" dirty="0"/>
              <a:t> та у </a:t>
            </a:r>
            <a:r>
              <a:rPr lang="ru-RU" dirty="0" err="1"/>
              <a:t>світі</a:t>
            </a:r>
            <a:r>
              <a:rPr lang="ru-RU" dirty="0"/>
              <a:t> </a:t>
            </a:r>
            <a:r>
              <a:rPr lang="ru-RU" dirty="0" err="1"/>
              <a:t>персональні</a:t>
            </a:r>
            <a:r>
              <a:rPr lang="ru-RU" dirty="0"/>
              <a:t> </a:t>
            </a:r>
            <a:r>
              <a:rPr lang="ru-RU" dirty="0" err="1"/>
              <a:t>комп’ютери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</a:t>
            </a:r>
            <a:r>
              <a:rPr lang="en-US" dirty="0"/>
              <a:t>ËBO-</a:t>
            </a:r>
            <a:r>
              <a:rPr lang="ru-RU" dirty="0" err="1"/>
              <a:t>сумісні</a:t>
            </a:r>
            <a:r>
              <a:rPr lang="ru-RU" dirty="0"/>
              <a:t> </a:t>
            </a:r>
            <a:r>
              <a:rPr lang="ru-RU" dirty="0" err="1"/>
              <a:t>комп’ютери</a:t>
            </a:r>
            <a:r>
              <a:rPr lang="ru-RU" dirty="0"/>
              <a:t>; </a:t>
            </a:r>
          </a:p>
          <a:p>
            <a:r>
              <a:rPr lang="ru-RU" dirty="0"/>
              <a:t>б) </a:t>
            </a:r>
            <a:r>
              <a:rPr lang="ru-RU" dirty="0" err="1"/>
              <a:t>комп’ютери</a:t>
            </a:r>
            <a:r>
              <a:rPr lang="ru-RU" dirty="0"/>
              <a:t> </a:t>
            </a:r>
            <a:r>
              <a:rPr lang="en-US" dirty="0"/>
              <a:t>Macintosh,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випускаються</a:t>
            </a:r>
            <a:r>
              <a:rPr lang="ru-RU" dirty="0"/>
              <a:t> </a:t>
            </a:r>
            <a:r>
              <a:rPr lang="ru-RU" dirty="0" err="1"/>
              <a:t>корпорацією</a:t>
            </a:r>
            <a:r>
              <a:rPr lang="ru-RU" dirty="0"/>
              <a:t> </a:t>
            </a:r>
            <a:r>
              <a:rPr lang="en-US" dirty="0"/>
              <a:t>Apple Computer; </a:t>
            </a:r>
          </a:p>
          <a:p>
            <a:r>
              <a:rPr lang="ru-RU" dirty="0"/>
              <a:t>в) </a:t>
            </a:r>
            <a:r>
              <a:rPr lang="ru-RU" dirty="0" err="1"/>
              <a:t>комп’ютери</a:t>
            </a:r>
            <a:r>
              <a:rPr lang="en-US" dirty="0"/>
              <a:t> Amiga, </a:t>
            </a:r>
            <a:r>
              <a:rPr lang="ru-RU" dirty="0"/>
              <a:t>на</a:t>
            </a:r>
            <a:r>
              <a:rPr lang="en-US" dirty="0"/>
              <a:t> </a:t>
            </a:r>
            <a:r>
              <a:rPr lang="ru-RU" dirty="0" err="1"/>
              <a:t>базі</a:t>
            </a:r>
            <a:r>
              <a:rPr lang="ru-RU" dirty="0"/>
              <a:t> </a:t>
            </a:r>
            <a:r>
              <a:rPr lang="ru-RU" dirty="0" err="1"/>
              <a:t>процесорів</a:t>
            </a:r>
            <a:r>
              <a:rPr lang="ru-RU" dirty="0"/>
              <a:t> </a:t>
            </a:r>
            <a:r>
              <a:rPr lang="ru-RU" dirty="0" err="1"/>
              <a:t>фірми</a:t>
            </a:r>
            <a:r>
              <a:rPr lang="en-US" dirty="0"/>
              <a:t> </a:t>
            </a:r>
            <a:r>
              <a:rPr lang="en-US" dirty="0" err="1"/>
              <a:t>Motorolla</a:t>
            </a:r>
            <a:endParaRPr lang="ru-RU" dirty="0"/>
          </a:p>
        </p:txBody>
      </p:sp>
      <p:sp>
        <p:nvSpPr>
          <p:cNvPr id="4" name="Блок-схема: узел 3">
            <a:hlinkClick r:id="rId2" action="ppaction://hlinksldjump"/>
          </p:cNvPr>
          <p:cNvSpPr/>
          <p:nvPr/>
        </p:nvSpPr>
        <p:spPr>
          <a:xfrm>
            <a:off x="1156597" y="3618271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3" action="ppaction://hlinksldjump"/>
          </p:cNvPr>
          <p:cNvSpPr/>
          <p:nvPr/>
        </p:nvSpPr>
        <p:spPr>
          <a:xfrm>
            <a:off x="1156597" y="4091447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3" action="ppaction://hlinksldjump"/>
          </p:cNvPr>
          <p:cNvSpPr/>
          <p:nvPr/>
        </p:nvSpPr>
        <p:spPr>
          <a:xfrm>
            <a:off x="1156597" y="4567084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76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07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97628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4800" dirty="0"/>
              <a:t>Тест </a:t>
            </a:r>
            <a:r>
              <a:rPr lang="uk-UA" sz="4800" dirty="0" err="1"/>
              <a:t>закінчено.Дякую</a:t>
            </a:r>
            <a:r>
              <a:rPr lang="uk-UA" sz="4800" dirty="0"/>
              <a:t> за увагу!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37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5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4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виконує</a:t>
            </a:r>
            <a:r>
              <a:rPr lang="ru-RU" dirty="0"/>
              <a:t> дисплей?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</a:t>
            </a:r>
            <a:r>
              <a:rPr lang="ru-RU" dirty="0" err="1"/>
              <a:t>обробляє</a:t>
            </a:r>
            <a:r>
              <a:rPr lang="ru-RU" dirty="0"/>
              <a:t> </a:t>
            </a:r>
            <a:r>
              <a:rPr lang="ru-RU" dirty="0" err="1"/>
              <a:t>текстову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; </a:t>
            </a:r>
          </a:p>
          <a:p>
            <a:r>
              <a:rPr lang="ru-RU" dirty="0"/>
              <a:t>б) </a:t>
            </a:r>
            <a:r>
              <a:rPr lang="ru-RU" dirty="0" err="1"/>
              <a:t>виводить</a:t>
            </a:r>
            <a:r>
              <a:rPr lang="ru-RU" dirty="0"/>
              <a:t> </a:t>
            </a:r>
            <a:r>
              <a:rPr lang="ru-RU" dirty="0" err="1"/>
              <a:t>текстову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графічну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; </a:t>
            </a:r>
          </a:p>
          <a:p>
            <a:r>
              <a:rPr lang="ru-RU" dirty="0"/>
              <a:t>в) </a:t>
            </a:r>
            <a:r>
              <a:rPr lang="ru-RU" dirty="0" err="1"/>
              <a:t>обробляє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.</a:t>
            </a:r>
          </a:p>
        </p:txBody>
      </p:sp>
      <p:sp>
        <p:nvSpPr>
          <p:cNvPr id="4" name="Блок-схема: узел 3">
            <a:hlinkClick r:id="rId2" action="ppaction://hlinksldjump"/>
          </p:cNvPr>
          <p:cNvSpPr/>
          <p:nvPr/>
        </p:nvSpPr>
        <p:spPr>
          <a:xfrm>
            <a:off x="1156597" y="3668664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3" action="ppaction://hlinksldjump"/>
          </p:cNvPr>
          <p:cNvSpPr/>
          <p:nvPr/>
        </p:nvSpPr>
        <p:spPr>
          <a:xfrm>
            <a:off x="1156597" y="4097595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2" action="ppaction://hlinksldjump"/>
          </p:cNvPr>
          <p:cNvSpPr/>
          <p:nvPr/>
        </p:nvSpPr>
        <p:spPr>
          <a:xfrm>
            <a:off x="1156597" y="4567084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6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3240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Молодець!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>
            <a:off x="5272122" y="5597147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57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07460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Спробуй заново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трелка вправо 3">
            <a:hlinkClick r:id="rId2" action="ppaction://hlinksldjump"/>
          </p:cNvPr>
          <p:cNvSpPr/>
          <p:nvPr/>
        </p:nvSpPr>
        <p:spPr>
          <a:xfrm rot="10800000">
            <a:off x="4670269" y="5606979"/>
            <a:ext cx="1644580" cy="110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3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Для </a:t>
            </a:r>
            <a:r>
              <a:rPr lang="ru-RU" dirty="0" err="1"/>
              <a:t>чого</a:t>
            </a:r>
            <a:r>
              <a:rPr lang="ru-RU" dirty="0"/>
              <a:t> служить </a:t>
            </a:r>
            <a:r>
              <a:rPr lang="ru-RU" dirty="0" err="1"/>
              <a:t>клавіатура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для </a:t>
            </a:r>
            <a:r>
              <a:rPr lang="ru-RU" dirty="0" err="1"/>
              <a:t>введення</a:t>
            </a:r>
            <a:r>
              <a:rPr lang="ru-RU" dirty="0"/>
              <a:t> в </a:t>
            </a:r>
            <a:r>
              <a:rPr lang="ru-RU" dirty="0" err="1"/>
              <a:t>комп’ютер</a:t>
            </a:r>
            <a:r>
              <a:rPr lang="ru-RU" dirty="0"/>
              <a:t> </a:t>
            </a:r>
            <a:r>
              <a:rPr lang="ru-RU" dirty="0" err="1"/>
              <a:t>символьної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та для </a:t>
            </a:r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роботою</a:t>
            </a:r>
            <a:r>
              <a:rPr lang="ru-RU" dirty="0"/>
              <a:t>; </a:t>
            </a:r>
          </a:p>
          <a:p>
            <a:r>
              <a:rPr lang="ru-RU" dirty="0"/>
              <a:t>б) для оптимального </a:t>
            </a:r>
            <a:r>
              <a:rPr lang="ru-RU" dirty="0" err="1"/>
              <a:t>розподілу</a:t>
            </a:r>
            <a:r>
              <a:rPr lang="ru-RU" dirty="0"/>
              <a:t> </a:t>
            </a:r>
            <a:r>
              <a:rPr lang="ru-RU" dirty="0" err="1"/>
              <a:t>пам’яті</a:t>
            </a:r>
            <a:r>
              <a:rPr lang="ru-RU" dirty="0"/>
              <a:t> </a:t>
            </a:r>
            <a:r>
              <a:rPr lang="ru-RU" dirty="0" err="1"/>
              <a:t>комп’ютера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програмами</a:t>
            </a:r>
            <a:r>
              <a:rPr lang="ru-RU" dirty="0"/>
              <a:t>; </a:t>
            </a:r>
          </a:p>
          <a:p>
            <a:r>
              <a:rPr lang="ru-RU" dirty="0"/>
              <a:t>в) для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зв’язку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компонентами </a:t>
            </a:r>
            <a:r>
              <a:rPr lang="ru-RU" dirty="0" err="1"/>
              <a:t>комп’ютера</a:t>
            </a:r>
            <a:r>
              <a:rPr lang="ru-RU" dirty="0"/>
              <a:t>.</a:t>
            </a:r>
          </a:p>
        </p:txBody>
      </p:sp>
      <p:sp>
        <p:nvSpPr>
          <p:cNvPr id="4" name="Блок-схема: узел 3">
            <a:hlinkClick r:id="rId2" action="ppaction://hlinksldjump"/>
          </p:cNvPr>
          <p:cNvSpPr/>
          <p:nvPr/>
        </p:nvSpPr>
        <p:spPr>
          <a:xfrm>
            <a:off x="1161513" y="3463419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4">
            <a:hlinkClick r:id="rId3" action="ppaction://hlinksldjump"/>
          </p:cNvPr>
          <p:cNvSpPr/>
          <p:nvPr/>
        </p:nvSpPr>
        <p:spPr>
          <a:xfrm>
            <a:off x="1161513" y="4259831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>
            <a:hlinkClick r:id="rId3" action="ppaction://hlinksldjump"/>
          </p:cNvPr>
          <p:cNvSpPr/>
          <p:nvPr/>
        </p:nvSpPr>
        <p:spPr>
          <a:xfrm>
            <a:off x="1161513" y="4719485"/>
            <a:ext cx="274432" cy="2753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6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70</TotalTime>
  <Words>535</Words>
  <Application>Microsoft Office PowerPoint</Application>
  <PresentationFormat>Широкоэкранный</PresentationFormat>
  <Paragraphs>81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1" baseType="lpstr">
      <vt:lpstr>Arial</vt:lpstr>
      <vt:lpstr>Century Gothic</vt:lpstr>
      <vt:lpstr>Сетка</vt:lpstr>
      <vt:lpstr>Тест на тему Основи роботи з персональним комп’ютером </vt:lpstr>
      <vt:lpstr>Інструкція до виконання тесту:</vt:lpstr>
      <vt:lpstr>1. Що таке комп’ютер?</vt:lpstr>
      <vt:lpstr>Молодець!</vt:lpstr>
      <vt:lpstr>Спробуй заново</vt:lpstr>
      <vt:lpstr>2. Які функції виконує дисплей?</vt:lpstr>
      <vt:lpstr>Молодець!</vt:lpstr>
      <vt:lpstr>Спробуй заново</vt:lpstr>
      <vt:lpstr>3. Для чого служить клавіатура?</vt:lpstr>
      <vt:lpstr>Молодець!</vt:lpstr>
      <vt:lpstr>Спробуй заново</vt:lpstr>
      <vt:lpstr>4. Які пристрої комп’ютера служать для тривалого зберігання програм і даних?</vt:lpstr>
      <vt:lpstr>Молодець!</vt:lpstr>
      <vt:lpstr>Спробуй заново</vt:lpstr>
      <vt:lpstr>5. Чим відрізняється оптичний диск від магнітної дискети?</vt:lpstr>
      <vt:lpstr>Молодець!</vt:lpstr>
      <vt:lpstr>Спробуй заново</vt:lpstr>
      <vt:lpstr>6. На якому диску можна зберігати більший об’єм інформації?</vt:lpstr>
      <vt:lpstr>Молодець!</vt:lpstr>
      <vt:lpstr>Спробуй заново</vt:lpstr>
      <vt:lpstr>7. Які основні функції принтера?</vt:lpstr>
      <vt:lpstr>Молодець!</vt:lpstr>
      <vt:lpstr>Спробуй заново</vt:lpstr>
      <vt:lpstr>8. Що являє собою маніпулятор “ мишаĖ?</vt:lpstr>
      <vt:lpstr>Молодець!</vt:lpstr>
      <vt:lpstr>Спробуй заново</vt:lpstr>
      <vt:lpstr>9. Від якої електричної мережі працює персональний комп’ютер (ПК)?</vt:lpstr>
      <vt:lpstr>Молодець!</vt:lpstr>
      <vt:lpstr>Спробуй заново</vt:lpstr>
      <vt:lpstr>10. На якій відстані від екрана необхідно працювати, щоб уникнути негативного впливу комп’ютера на зір та працездатність користувача?</vt:lpstr>
      <vt:lpstr>Молодець!</vt:lpstr>
      <vt:lpstr>Спробуй заново</vt:lpstr>
      <vt:lpstr>11. Які апаратні засоби ПК є джерелом електромагнітного випромінювання?</vt:lpstr>
      <vt:lpstr>Молодець!</vt:lpstr>
      <vt:lpstr>Спробуй заново</vt:lpstr>
      <vt:lpstr>12. Найбільш поширені на Україні та у світі персональні комп’ютери</vt:lpstr>
      <vt:lpstr>Спробуй заново</vt:lpstr>
      <vt:lpstr>Тест закінчено.Дякую за увагу!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Soloninko</dc:creator>
  <cp:lastModifiedBy>Артур</cp:lastModifiedBy>
  <cp:revision>8</cp:revision>
  <dcterms:created xsi:type="dcterms:W3CDTF">2021-05-15T11:30:24Z</dcterms:created>
  <dcterms:modified xsi:type="dcterms:W3CDTF">2021-10-05T16:28:47Z</dcterms:modified>
</cp:coreProperties>
</file>