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8" r:id="rId9"/>
    <p:sldId id="263" r:id="rId10"/>
    <p:sldId id="269" r:id="rId11"/>
    <p:sldId id="265" r:id="rId12"/>
    <p:sldId id="270" r:id="rId13"/>
    <p:sldId id="266" r:id="rId14"/>
    <p:sldId id="271" r:id="rId15"/>
    <p:sldId id="272" r:id="rId16"/>
    <p:sldId id="273" r:id="rId17"/>
    <p:sldId id="274" r:id="rId18"/>
    <p:sldId id="275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3D"/>
    <a:srgbClr val="D6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B7E6D-C594-4D7F-8B36-28E3C121D5B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AA86D-151C-4509-8C47-8802B3EEE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5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5478-2EDA-4B80-8857-7CD1427ABF92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0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C3C2-9592-44AE-BBBE-2FB0039E984D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3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4698-E213-4D9B-8808-8CA89554E70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6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5A2-09BC-4309-83B3-694D319F53B2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7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E579-C770-4662-85AC-83226592CA87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3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BD97-3128-407B-941C-400E86F4067C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314-50C3-48AF-80E7-F6A44B7A9C9F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028-00A6-498D-842A-C4EB1455E2B2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1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5A85-94D9-4B8A-A5B5-A2E8E91A955A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7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885-3151-4372-8680-85CA80EA5B9E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1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C1F-391B-4D57-833A-48AF915532B3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C4718-C058-4D91-8062-14E6317CB9DA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CSS SEM GAMBIARRA - ARTUR L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AB8B7-1266-4057-8535-F3F25BC7E8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3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urLLopes/Projeto-ChatGPT-Ebook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rtur-lages-lopes/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782340-2B7D-07E3-C0AD-48DA94638B0E}"/>
              </a:ext>
            </a:extLst>
          </p:cNvPr>
          <p:cNvSpPr/>
          <p:nvPr/>
        </p:nvSpPr>
        <p:spPr>
          <a:xfrm>
            <a:off x="1200150" y="0"/>
            <a:ext cx="7252908" cy="12801600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23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BA7EA60-6CC6-AF73-6D15-C43174BF4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09" y="-135463"/>
            <a:ext cx="9822541" cy="13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DEBD-8FFB-17AF-AAA6-1B22F66C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5D77D57-4AB6-3906-CE3E-498038BE5882}"/>
              </a:ext>
            </a:extLst>
          </p:cNvPr>
          <p:cNvSpPr txBox="1"/>
          <p:nvPr/>
        </p:nvSpPr>
        <p:spPr>
          <a:xfrm>
            <a:off x="693347" y="3454931"/>
            <a:ext cx="8246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A reutilização de valores através de variáveis melhora a consistência e simplifica a manutenção. </a:t>
            </a:r>
          </a:p>
          <a:p>
            <a:pPr algn="just"/>
            <a:r>
              <a:rPr lang="pt-BR" sz="3200" dirty="0" err="1">
                <a:latin typeface="Sagona" panose="020F0502020204030204" pitchFamily="2" charset="0"/>
              </a:rPr>
              <a:t>Pré</a:t>
            </a:r>
            <a:r>
              <a:rPr lang="pt-BR" sz="3200" dirty="0">
                <a:latin typeface="Sagona" panose="020F0502020204030204" pitchFamily="2" charset="0"/>
              </a:rPr>
              <a:t>-processadores como SASS e recursos modernos de CSS (como Custom Properties) tornam essa prática mais acessível.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5F016E-C53F-7CCE-B8DB-3DE12CF45D76}"/>
              </a:ext>
            </a:extLst>
          </p:cNvPr>
          <p:cNvSpPr txBox="1"/>
          <p:nvPr/>
        </p:nvSpPr>
        <p:spPr>
          <a:xfrm>
            <a:off x="677333" y="785449"/>
            <a:ext cx="824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Evite Códigos Repetitivos com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192B1B-D3F6-A590-F06B-A0656242F65F}"/>
              </a:ext>
            </a:extLst>
          </p:cNvPr>
          <p:cNvSpPr txBox="1"/>
          <p:nvPr/>
        </p:nvSpPr>
        <p:spPr>
          <a:xfrm>
            <a:off x="677333" y="2113748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Centralize Valores e Simplifique Atualizações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9B4EC04-FF4A-94BD-7745-FF03A6075776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12CAE0-A49E-030F-98FF-38719146745E}"/>
              </a:ext>
            </a:extLst>
          </p:cNvPr>
          <p:cNvSpPr txBox="1"/>
          <p:nvPr/>
        </p:nvSpPr>
        <p:spPr>
          <a:xfrm>
            <a:off x="677333" y="802216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E6CEDCA-5BBE-A7FA-D751-F7DC52A012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7" y="8794780"/>
            <a:ext cx="3600000" cy="2757600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E2743210-4523-44C7-790C-CD74FD0826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02" y="8794780"/>
            <a:ext cx="3600000" cy="2757600"/>
          </a:xfrm>
          <a:prstGeom prst="rect">
            <a:avLst/>
          </a:prstGeom>
        </p:spPr>
      </p:pic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A61EAC0B-39AD-9481-C3B5-1393A0333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9694622"/>
            <a:ext cx="3200408" cy="4141704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54094B06-AC02-DA53-90E5-03DDDB6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95DCB3F1-F2BE-58AA-E06A-56641526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99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6307-1D9A-962A-BC4D-9D2DE188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28E6953-5179-BAB3-A933-9A4CD5B783F6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7322136-45FA-62D5-F4C6-A554DDEBC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FADC076-A87F-024E-D27F-18C07F3760B4}"/>
              </a:ext>
            </a:extLst>
          </p:cNvPr>
          <p:cNvSpPr txBox="1"/>
          <p:nvPr/>
        </p:nvSpPr>
        <p:spPr>
          <a:xfrm>
            <a:off x="1170627" y="1151726"/>
            <a:ext cx="7259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Sempre Pense em Mobile </a:t>
            </a:r>
            <a:r>
              <a:rPr lang="pt-BR" sz="8000" dirty="0" err="1">
                <a:solidFill>
                  <a:srgbClr val="D6F8E3"/>
                </a:solidFill>
                <a:latin typeface="Impact" panose="020B0806030902050204" pitchFamily="34" charset="0"/>
              </a:rPr>
              <a:t>First</a:t>
            </a:r>
            <a:endParaRPr lang="pt-BR" sz="8000" dirty="0">
              <a:solidFill>
                <a:srgbClr val="D6F8E3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6D84DB-2BA3-6BBE-A253-E75ACDE81CE1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05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C4B0DE0-9191-969A-1555-2282B2CD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314395-5CBC-CC6C-C640-086CE82C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1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51539-9262-072A-4335-511222922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1CBBF4B-EDF2-ED3B-6766-8866E8CE9916}"/>
              </a:ext>
            </a:extLst>
          </p:cNvPr>
          <p:cNvSpPr txBox="1"/>
          <p:nvPr/>
        </p:nvSpPr>
        <p:spPr>
          <a:xfrm>
            <a:off x="693347" y="2973671"/>
            <a:ext cx="8246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Começar projetando para dispositivos móveis assegura uma base sólida e evita problemas de responsividade no futuro. Use consultas de mídia para adicionar estilos progressivamente para telas maiores. </a:t>
            </a:r>
          </a:p>
          <a:p>
            <a:pPr algn="just"/>
            <a:r>
              <a:rPr lang="pt-BR" sz="3200" dirty="0">
                <a:latin typeface="Sagona" panose="020F0502020204030204" pitchFamily="2" charset="0"/>
              </a:rPr>
              <a:t>Isso garante que o layout funcione bem em dispositivos pequenos antes de ser aprimorado para telas maiores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D85A42-A4EC-E4F1-9B5F-21E33D3A8788}"/>
              </a:ext>
            </a:extLst>
          </p:cNvPr>
          <p:cNvSpPr txBox="1"/>
          <p:nvPr/>
        </p:nvSpPr>
        <p:spPr>
          <a:xfrm>
            <a:off x="677333" y="785449"/>
            <a:ext cx="8246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Sempre Pense em Mobile </a:t>
            </a:r>
            <a:r>
              <a:rPr lang="pt-BR" sz="4000" dirty="0" err="1">
                <a:latin typeface="Impact" panose="020B0806030902050204" pitchFamily="34" charset="0"/>
              </a:rPr>
              <a:t>First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EBFCA2-5113-F1D9-1E94-2DDDAA2381C2}"/>
              </a:ext>
            </a:extLst>
          </p:cNvPr>
          <p:cNvSpPr txBox="1"/>
          <p:nvPr/>
        </p:nvSpPr>
        <p:spPr>
          <a:xfrm>
            <a:off x="677333" y="1616446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Construa para Telas Menores Primeiro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0CC5C2-3FFC-448C-D311-AAAD561A3A2A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C1597B-7BA6-C470-45C0-9CCA30399F3B}"/>
              </a:ext>
            </a:extLst>
          </p:cNvPr>
          <p:cNvSpPr txBox="1"/>
          <p:nvPr/>
        </p:nvSpPr>
        <p:spPr>
          <a:xfrm>
            <a:off x="677333" y="802216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B5B044C-E2BF-E7C5-4288-574E71B6EEB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16" y="8625272"/>
            <a:ext cx="3600000" cy="2757600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2B41E19F-4535-0129-04BF-1BD9470A16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7" y="8625272"/>
            <a:ext cx="3600000" cy="2757600"/>
          </a:xfrm>
          <a:prstGeom prst="rect">
            <a:avLst/>
          </a:prstGeom>
        </p:spPr>
      </p:pic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536E9BF8-BAF3-99F7-DBA2-4083A37B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9694622"/>
            <a:ext cx="3200408" cy="4141704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78619D77-817C-DC30-83F7-B91C75E7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5D0DAC6-6EF8-3081-5EED-9122CBB0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4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2ACC3-7550-A072-F891-62FA74F7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F947D2-7CB1-7A5B-1EEF-9CE165B53F9F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4211533-DFFF-B9D7-5DAC-0856C8090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28399C-CC0B-943B-C009-B08551D9FE1F}"/>
              </a:ext>
            </a:extLst>
          </p:cNvPr>
          <p:cNvSpPr txBox="1"/>
          <p:nvPr/>
        </p:nvSpPr>
        <p:spPr>
          <a:xfrm>
            <a:off x="1170627" y="1151726"/>
            <a:ext cx="7259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Comente Seu Código Quando Necessário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341D63-18F1-62C2-AD90-AC590E5CD5BE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06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CFAB9F4-C751-52B6-6003-AB10B18F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6E4383-F110-9C85-3F79-B74399E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76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C53D-34B8-B5F3-2CEA-5AC4E0FC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CE9866-88B5-FA49-9591-27E8CBE4D1C1}"/>
              </a:ext>
            </a:extLst>
          </p:cNvPr>
          <p:cNvSpPr txBox="1"/>
          <p:nvPr/>
        </p:nvSpPr>
        <p:spPr>
          <a:xfrm>
            <a:off x="693347" y="3583267"/>
            <a:ext cx="824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Comentários são úteis para documentar decisões ou explicar trechos complexos do código. Use-os com moderação e apenas quando realmente forem necessários.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D762AE-AF23-8DDF-7597-7063741B81EE}"/>
              </a:ext>
            </a:extLst>
          </p:cNvPr>
          <p:cNvSpPr txBox="1"/>
          <p:nvPr/>
        </p:nvSpPr>
        <p:spPr>
          <a:xfrm>
            <a:off x="677333" y="785449"/>
            <a:ext cx="824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Comente Seu Código Quando Necessário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26F452-E50F-F557-935B-F14F94DEA03B}"/>
              </a:ext>
            </a:extLst>
          </p:cNvPr>
          <p:cNvSpPr txBox="1"/>
          <p:nvPr/>
        </p:nvSpPr>
        <p:spPr>
          <a:xfrm>
            <a:off x="677333" y="2073931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Documente Decisões e Detalhes Importantes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328621-8023-B9F1-D512-E8DF2C1E1897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0B3ADD-F581-1617-DEB6-086E40B00C48}"/>
              </a:ext>
            </a:extLst>
          </p:cNvPr>
          <p:cNvSpPr txBox="1"/>
          <p:nvPr/>
        </p:nvSpPr>
        <p:spPr>
          <a:xfrm>
            <a:off x="677333" y="802216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CD70F500-8BC1-A8A4-651B-15A36697B37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16" y="8483828"/>
            <a:ext cx="3600000" cy="2757600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503A774D-221D-16BE-5736-0ADBD3295F4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7" y="8483828"/>
            <a:ext cx="3600000" cy="2757600"/>
          </a:xfrm>
          <a:prstGeom prst="rect">
            <a:avLst/>
          </a:prstGeom>
        </p:spPr>
      </p:pic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11976890-7C3A-4A4C-B1FF-4BC08876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9694622"/>
            <a:ext cx="3200408" cy="4141704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E57E55EE-7ABE-A566-23F5-22BED15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4D4842FB-E51A-B499-7AD5-C90B2E35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C583-8BE3-83C9-9E08-6064D884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77C4DB-D013-40D1-E354-5A62744C7081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C06E01-1D66-B400-383B-3DA657C5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863E39-0FCA-CCAB-FCC1-AA1442A5C19D}"/>
              </a:ext>
            </a:extLst>
          </p:cNvPr>
          <p:cNvSpPr txBox="1"/>
          <p:nvPr/>
        </p:nvSpPr>
        <p:spPr>
          <a:xfrm>
            <a:off x="1170627" y="1151726"/>
            <a:ext cx="7259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Minimize a Especificidade Excessiva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56D930-5FAD-DE14-6191-AD6D2AB82549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07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590A0F4-C3B9-7C3E-200F-D67842C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78B971-F0C1-063B-A642-3967AF2E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5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F5CC-33C7-5170-CEAA-3C9DAB16C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B3BFE0-6E13-D965-513D-1211CFCE5F88}"/>
              </a:ext>
            </a:extLst>
          </p:cNvPr>
          <p:cNvSpPr txBox="1"/>
          <p:nvPr/>
        </p:nvSpPr>
        <p:spPr>
          <a:xfrm>
            <a:off x="693347" y="3454931"/>
            <a:ext cx="8246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Seletores com alta especificidade tornam o código difícil de sobrescrever e menos eficiente. Prefira classes com nomes claros e objetivos. </a:t>
            </a:r>
          </a:p>
          <a:p>
            <a:pPr algn="just"/>
            <a:r>
              <a:rPr lang="pt-BR" sz="3200" dirty="0">
                <a:latin typeface="Sagona" panose="020F0502020204030204" pitchFamily="2" charset="0"/>
              </a:rPr>
              <a:t>Este estilo pode ser aplicado a vários elementos sem causar conflitos ou aumentar a complexidade.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9443CE-EDAD-CFB9-69F7-9DC20BEED224}"/>
              </a:ext>
            </a:extLst>
          </p:cNvPr>
          <p:cNvSpPr txBox="1"/>
          <p:nvPr/>
        </p:nvSpPr>
        <p:spPr>
          <a:xfrm>
            <a:off x="677333" y="785449"/>
            <a:ext cx="8246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Minimize a Especificidade Excessiva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0F1390-D786-DA9B-717E-DF607F2ED5ED}"/>
              </a:ext>
            </a:extLst>
          </p:cNvPr>
          <p:cNvSpPr txBox="1"/>
          <p:nvPr/>
        </p:nvSpPr>
        <p:spPr>
          <a:xfrm>
            <a:off x="677333" y="1616446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Reduza Conflitos e Facilite Sobrescritas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76141D-6596-2B79-1DAE-75691CE85FE2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32ADB76C-6766-02C2-0F7A-728DE6F7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9694622"/>
            <a:ext cx="3200408" cy="41417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87C16-8217-CBA2-B03B-D2B6FF1619A3}"/>
              </a:ext>
            </a:extLst>
          </p:cNvPr>
          <p:cNvSpPr txBox="1"/>
          <p:nvPr/>
        </p:nvSpPr>
        <p:spPr>
          <a:xfrm>
            <a:off x="677333" y="802216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FA854135-9BFA-1D02-FE56-34669A22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7" y="8648850"/>
            <a:ext cx="4937432" cy="3180792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B8590553-531C-F842-39AF-B5DE17F4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58072DFE-612D-A0A1-6990-31EA242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4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6DF7-7B86-453E-19DF-417DA889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5367DC4-9E8F-190A-E1B2-ACA58F7D4E07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4469D-3F61-FC88-E169-134DA4A2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946DF28-8916-686E-6AD9-57C3F79E0319}"/>
              </a:ext>
            </a:extLst>
          </p:cNvPr>
          <p:cNvSpPr txBox="1"/>
          <p:nvPr/>
        </p:nvSpPr>
        <p:spPr>
          <a:xfrm>
            <a:off x="1170627" y="1151726"/>
            <a:ext cx="7259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Conclusão</a:t>
            </a:r>
          </a:p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E</a:t>
            </a:r>
          </a:p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8BFD9C-B9A7-CA3A-9E96-81715602207B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08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005050F-193F-BEC9-0E5F-00EAA7D3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F8802A-02C1-C47A-6D65-5B3F3428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00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F30B4-6599-7A9B-4A76-7B5697A9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CC5AA94-BFD2-24D9-F38B-B50539FB260B}"/>
              </a:ext>
            </a:extLst>
          </p:cNvPr>
          <p:cNvSpPr txBox="1"/>
          <p:nvPr/>
        </p:nvSpPr>
        <p:spPr>
          <a:xfrm>
            <a:off x="693347" y="1882805"/>
            <a:ext cx="824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agona" panose="020F0502020204030204" pitchFamily="2" charset="0"/>
              </a:rPr>
              <a:t>Ao seguir essas boas práticas, você garante um CSS mais limpo, escalável e fácil de manter. Experimente implementar essas dicas em seus projetos e sinta a diferença na organização e na qualidade do código!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F6FBFB-5FEE-7DC7-95C4-7817AF447FAA}"/>
              </a:ext>
            </a:extLst>
          </p:cNvPr>
          <p:cNvSpPr txBox="1"/>
          <p:nvPr/>
        </p:nvSpPr>
        <p:spPr>
          <a:xfrm>
            <a:off x="677333" y="785449"/>
            <a:ext cx="8246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86E651-4123-F4F6-D69B-48B5AA0D099E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977D108A-D0B2-7D67-23DD-5BB1094A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9694622"/>
            <a:ext cx="3200408" cy="414170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111923-9FB4-8D8B-7411-5E6725F9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9826D4-57FB-A759-F424-53DDB0FC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18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40AC7F-F09D-73CC-F445-C2FF397CCEBB}"/>
              </a:ext>
            </a:extLst>
          </p:cNvPr>
          <p:cNvSpPr txBox="1"/>
          <p:nvPr/>
        </p:nvSpPr>
        <p:spPr>
          <a:xfrm>
            <a:off x="677333" y="3951717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Obrigado por ler até aqui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291AD6-FDD7-654D-2132-F728E3CE7257}"/>
              </a:ext>
            </a:extLst>
          </p:cNvPr>
          <p:cNvSpPr txBox="1"/>
          <p:nvPr/>
        </p:nvSpPr>
        <p:spPr>
          <a:xfrm>
            <a:off x="677333" y="4518579"/>
            <a:ext cx="824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agona" panose="020F0502020204030204" pitchFamily="2" charset="0"/>
              </a:rPr>
              <a:t>Esse Ebook foi gerado por ia, e diagramado por humano. O passo a passo se encontra no meu Github.</a:t>
            </a:r>
          </a:p>
          <a:p>
            <a:pPr algn="just"/>
            <a:endParaRPr lang="pt-BR" sz="2400" dirty="0">
              <a:latin typeface="Sagona" panose="020F0502020204030204" pitchFamily="2" charset="0"/>
            </a:endParaRPr>
          </a:p>
          <a:p>
            <a:pPr algn="just"/>
            <a:r>
              <a:rPr lang="pt-BR" sz="2400" dirty="0">
                <a:latin typeface="Sagona" panose="020F0502020204030204" pitchFamily="2" charset="0"/>
              </a:rPr>
              <a:t>Esse conteúdo foi gerado com fins didáticos, não foi realizada uma validação cuidadosa humana no conteúdo e pode conter erros.</a:t>
            </a:r>
            <a:endParaRPr lang="pt-BR" sz="2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300862-4C24-DA2F-9CFF-32D0B448BB32}"/>
              </a:ext>
            </a:extLst>
          </p:cNvPr>
          <p:cNvSpPr txBox="1"/>
          <p:nvPr/>
        </p:nvSpPr>
        <p:spPr>
          <a:xfrm>
            <a:off x="1663795" y="8792048"/>
            <a:ext cx="630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https://github.com/ArturLLopes/Projeto-ChatGPT-Ebook.git</a:t>
            </a:r>
            <a:endParaRPr lang="pt-BR" dirty="0"/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12F22F46-2909-1E9A-36CF-40A328C9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97" y="7099530"/>
            <a:ext cx="1505806" cy="1505806"/>
          </a:xfrm>
          <a:prstGeom prst="rect">
            <a:avLst/>
          </a:prstGeom>
        </p:spPr>
      </p:pic>
      <p:sp>
        <p:nvSpPr>
          <p:cNvPr id="20" name="CaixaDeTexto 19">
            <a:hlinkClick r:id="rId5"/>
            <a:extLst>
              <a:ext uri="{FF2B5EF4-FFF2-40B4-BE49-F238E27FC236}">
                <a16:creationId xmlns:a16="http://schemas.microsoft.com/office/drawing/2014/main" id="{03F6293E-9895-B335-3890-1FE6526415FE}"/>
              </a:ext>
            </a:extLst>
          </p:cNvPr>
          <p:cNvSpPr txBox="1"/>
          <p:nvPr/>
        </p:nvSpPr>
        <p:spPr>
          <a:xfrm>
            <a:off x="2304596" y="9509956"/>
            <a:ext cx="499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https://www.linkedin.com/in/artur-lages-lopes/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03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E36BB9-F351-985A-6A09-970D9C4318F6}"/>
              </a:ext>
            </a:extLst>
          </p:cNvPr>
          <p:cNvSpPr txBox="1"/>
          <p:nvPr/>
        </p:nvSpPr>
        <p:spPr>
          <a:xfrm>
            <a:off x="677333" y="4047066"/>
            <a:ext cx="824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CSS (</a:t>
            </a:r>
            <a:r>
              <a:rPr lang="pt-BR" sz="3200" dirty="0" err="1">
                <a:latin typeface="Sagona" panose="020F0502020204030204" pitchFamily="2" charset="0"/>
              </a:rPr>
              <a:t>Cascading</a:t>
            </a:r>
            <a:r>
              <a:rPr lang="pt-BR" sz="3200" dirty="0">
                <a:latin typeface="Sagona" panose="020F0502020204030204" pitchFamily="2" charset="0"/>
              </a:rPr>
              <a:t> </a:t>
            </a:r>
            <a:r>
              <a:rPr lang="pt-BR" sz="3200" dirty="0" err="1">
                <a:latin typeface="Sagona" panose="020F0502020204030204" pitchFamily="2" charset="0"/>
              </a:rPr>
              <a:t>Style</a:t>
            </a:r>
            <a:r>
              <a:rPr lang="pt-BR" sz="3200" dirty="0">
                <a:latin typeface="Sagona" panose="020F0502020204030204" pitchFamily="2" charset="0"/>
              </a:rPr>
              <a:t> </a:t>
            </a:r>
            <a:r>
              <a:rPr lang="pt-BR" sz="3200" dirty="0" err="1">
                <a:latin typeface="Sagona" panose="020F0502020204030204" pitchFamily="2" charset="0"/>
              </a:rPr>
              <a:t>Sheets</a:t>
            </a:r>
            <a:r>
              <a:rPr lang="pt-BR" sz="3200" dirty="0">
                <a:latin typeface="Sagona" panose="020F0502020204030204" pitchFamily="2" charset="0"/>
              </a:rPr>
              <a:t>) é uma linguagem poderosa para estilizar páginas web, mas, sem boas práticas, pode rapidamente se tornar um pesadelo de manutenção. Neste </a:t>
            </a:r>
            <a:r>
              <a:rPr lang="pt-BR" sz="3200" dirty="0" err="1">
                <a:latin typeface="Sagona" panose="020F0502020204030204" pitchFamily="2" charset="0"/>
              </a:rPr>
              <a:t>eBook</a:t>
            </a:r>
            <a:r>
              <a:rPr lang="pt-BR" sz="3200" dirty="0">
                <a:latin typeface="Sagona" panose="020F0502020204030204" pitchFamily="2" charset="0"/>
              </a:rPr>
              <a:t>, vamos explorar boas práticas de CSS com exemplos detalhados e aplicáveis para situações reais.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9165AC-F2F4-52B5-1338-DB22867CD3C9}"/>
              </a:ext>
            </a:extLst>
          </p:cNvPr>
          <p:cNvSpPr txBox="1"/>
          <p:nvPr/>
        </p:nvSpPr>
        <p:spPr>
          <a:xfrm>
            <a:off x="677333" y="785449"/>
            <a:ext cx="824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Boas Práticas em CSS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7D90EA-E618-66B0-52B7-2AE7316CEAB0}"/>
              </a:ext>
            </a:extLst>
          </p:cNvPr>
          <p:cNvSpPr txBox="1"/>
          <p:nvPr/>
        </p:nvSpPr>
        <p:spPr>
          <a:xfrm>
            <a:off x="677333" y="1616446"/>
            <a:ext cx="824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d" panose="020F0502020204030204" pitchFamily="49" charset="-79"/>
                <a:cs typeface="Rod" panose="020F0502020204030204" pitchFamily="49" charset="-79"/>
              </a:rPr>
              <a:t>Como Escrever um Código Limpo e Eficiente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5BF110C-3F2F-0CB3-4B66-692B15D4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0609D6D-790B-D873-B599-76C7A9D9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6159A4FE-F479-5AF2-2AD9-7AA708106ECD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BC3F01F-5AB5-960C-3647-2A1C2A49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DEB295-03E5-E30C-3D65-81202A973933}"/>
              </a:ext>
            </a:extLst>
          </p:cNvPr>
          <p:cNvSpPr txBox="1"/>
          <p:nvPr/>
        </p:nvSpPr>
        <p:spPr>
          <a:xfrm>
            <a:off x="1170627" y="1151726"/>
            <a:ext cx="7259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Organize o CSS com Estrutura Lógica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0B98-23F3-8B50-B15F-8FB1C7FA5746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01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707B8B0-2096-B725-66B2-9E5642FC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6E3FDAC-FF50-912E-95E2-ED31012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8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4E3045F-7EE6-514B-841E-8FC4D06C967C}"/>
              </a:ext>
            </a:extLst>
          </p:cNvPr>
          <p:cNvSpPr txBox="1"/>
          <p:nvPr/>
        </p:nvSpPr>
        <p:spPr>
          <a:xfrm>
            <a:off x="693347" y="3327042"/>
            <a:ext cx="8246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Manter o código organizado é essencial para facilitar futuras alterações, melhorar a legibilidade e permitir a colaboração em equipe. Adote uma estrutura que agrupe estilos por seções da página, funcionalidades ou componentes reutilizáveis.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402C1A-48BD-6732-90CB-2AF5FB738A97}"/>
              </a:ext>
            </a:extLst>
          </p:cNvPr>
          <p:cNvSpPr txBox="1"/>
          <p:nvPr/>
        </p:nvSpPr>
        <p:spPr>
          <a:xfrm>
            <a:off x="677333" y="785449"/>
            <a:ext cx="8246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Organize o CSS com Estrutura Lógica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BCC6B1-9FAE-1997-D127-AEFAF2D0079F}"/>
              </a:ext>
            </a:extLst>
          </p:cNvPr>
          <p:cNvSpPr txBox="1"/>
          <p:nvPr/>
        </p:nvSpPr>
        <p:spPr>
          <a:xfrm>
            <a:off x="693347" y="1656782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Manter o Código Limpo e Bem Estruturado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330D6E-0324-4AE1-2C05-828F52F79CE2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1A2F5252-F189-4F37-7C4E-D2C0018FC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57" y="7599468"/>
            <a:ext cx="3704587" cy="3600000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A80F06-3C98-5241-7FAA-9DBAA99CC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7" y="7641588"/>
            <a:ext cx="3681232" cy="3600000"/>
          </a:xfrm>
          <a:prstGeom prst="rect">
            <a:avLst/>
          </a:prstGeom>
        </p:spPr>
      </p:pic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D0F731B4-1065-F1AE-BC26-E58447E77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48" y="9710664"/>
            <a:ext cx="3200408" cy="41417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146C6F-1E71-A3DD-7476-0914C75DFB6E}"/>
              </a:ext>
            </a:extLst>
          </p:cNvPr>
          <p:cNvSpPr txBox="1"/>
          <p:nvPr/>
        </p:nvSpPr>
        <p:spPr>
          <a:xfrm>
            <a:off x="666337" y="717992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05CCEA7B-F1C4-E430-905B-FB027695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6CC535B4-947C-1B6C-939C-F2D2E6B2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5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06F2-558B-4ABA-DB14-ED8FE6905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A1876C-AC82-A040-0670-67C52F09A2CD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AAECB11-6967-4C2E-7757-FBE8587C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DEAB0B-1DFF-60D2-3D2E-1060F02342A9}"/>
              </a:ext>
            </a:extLst>
          </p:cNvPr>
          <p:cNvSpPr txBox="1"/>
          <p:nvPr/>
        </p:nvSpPr>
        <p:spPr>
          <a:xfrm>
            <a:off x="1170627" y="1151726"/>
            <a:ext cx="7259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Use Classes ao Invés de </a:t>
            </a:r>
            <a:r>
              <a:rPr lang="pt-BR" sz="8000" dirty="0" err="1">
                <a:solidFill>
                  <a:srgbClr val="D6F8E3"/>
                </a:solidFill>
                <a:latin typeface="Impact" panose="020B0806030902050204" pitchFamily="34" charset="0"/>
              </a:rPr>
              <a:t>IDs</a:t>
            </a:r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 para Estilização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152C8F-34D6-B388-5106-AA0018D581E8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02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BF126DA-0023-BABD-744D-613E951A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8EDB690-7744-D595-5ED8-80B9616D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3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CF246-533F-3DB5-4E67-CC8D0C34E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A206A5-546A-DDE2-E45F-E05BCA23A117}"/>
              </a:ext>
            </a:extLst>
          </p:cNvPr>
          <p:cNvSpPr txBox="1"/>
          <p:nvPr/>
        </p:nvSpPr>
        <p:spPr>
          <a:xfrm>
            <a:off x="693347" y="3664897"/>
            <a:ext cx="824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As classes são mais versáteis e promovem a reutilização, enquanto os </a:t>
            </a:r>
            <a:r>
              <a:rPr lang="pt-BR" sz="3200" dirty="0" err="1">
                <a:latin typeface="Sagona" panose="020F0502020204030204" pitchFamily="2" charset="0"/>
              </a:rPr>
              <a:t>IDs</a:t>
            </a:r>
            <a:r>
              <a:rPr lang="pt-BR" sz="3200" dirty="0">
                <a:latin typeface="Sagona" panose="020F0502020204030204" pitchFamily="2" charset="0"/>
              </a:rPr>
              <a:t> possuem alta especificidade e podem causar conflitos, especialmente em projetos maiores. Use </a:t>
            </a:r>
            <a:r>
              <a:rPr lang="pt-BR" sz="3200" dirty="0" err="1">
                <a:latin typeface="Sagona" panose="020F0502020204030204" pitchFamily="2" charset="0"/>
              </a:rPr>
              <a:t>IDs</a:t>
            </a:r>
            <a:r>
              <a:rPr lang="pt-BR" sz="3200" dirty="0">
                <a:latin typeface="Sagona" panose="020F0502020204030204" pitchFamily="2" charset="0"/>
              </a:rPr>
              <a:t> exclusivamente para identificar elementos únicos em interações com </a:t>
            </a:r>
            <a:r>
              <a:rPr lang="pt-BR" sz="3200" dirty="0" err="1">
                <a:latin typeface="Sagona" panose="020F0502020204030204" pitchFamily="2" charset="0"/>
              </a:rPr>
              <a:t>JavaScript</a:t>
            </a:r>
            <a:r>
              <a:rPr lang="pt-BR" sz="3200" dirty="0">
                <a:latin typeface="Sagona" panose="020F0502020204030204" pitchFamily="2" charset="0"/>
              </a:rPr>
              <a:t>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A8C42B-152D-87C0-9C1C-2405AC8347A6}"/>
              </a:ext>
            </a:extLst>
          </p:cNvPr>
          <p:cNvSpPr txBox="1"/>
          <p:nvPr/>
        </p:nvSpPr>
        <p:spPr>
          <a:xfrm>
            <a:off x="677333" y="785449"/>
            <a:ext cx="824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Use Classes ao Invés de </a:t>
            </a:r>
            <a:r>
              <a:rPr lang="pt-BR" sz="4000" dirty="0" err="1">
                <a:latin typeface="Impact" panose="020B0806030902050204" pitchFamily="34" charset="0"/>
              </a:rPr>
              <a:t>IDs</a:t>
            </a:r>
            <a:r>
              <a:rPr lang="pt-BR" sz="4000" dirty="0">
                <a:latin typeface="Impact" panose="020B0806030902050204" pitchFamily="34" charset="0"/>
              </a:rPr>
              <a:t> para Estilização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531950-B43F-0BFE-5BF4-959B2E1152ED}"/>
              </a:ext>
            </a:extLst>
          </p:cNvPr>
          <p:cNvSpPr txBox="1"/>
          <p:nvPr/>
        </p:nvSpPr>
        <p:spPr>
          <a:xfrm>
            <a:off x="693347" y="2245566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Reutilização e Flexibilidade na Estilização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71E90C-F39C-F93F-A965-664805505663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27CB290-8312-A363-1088-B441ACCD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91" y="8855282"/>
            <a:ext cx="4168962" cy="2750400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1730311C-093F-AAC3-BB6B-895B355C51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856531"/>
            <a:ext cx="3600000" cy="2749480"/>
          </a:xfrm>
          <a:prstGeom prst="rect">
            <a:avLst/>
          </a:prstGeom>
        </p:spPr>
      </p:pic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E0A8A01F-1ACA-9DB6-29E9-8FFFD003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48" y="9694622"/>
            <a:ext cx="3200408" cy="41417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C7C8AF-A799-6AE3-0361-3A48E52E9D09}"/>
              </a:ext>
            </a:extLst>
          </p:cNvPr>
          <p:cNvSpPr txBox="1"/>
          <p:nvPr/>
        </p:nvSpPr>
        <p:spPr>
          <a:xfrm>
            <a:off x="693347" y="833075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A0E582A-9C05-278D-662B-560615CC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1F2D746-E28F-635B-B33A-DE72C5BD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1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E008-67BB-1CFE-9DB2-047760CD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819381-A8F2-320C-5547-7032B5AE77B0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5ABDA9B-F5B5-AC13-E385-1631BB29C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0B7C43-F641-A67B-B575-D898FDCFCFE2}"/>
              </a:ext>
            </a:extLst>
          </p:cNvPr>
          <p:cNvSpPr txBox="1"/>
          <p:nvPr/>
        </p:nvSpPr>
        <p:spPr>
          <a:xfrm>
            <a:off x="1170627" y="1151726"/>
            <a:ext cx="7259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Prefira Unidades Relativas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A3EE40-875B-B56F-4456-1D3BFFC7883B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03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86DA15C-4D23-EB51-2E7B-CC1BFC95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375F33-550E-3C6D-ED30-4C5845FE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0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732F-2813-9FB2-2D71-AD44E6AAE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F1C7391-33E0-D6EE-E5EC-0CF32D0743B5}"/>
              </a:ext>
            </a:extLst>
          </p:cNvPr>
          <p:cNvSpPr txBox="1"/>
          <p:nvPr/>
        </p:nvSpPr>
        <p:spPr>
          <a:xfrm>
            <a:off x="693347" y="2941584"/>
            <a:ext cx="82465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Sagona" panose="020F0502020204030204" pitchFamily="2" charset="0"/>
              </a:rPr>
              <a:t>Unidades como `em` e `rem` permitem que o layout seja flexível e adaptável a diferentes configurações de usuário e dispositivos. Essas unidades são particularmente úteis para acessibilidade e design responsivo.</a:t>
            </a:r>
          </a:p>
          <a:p>
            <a:pPr algn="just"/>
            <a:r>
              <a:rPr lang="pt-BR" sz="3200" dirty="0">
                <a:latin typeface="Sagona" panose="020F0502020204030204" pitchFamily="2" charset="0"/>
              </a:rPr>
              <a:t> Com isso, uma simples mudança no `</a:t>
            </a:r>
            <a:r>
              <a:rPr lang="pt-BR" sz="3200" dirty="0" err="1">
                <a:latin typeface="Sagona" panose="020F0502020204030204" pitchFamily="2" charset="0"/>
              </a:rPr>
              <a:t>font-size</a:t>
            </a:r>
            <a:r>
              <a:rPr lang="pt-BR" sz="3200" dirty="0">
                <a:latin typeface="Sagona" panose="020F0502020204030204" pitchFamily="2" charset="0"/>
              </a:rPr>
              <a:t>` do `:root` ajusta toda a escala tipográfica do site.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71A2C0-0C03-599C-F772-F2D675C20D73}"/>
              </a:ext>
            </a:extLst>
          </p:cNvPr>
          <p:cNvSpPr txBox="1"/>
          <p:nvPr/>
        </p:nvSpPr>
        <p:spPr>
          <a:xfrm>
            <a:off x="677333" y="785449"/>
            <a:ext cx="8246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Prefira Unidades Relativas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9C6EA6-CDED-208E-EEBB-1613B18D99D1}"/>
              </a:ext>
            </a:extLst>
          </p:cNvPr>
          <p:cNvSpPr txBox="1"/>
          <p:nvPr/>
        </p:nvSpPr>
        <p:spPr>
          <a:xfrm>
            <a:off x="677333" y="1616446"/>
            <a:ext cx="824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Rod" panose="020F0502020204030204" pitchFamily="49" charset="-79"/>
                <a:cs typeface="Rod" panose="020F0502020204030204" pitchFamily="49" charset="-79"/>
              </a:rPr>
              <a:t>Flexibilidade e Escalabilidade no Design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606F0E-6B15-C4BE-25E1-008600F325BA}"/>
              </a:ext>
            </a:extLst>
          </p:cNvPr>
          <p:cNvSpPr/>
          <p:nvPr/>
        </p:nvSpPr>
        <p:spPr>
          <a:xfrm>
            <a:off x="513347" y="-32084"/>
            <a:ext cx="180000" cy="1616446"/>
          </a:xfrm>
          <a:prstGeom prst="rect">
            <a:avLst/>
          </a:prstGeom>
          <a:gradFill>
            <a:gsLst>
              <a:gs pos="0">
                <a:srgbClr val="27213D"/>
              </a:gs>
              <a:gs pos="38000">
                <a:srgbClr val="27213D"/>
              </a:gs>
              <a:gs pos="87000">
                <a:srgbClr val="D6F8E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BC2C89AD-EEC4-A439-4D57-B8D91B336B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01" y="8794780"/>
            <a:ext cx="3600000" cy="2757600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3824FE30-9973-18AB-9A9C-6D5FF33662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740514"/>
            <a:ext cx="3600000" cy="2757600"/>
          </a:xfrm>
          <a:prstGeom prst="rect">
            <a:avLst/>
          </a:prstGeom>
        </p:spPr>
      </p:pic>
      <p:pic>
        <p:nvPicPr>
          <p:cNvPr id="8" name="Imagem 7" descr="Uma imagem contendo roda&#10;&#10;Descrição gerada automaticamente">
            <a:extLst>
              <a:ext uri="{FF2B5EF4-FFF2-40B4-BE49-F238E27FC236}">
                <a16:creationId xmlns:a16="http://schemas.microsoft.com/office/drawing/2014/main" id="{4AF77186-33EE-3B9B-7CFB-5D9E8AAC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48" y="9694622"/>
            <a:ext cx="3200408" cy="41417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26FC49-FB12-7889-DF88-8B104D0620BD}"/>
              </a:ext>
            </a:extLst>
          </p:cNvPr>
          <p:cNvSpPr txBox="1"/>
          <p:nvPr/>
        </p:nvSpPr>
        <p:spPr>
          <a:xfrm>
            <a:off x="677333" y="802216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Rod" panose="02030509050101010101" pitchFamily="49" charset="-79"/>
                <a:cs typeface="Rod" panose="02030509050101010101" pitchFamily="49" charset="-79"/>
              </a:rPr>
              <a:t>Exemplo: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6670479-F5B4-8B54-F93E-652B4CB6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AC9ACFA-876F-87BB-62A8-4EF72080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0D7EB-27B5-99AF-7B55-728717FDE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FA2A43-C998-C637-3CD8-709D5DDD390A}"/>
              </a:ext>
            </a:extLst>
          </p:cNvPr>
          <p:cNvSpPr/>
          <p:nvPr/>
        </p:nvSpPr>
        <p:spPr>
          <a:xfrm>
            <a:off x="0" y="4449901"/>
            <a:ext cx="9601200" cy="8351699"/>
          </a:xfrm>
          <a:prstGeom prst="rect">
            <a:avLst/>
          </a:prstGeom>
          <a:solidFill>
            <a:srgbClr val="27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97931ED-4D1A-14C4-76DE-46DAC8BC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865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0DDF8FC-6F71-F06F-7499-6AAAE49A7B08}"/>
              </a:ext>
            </a:extLst>
          </p:cNvPr>
          <p:cNvSpPr txBox="1"/>
          <p:nvPr/>
        </p:nvSpPr>
        <p:spPr>
          <a:xfrm>
            <a:off x="1170627" y="1151726"/>
            <a:ext cx="7259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D6F8E3"/>
                </a:solidFill>
                <a:latin typeface="Impact" panose="020B0806030902050204" pitchFamily="34" charset="0"/>
              </a:rPr>
              <a:t>Evite Códigos Repetitivos com Variáveis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EFA3AD-0F50-82DF-BF67-9CFA15FBA702}"/>
              </a:ext>
            </a:extLst>
          </p:cNvPr>
          <p:cNvSpPr txBox="1"/>
          <p:nvPr/>
        </p:nvSpPr>
        <p:spPr>
          <a:xfrm>
            <a:off x="3010790" y="4449901"/>
            <a:ext cx="357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rgbClr val="D6F8E3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Rod" panose="020F0502020204030204" pitchFamily="49" charset="-79"/>
                <a:cs typeface="Rod" panose="020F0502020204030204" pitchFamily="49" charset="-79"/>
              </a:rPr>
              <a:t>04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453DDD1-94DC-6A16-6F24-D28A3BB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SEM GAMBIARRA - ARTUR L LOPES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B59158-5CD1-41D7-457E-C0322043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8B7-1266-4057-8535-F3F25BC7E8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172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715</Words>
  <Application>Microsoft Office PowerPoint</Application>
  <PresentationFormat>Papel A3 (297 x 420 mm)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Impact</vt:lpstr>
      <vt:lpstr>Rod</vt:lpstr>
      <vt:lpstr>Sagona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sem Gambiarra: O Manual Definitivo de Boas Práticas</dc:title>
  <dc:creator>artur lopes</dc:creator>
  <cp:lastModifiedBy>artur lopes</cp:lastModifiedBy>
  <cp:revision>2</cp:revision>
  <dcterms:created xsi:type="dcterms:W3CDTF">2025-01-14T12:00:46Z</dcterms:created>
  <dcterms:modified xsi:type="dcterms:W3CDTF">2025-01-14T14:33:29Z</dcterms:modified>
</cp:coreProperties>
</file>