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04.11.2013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6480720" cy="2952328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м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инский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№10</a:t>
            </a:r>
            <a:endParaRPr kumimoji="0" lang="ru-RU" sz="32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320040"/>
            <a:ext cx="7715200" cy="1740808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На какие Вопросы отвечает </a:t>
            </a:r>
            <a:r>
              <a:rPr lang="ru-RU" dirty="0">
                <a:solidFill>
                  <a:srgbClr val="002060"/>
                </a:solidFill>
              </a:rPr>
              <a:t>наречие </a:t>
            </a:r>
            <a:r>
              <a:rPr lang="ru-RU" dirty="0" smtClean="0">
                <a:solidFill>
                  <a:srgbClr val="002060"/>
                </a:solidFill>
              </a:rPr>
              <a:t>времени</a:t>
            </a:r>
            <a:r>
              <a:rPr lang="ru-RU" b="1" dirty="0" smtClean="0">
                <a:solidFill>
                  <a:srgbClr val="002060"/>
                </a:solidFill>
              </a:rPr>
              <a:t>? </a:t>
            </a:r>
            <a:br>
              <a:rPr lang="ru-RU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>А наречие </a:t>
            </a:r>
            <a:r>
              <a:rPr lang="ru-RU" dirty="0" smtClean="0">
                <a:solidFill>
                  <a:srgbClr val="002060"/>
                </a:solidFill>
              </a:rPr>
              <a:t>места</a:t>
            </a:r>
            <a:r>
              <a:rPr lang="ru-RU" b="1" dirty="0" smtClean="0">
                <a:solidFill>
                  <a:srgbClr val="002060"/>
                </a:solidFill>
              </a:rPr>
              <a:t>?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860032" y="2492896"/>
            <a:ext cx="3822192" cy="38073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апщэщ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ыт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щыгъуэ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 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деж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? Дэнэк1э?</a:t>
            </a:r>
          </a:p>
          <a:p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Дэнэ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79512" y="2492896"/>
            <a:ext cx="4464496" cy="38073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Когда?</a:t>
            </a:r>
          </a:p>
          <a:p>
            <a:pPr marL="0" indent="0">
              <a:buNone/>
            </a:pP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Где?</a:t>
            </a: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Где? В каком месте?</a:t>
            </a: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Куда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? В какую сторону?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Откуда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7930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Наречия места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395536" y="1772816"/>
            <a:ext cx="2952328" cy="48245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мыдэ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/мыдэ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к1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э </a:t>
            </a:r>
          </a:p>
          <a:p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модэ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/модэ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к1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э </a:t>
            </a:r>
          </a:p>
          <a:p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мыбдеж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мыбдей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мобдеж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мобдей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абдеж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абдей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600" dirty="0" err="1" smtClean="0">
                <a:latin typeface="Times New Roman" pitchFamily="18" charset="0"/>
                <a:cs typeface="Times New Roman" pitchFamily="18" charset="0"/>
              </a:rPr>
              <a:t>дэни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к1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э </a:t>
            </a: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щхъ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эрэ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к1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э </a:t>
            </a: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щхь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эм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к1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э 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щ1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гъ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ым</a:t>
            </a:r>
            <a:r>
              <a:rPr lang="ru-RU" sz="2600" b="1" dirty="0" smtClean="0">
                <a:latin typeface="Times New Roman" pitchFamily="18" charset="0"/>
                <a:cs typeface="Times New Roman" pitchFamily="18" charset="0"/>
              </a:rPr>
              <a:t>к1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э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491880" y="1772816"/>
            <a:ext cx="5256584" cy="482453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юда, в эту сторону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уда, в ту сторону 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здесь, тут</a:t>
            </a: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вот там</a:t>
            </a: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там </a:t>
            </a: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везде, всюду</a:t>
            </a: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юге (</a:t>
            </a:r>
            <a:r>
              <a:rPr lang="ru-RU" sz="2600" i="1" dirty="0">
                <a:latin typeface="Times New Roman" pitchFamily="18" charset="0"/>
                <a:cs typeface="Times New Roman" pitchFamily="18" charset="0"/>
              </a:rPr>
              <a:t>букв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верхней части)</a:t>
            </a: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севере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600" i="1" dirty="0" smtClean="0">
                <a:latin typeface="Times New Roman" pitchFamily="18" charset="0"/>
                <a:cs typeface="Times New Roman" pitchFamily="18" charset="0"/>
              </a:rPr>
              <a:t>букв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. в 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нижней части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верху, наверху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низу, внизу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91250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0470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Повелительное наклонение</a:t>
            </a:r>
            <a:endParaRPr lang="ru-RU" b="1" dirty="0">
              <a:solidFill>
                <a:srgbClr val="00206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48526"/>
              </p:ext>
            </p:extLst>
          </p:nvPr>
        </p:nvGraphicFramePr>
        <p:xfrm>
          <a:off x="107504" y="1703388"/>
          <a:ext cx="8686800" cy="5154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6089994" imgH="3609312" progId="Word.Document.12">
                  <p:embed/>
                </p:oleObj>
              </mc:Choice>
              <mc:Fallback>
                <p:oleObj name="Document" r:id="rId3" imgW="6089994" imgH="360931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04" y="1703388"/>
                        <a:ext cx="8686800" cy="5154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64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>
          <a:xfrm>
            <a:off x="899592" y="404664"/>
            <a:ext cx="7242048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002060"/>
                </a:solidFill>
              </a:rPr>
              <a:t>Образуем повелительное наклонение от глаголов </a:t>
            </a:r>
            <a:endParaRPr lang="ru-RU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3022786"/>
              </p:ext>
            </p:extLst>
          </p:nvPr>
        </p:nvGraphicFramePr>
        <p:xfrm>
          <a:off x="899592" y="2668317"/>
          <a:ext cx="1675529" cy="3600400"/>
        </p:xfrm>
        <a:graphic>
          <a:graphicData uri="http://schemas.openxmlformats.org/drawingml/2006/table">
            <a:tbl>
              <a:tblPr firstRow="1" firstCol="1" bandRow="1"/>
              <a:tblGrid>
                <a:gridCol w="1675529"/>
              </a:tblGrid>
              <a:tr h="7368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пщэф1эн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28" marR="8042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7033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джэгун</a:t>
                      </a:r>
                      <a:endParaRPr lang="ru-RU" sz="2400" b="1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28" marR="8042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жэн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28" marR="8042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жеин</a:t>
                      </a:r>
                      <a:endParaRPr lang="ru-RU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28" marR="8042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7200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щ1эн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0428" marR="8042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FFFF00">
                            <a:shade val="30000"/>
                            <a:satMod val="115000"/>
                          </a:srgbClr>
                        </a:gs>
                        <a:gs pos="50000">
                          <a:srgbClr val="FFFF00">
                            <a:shade val="67500"/>
                            <a:satMod val="115000"/>
                          </a:srgbClr>
                        </a:gs>
                        <a:gs pos="100000">
                          <a:srgbClr val="FFFF00">
                            <a:shade val="100000"/>
                            <a:satMod val="115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2" name="Скругленный прямоугольник 11"/>
          <p:cNvSpPr/>
          <p:nvPr/>
        </p:nvSpPr>
        <p:spPr>
          <a:xfrm>
            <a:off x="3367049" y="2664551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пщаф1э, фыпщаф1э</a:t>
            </a:r>
            <a:endParaRPr lang="ru-RU" b="1" dirty="0" smtClean="0">
              <a:solidFill>
                <a:srgbClr val="002060"/>
              </a:solidFill>
              <a:effectLst/>
              <a:latin typeface="Calibri"/>
              <a:ea typeface="Calibri"/>
              <a:cs typeface="Times New Roman"/>
            </a:endParaRPr>
          </a:p>
          <a:p>
            <a:pPr algn="ctr"/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084168" y="2641460"/>
            <a:ext cx="1800200" cy="7293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умыпщаф1э, фымыпщаф1э</a:t>
            </a:r>
            <a:endParaRPr lang="ru-RU" b="1" dirty="0" smtClean="0">
              <a:solidFill>
                <a:srgbClr val="002060"/>
              </a:solidFill>
              <a:effectLst/>
              <a:latin typeface="Calibri"/>
              <a:ea typeface="Calibri"/>
              <a:cs typeface="Times New Roman"/>
            </a:endParaRPr>
          </a:p>
          <a:p>
            <a:pPr algn="ctr"/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375929" y="3384631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джэгу</a:t>
            </a:r>
            <a:r>
              <a:rPr lang="ru-RU" b="1" dirty="0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, </a:t>
            </a:r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фыджэгу</a:t>
            </a:r>
            <a:endParaRPr lang="ru-RU" b="1" dirty="0" smtClean="0">
              <a:solidFill>
                <a:srgbClr val="002060"/>
              </a:solidFill>
              <a:effectLst/>
              <a:latin typeface="Calibri"/>
              <a:ea typeface="Calibri"/>
              <a:cs typeface="Times New Roman"/>
            </a:endParaRPr>
          </a:p>
          <a:p>
            <a:pPr algn="ctr"/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6083812" y="3370846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умыджэгу</a:t>
            </a:r>
            <a:r>
              <a:rPr lang="ru-RU" b="1" dirty="0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, </a:t>
            </a:r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фымыджэгу</a:t>
            </a:r>
            <a:endParaRPr lang="ru-RU" b="1" dirty="0" smtClean="0">
              <a:solidFill>
                <a:srgbClr val="002060"/>
              </a:solidFill>
              <a:effectLst/>
              <a:latin typeface="Calibri"/>
              <a:ea typeface="Calibri"/>
              <a:cs typeface="Times New Roman"/>
            </a:endParaRPr>
          </a:p>
          <a:p>
            <a:pPr algn="ctr"/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367049" y="4828557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жей</a:t>
            </a:r>
            <a:r>
              <a:rPr lang="ru-RU" b="1" dirty="0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, </a:t>
            </a:r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фыжей</a:t>
            </a:r>
            <a:endParaRPr lang="ru-RU" b="1" dirty="0" smtClean="0">
              <a:solidFill>
                <a:srgbClr val="002060"/>
              </a:solidFill>
              <a:effectLst/>
              <a:latin typeface="Calibri"/>
              <a:ea typeface="Calibri"/>
              <a:cs typeface="Times New Roman"/>
            </a:endParaRPr>
          </a:p>
          <a:p>
            <a:pPr algn="ctr"/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366871" y="4081759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жэ</a:t>
            </a:r>
            <a:r>
              <a:rPr lang="ru-RU" b="1" dirty="0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, </a:t>
            </a:r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фыжэ</a:t>
            </a:r>
            <a:endParaRPr lang="ru-RU" b="1" dirty="0" smtClean="0">
              <a:solidFill>
                <a:srgbClr val="002060"/>
              </a:solidFill>
              <a:effectLst/>
              <a:latin typeface="Calibri"/>
              <a:ea typeface="Calibri"/>
              <a:cs typeface="Times New Roman"/>
            </a:endParaRPr>
          </a:p>
          <a:p>
            <a:pPr algn="ctr"/>
            <a:endParaRPr lang="ru-RU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083812" y="5537026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умыщ1э, фымыщ1э</a:t>
            </a:r>
            <a:endParaRPr lang="ru-RU" b="1" dirty="0" smtClean="0">
              <a:solidFill>
                <a:srgbClr val="002060"/>
              </a:solidFill>
              <a:effectLst/>
              <a:latin typeface="Calibri"/>
              <a:ea typeface="Calibri"/>
              <a:cs typeface="Times New Roman"/>
            </a:endParaRPr>
          </a:p>
          <a:p>
            <a:pPr algn="ctr"/>
            <a:endParaRPr lang="ru-RU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083812" y="4792069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умыжей</a:t>
            </a:r>
            <a:r>
              <a:rPr lang="ru-RU" b="1" dirty="0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, </a:t>
            </a:r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фымыжей</a:t>
            </a:r>
            <a:endParaRPr lang="ru-RU" b="1" dirty="0" smtClean="0">
              <a:solidFill>
                <a:srgbClr val="002060"/>
              </a:solidFill>
              <a:effectLst/>
              <a:latin typeface="Calibri"/>
              <a:ea typeface="Calibri"/>
              <a:cs typeface="Times New Roman"/>
            </a:endParaRPr>
          </a:p>
          <a:p>
            <a:pPr algn="ctr"/>
            <a:endParaRPr lang="ru-RU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083812" y="4090926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умыжэ</a:t>
            </a:r>
            <a:r>
              <a:rPr lang="ru-RU" b="1" dirty="0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, </a:t>
            </a:r>
            <a:r>
              <a:rPr lang="ru-RU" b="1" dirty="0" err="1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фымыжэ</a:t>
            </a:r>
            <a:endParaRPr lang="ru-RU" b="1" dirty="0" smtClean="0">
              <a:solidFill>
                <a:srgbClr val="002060"/>
              </a:solidFill>
              <a:effectLst/>
              <a:latin typeface="Calibri"/>
              <a:ea typeface="Calibri"/>
              <a:cs typeface="Times New Roman"/>
            </a:endParaRPr>
          </a:p>
          <a:p>
            <a:pPr algn="ctr"/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374403" y="5548637"/>
            <a:ext cx="180020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effectLst/>
                <a:latin typeface="Times New Roman"/>
                <a:ea typeface="Calibri"/>
                <a:cs typeface="Times New Roman"/>
              </a:rPr>
              <a:t>щ1э, фщ1э</a:t>
            </a:r>
            <a:endParaRPr lang="ru-RU" b="1" dirty="0" smtClean="0">
              <a:solidFill>
                <a:srgbClr val="002060"/>
              </a:solidFill>
              <a:effectLst/>
              <a:latin typeface="Calibri"/>
              <a:ea typeface="Calibri"/>
              <a:cs typeface="Times New Roman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46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Хьэуэ</a:t>
            </a:r>
            <a:r>
              <a:rPr lang="ru-RU" dirty="0" smtClean="0"/>
              <a:t>, </a:t>
            </a:r>
            <a:r>
              <a:rPr lang="ru-RU" dirty="0" err="1" smtClean="0"/>
              <a:t>хьэуэ</a:t>
            </a:r>
            <a:r>
              <a:rPr lang="ru-RU" dirty="0" smtClean="0"/>
              <a:t> ...!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323528" y="2060848"/>
            <a:ext cx="3679321" cy="44644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..., </a:t>
            </a: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лажьэ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!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..., </a:t>
            </a: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тхэ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! </a:t>
            </a:r>
            <a:endParaRPr lang="ru-RU" sz="2800" b="1" dirty="0" smtClean="0">
              <a:solidFill>
                <a:srgbClr val="002060"/>
              </a:solidFill>
              <a:latin typeface="Times New Roman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..., </a:t>
            </a: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жей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! </a:t>
            </a:r>
            <a:endParaRPr lang="ru-RU" sz="2800" b="1" dirty="0" smtClean="0">
              <a:solidFill>
                <a:srgbClr val="002060"/>
              </a:solidFill>
              <a:latin typeface="Times New Roman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..., </a:t>
            </a: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школым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к1уэ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!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..., </a:t>
            </a: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ж</a:t>
            </a:r>
            <a:r>
              <a:rPr lang="ru-RU" sz="2800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э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! </a:t>
            </a:r>
            <a:endParaRPr lang="ru-RU" sz="2800" b="1" dirty="0" smtClean="0">
              <a:solidFill>
                <a:srgbClr val="002060"/>
              </a:solidFill>
              <a:latin typeface="Times New Roman"/>
              <a:ea typeface="Calibri"/>
              <a:cs typeface="Times New Roman"/>
            </a:endParaRP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..., </a:t>
            </a:r>
            <a:r>
              <a:rPr lang="ru-RU" b="1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шхэ</a:t>
            </a:r>
            <a:r>
              <a:rPr lang="ru-RU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!</a:t>
            </a:r>
            <a:endParaRPr lang="ru-RU" sz="2800" b="1" dirty="0">
              <a:solidFill>
                <a:srgbClr val="00206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355976" y="2060848"/>
            <a:ext cx="4464496" cy="44644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</a:t>
            </a:r>
            <a:r>
              <a:rPr lang="ru-RU" sz="2800" b="1" u="sng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мы</a:t>
            </a: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лажьэ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!</a:t>
            </a:r>
            <a:endParaRPr lang="ru-RU" sz="2800" b="1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</a:t>
            </a:r>
            <a:r>
              <a:rPr lang="ru-RU" sz="2800" b="1" u="sng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мы</a:t>
            </a: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тхэ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!</a:t>
            </a:r>
            <a:endParaRPr lang="ru-RU" sz="2800" b="1" dirty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sz="28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</a:t>
            </a:r>
            <a:r>
              <a:rPr lang="ru-RU" sz="2800" b="1" u="sng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мы</a:t>
            </a:r>
            <a:r>
              <a:rPr lang="ru-RU" sz="28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жей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!</a:t>
            </a:r>
            <a:endParaRPr lang="ru-RU" sz="2800" b="1" dirty="0" smtClean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ru-RU" sz="2800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</a:t>
            </a:r>
            <a:r>
              <a:rPr lang="ru-RU" sz="2800" b="1" u="sng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мы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к1уэ! </a:t>
            </a:r>
          </a:p>
          <a:p>
            <a:pPr>
              <a:lnSpc>
                <a:spcPct val="150000"/>
              </a:lnSpc>
            </a:pPr>
            <a:r>
              <a:rPr lang="ru-RU" sz="2800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</a:t>
            </a:r>
            <a:r>
              <a:rPr lang="ru-RU" sz="2800" b="1" u="sng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мы</a:t>
            </a:r>
            <a:r>
              <a:rPr lang="ru-RU" sz="2800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жэ</a:t>
            </a:r>
            <a:r>
              <a:rPr lang="ru-RU" sz="28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ru-RU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, </a:t>
            </a:r>
            <a:r>
              <a:rPr lang="ru-RU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хьэуэ</a:t>
            </a:r>
            <a:r>
              <a:rPr lang="ru-RU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</a:t>
            </a:r>
            <a:r>
              <a:rPr lang="ru-RU" b="1" u="sng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мы</a:t>
            </a:r>
            <a:r>
              <a:rPr lang="ru-RU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шхэ</a:t>
            </a:r>
            <a:r>
              <a:rPr lang="ru-RU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!</a:t>
            </a:r>
            <a:endParaRPr lang="ru-RU" sz="2800" b="1" dirty="0" smtClean="0">
              <a:solidFill>
                <a:srgbClr val="002060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945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692696"/>
            <a:ext cx="7643192" cy="936104"/>
          </a:xfrm>
        </p:spPr>
        <p:txBody>
          <a:bodyPr>
            <a:normAutofit/>
          </a:bodyPr>
          <a:lstStyle/>
          <a:p>
            <a:r>
              <a:rPr lang="ru-RU" dirty="0" smtClean="0"/>
              <a:t>О</a:t>
            </a:r>
            <a:r>
              <a:rPr lang="ru-RU" b="1" dirty="0" smtClean="0"/>
              <a:t>тветить </a:t>
            </a:r>
            <a:r>
              <a:rPr lang="ru-RU" b="1" dirty="0" smtClean="0"/>
              <a:t>наречием </a:t>
            </a:r>
            <a:r>
              <a:rPr lang="ru-RU" b="1" dirty="0" smtClean="0"/>
              <a:t>места </a:t>
            </a:r>
            <a:endParaRPr lang="ru-RU" b="1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916832"/>
            <a:ext cx="7408333" cy="4209331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36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Дэнэк1э ук1уэрэ, ...? </a:t>
            </a:r>
            <a:endParaRPr lang="ru-RU" sz="3600" b="1" dirty="0" smtClean="0">
              <a:solidFill>
                <a:srgbClr val="002060"/>
              </a:solidFill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3600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Дэнэ</a:t>
            </a:r>
            <a:r>
              <a:rPr lang="ru-RU" sz="36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ужэрэ</a:t>
            </a:r>
            <a:r>
              <a:rPr lang="ru-RU" sz="36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, ...? </a:t>
            </a:r>
            <a:endParaRPr lang="ru-RU" sz="3600" b="1" dirty="0" smtClean="0">
              <a:solidFill>
                <a:srgbClr val="002060"/>
              </a:solidFill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3600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Дэнэ</a:t>
            </a:r>
            <a:r>
              <a:rPr lang="ru-RU" sz="36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деж</a:t>
            </a:r>
            <a:r>
              <a:rPr lang="ru-RU" sz="36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ущылажьэрэ</a:t>
            </a:r>
            <a:r>
              <a:rPr lang="ru-RU" sz="36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, ...? </a:t>
            </a:r>
            <a:endParaRPr lang="ru-RU" sz="3600" b="1" dirty="0" smtClean="0">
              <a:solidFill>
                <a:srgbClr val="002060"/>
              </a:solidFill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3600" b="1" dirty="0" err="1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Дэнэ</a:t>
            </a:r>
            <a:r>
              <a:rPr lang="ru-RU" sz="3600" b="1" dirty="0" smtClean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деж</a:t>
            </a:r>
            <a:r>
              <a:rPr lang="ru-RU" sz="36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600" b="1" dirty="0" err="1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ущышхэрэ</a:t>
            </a:r>
            <a:r>
              <a:rPr lang="ru-RU" sz="3600" b="1" dirty="0">
                <a:solidFill>
                  <a:srgbClr val="002060"/>
                </a:solidFill>
                <a:latin typeface="Times New Roman"/>
                <a:ea typeface="Calibri"/>
                <a:cs typeface="Times New Roman"/>
              </a:rPr>
              <a:t>, ...? </a:t>
            </a:r>
            <a:endParaRPr lang="ru-RU" sz="3600" b="1" dirty="0" smtClean="0">
              <a:solidFill>
                <a:srgbClr val="002060"/>
              </a:solidFill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3600" b="1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Дэнэ</a:t>
            </a:r>
            <a:r>
              <a:rPr lang="ru-RU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ущыпсэурэ</a:t>
            </a:r>
            <a:r>
              <a:rPr lang="ru-RU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, </a:t>
            </a:r>
            <a:r>
              <a:rPr lang="ru-RU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...?</a:t>
            </a: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r>
              <a:rPr lang="ru-RU" sz="3600" b="1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Дэнэ</a:t>
            </a:r>
            <a:r>
              <a:rPr lang="ru-RU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ущеджэрэ</a:t>
            </a:r>
            <a:r>
              <a:rPr lang="ru-RU" sz="36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, ...?</a:t>
            </a:r>
            <a:endParaRPr lang="ru-RU" sz="3600" b="1" dirty="0" smtClean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0"/>
              </a:spcAft>
              <a:buFont typeface="+mj-lt"/>
              <a:buAutoNum type="arabicParenR"/>
            </a:pPr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668344" y="5661248"/>
            <a:ext cx="360040" cy="36004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43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39679"/>
            <a:ext cx="7239000" cy="358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129</TotalTime>
  <Words>224</Words>
  <Application>Microsoft Office PowerPoint</Application>
  <PresentationFormat>Экран (4:3)</PresentationFormat>
  <Paragraphs>73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Изящная</vt:lpstr>
      <vt:lpstr>Document</vt:lpstr>
      <vt:lpstr>Изучаем  кабардинский язык</vt:lpstr>
      <vt:lpstr>На какие Вопросы отвечает наречие времени?  А наречие места?</vt:lpstr>
      <vt:lpstr>Наречия места</vt:lpstr>
      <vt:lpstr>Повелительное наклонение</vt:lpstr>
      <vt:lpstr>Образуем повелительное наклонение от глаголов </vt:lpstr>
      <vt:lpstr>Хьэуэ, хьэуэ ...!</vt:lpstr>
      <vt:lpstr>Ответить наречием места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12</cp:revision>
  <dcterms:created xsi:type="dcterms:W3CDTF">2013-08-04T12:52:13Z</dcterms:created>
  <dcterms:modified xsi:type="dcterms:W3CDTF">2013-11-04T15:06:51Z</dcterms:modified>
</cp:coreProperties>
</file>