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75" r:id="rId3"/>
    <p:sldId id="276" r:id="rId4"/>
    <p:sldId id="281" r:id="rId5"/>
    <p:sldId id="282" r:id="rId6"/>
    <p:sldId id="283" r:id="rId7"/>
    <p:sldId id="272" r:id="rId8"/>
    <p:sldId id="284" r:id="rId9"/>
    <p:sldId id="274" r:id="rId10"/>
    <p:sldId id="26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2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29.10.2014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29.10.2014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29.10.2014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29.10.2014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29.10.2014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641C719-3028-4687-ADA5-E5353B49A3DC}" type="datetimeFigureOut">
              <a:rPr lang="ru-RU" smtClean="0"/>
              <a:t>29.10.2014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ru-RU" sz="4800" kern="0" dirty="0">
                <a:ln/>
                <a:effectLst/>
              </a:rPr>
              <a:t>Изучаем </a:t>
            </a:r>
            <a:br>
              <a:rPr lang="ru-RU" sz="4800" kern="0" dirty="0">
                <a:ln/>
                <a:effectLst/>
              </a:rPr>
            </a:br>
            <a:r>
              <a:rPr lang="ru-RU" sz="4800" kern="0" dirty="0">
                <a:ln/>
                <a:effectLst/>
              </a:rPr>
              <a:t>кабардинский язык</a:t>
            </a:r>
            <a:endParaRPr lang="ru-RU" sz="4800" dirty="0">
              <a:ln/>
              <a:effectLst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5373216"/>
            <a:ext cx="3979460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algn="ctr">
              <a:spcBef>
                <a:spcPct val="20000"/>
              </a:spcBef>
              <a:buClr>
                <a:srgbClr val="4E67C8"/>
              </a:buClr>
              <a:buSzPct val="100000"/>
              <a:defRPr/>
            </a:pPr>
            <a:r>
              <a:rPr lang="ru-RU" sz="4000" b="1" dirty="0">
                <a:ln w="50800"/>
                <a:solidFill>
                  <a:srgbClr val="FF0000"/>
                </a:solidFill>
                <a:latin typeface="Candara"/>
                <a:cs typeface="Levenim MT" pitchFamily="2" charset="-79"/>
              </a:rPr>
              <a:t>Занятие </a:t>
            </a:r>
            <a:r>
              <a:rPr lang="ru-RU" sz="4000" b="1" dirty="0" smtClean="0">
                <a:ln w="50800"/>
                <a:solidFill>
                  <a:srgbClr val="FF0000"/>
                </a:solidFill>
                <a:latin typeface="Candara"/>
                <a:cs typeface="Levenim MT" pitchFamily="2" charset="-79"/>
              </a:rPr>
              <a:t>№101</a:t>
            </a:r>
            <a:endParaRPr lang="ru-RU" sz="4000" b="1" dirty="0">
              <a:ln w="50800"/>
              <a:solidFill>
                <a:srgbClr val="FF0000"/>
              </a:solidFill>
              <a:latin typeface="Candara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60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034" y="2214064"/>
            <a:ext cx="6968332" cy="345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44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68952" cy="720080"/>
          </a:xfrm>
        </p:spPr>
        <p:txBody>
          <a:bodyPr>
            <a:normAutofit/>
          </a:bodyPr>
          <a:lstStyle/>
          <a:p>
            <a:pPr algn="ctr"/>
            <a:r>
              <a:rPr lang="ru-RU" dirty="0" err="1" smtClean="0">
                <a:solidFill>
                  <a:srgbClr val="FF0000"/>
                </a:solidFill>
              </a:rPr>
              <a:t>Хэт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мыхэр</a:t>
            </a:r>
            <a:r>
              <a:rPr lang="ru-RU" dirty="0" smtClean="0">
                <a:solidFill>
                  <a:srgbClr val="FF0000"/>
                </a:solidFill>
              </a:rPr>
              <a:t>?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052736"/>
            <a:ext cx="2177085" cy="271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79" y="1052736"/>
            <a:ext cx="2076017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6588223" y="1052736"/>
            <a:ext cx="2049319" cy="2592288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5"/>
          <a:stretch>
            <a:fillRect/>
          </a:stretch>
        </p:blipFill>
        <p:spPr>
          <a:xfrm>
            <a:off x="323528" y="3837702"/>
            <a:ext cx="2232248" cy="2687641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6"/>
          <a:stretch>
            <a:fillRect/>
          </a:stretch>
        </p:blipFill>
        <p:spPr>
          <a:xfrm>
            <a:off x="3563888" y="3765695"/>
            <a:ext cx="2004008" cy="2759648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771329"/>
            <a:ext cx="1977311" cy="27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218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188640"/>
            <a:ext cx="7200800" cy="936104"/>
          </a:xfrm>
        </p:spPr>
        <p:txBody>
          <a:bodyPr>
            <a:normAutofit/>
          </a:bodyPr>
          <a:lstStyle/>
          <a:p>
            <a:pPr algn="ctr"/>
            <a:r>
              <a:rPr lang="ru-RU" dirty="0" err="1" smtClean="0"/>
              <a:t>Хэт</a:t>
            </a:r>
            <a:r>
              <a:rPr lang="ru-RU" dirty="0" smtClean="0"/>
              <a:t> </a:t>
            </a:r>
            <a:r>
              <a:rPr lang="ru-RU" dirty="0" err="1" smtClean="0"/>
              <a:t>мыхэр</a:t>
            </a:r>
            <a:r>
              <a:rPr lang="ru-RU" dirty="0" smtClean="0"/>
              <a:t>?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351218"/>
            <a:ext cx="1944216" cy="242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1912901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440" y="1340768"/>
            <a:ext cx="1911617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Рисунок 6"/>
          <p:cNvPicPr/>
          <p:nvPr/>
        </p:nvPicPr>
        <p:blipFill rotWithShape="1">
          <a:blip r:embed="rId5"/>
          <a:srcRect l="19712" r="21151"/>
          <a:stretch/>
        </p:blipFill>
        <p:spPr bwMode="auto">
          <a:xfrm>
            <a:off x="467544" y="4005064"/>
            <a:ext cx="1912901" cy="25202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293096"/>
            <a:ext cx="2155485" cy="1648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618" y="4005064"/>
            <a:ext cx="1905615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359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527504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>
                <a:solidFill>
                  <a:srgbClr val="FF0000"/>
                </a:solidFill>
              </a:rPr>
              <a:t/>
            </a:r>
            <a:br>
              <a:rPr lang="ru-RU" sz="2800" dirty="0">
                <a:solidFill>
                  <a:srgbClr val="FF0000"/>
                </a:solidFill>
              </a:rPr>
            </a:br>
            <a:r>
              <a:rPr lang="ru-RU" dirty="0" err="1" smtClean="0">
                <a:solidFill>
                  <a:srgbClr val="0070C0"/>
                </a:solidFill>
              </a:rPr>
              <a:t>Диалогым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err="1" smtClean="0">
                <a:solidFill>
                  <a:srgbClr val="0070C0"/>
                </a:solidFill>
              </a:rPr>
              <a:t>дыкъоджэ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640960" cy="568863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500" dirty="0">
                <a:solidFill>
                  <a:srgbClr val="FF0000"/>
                </a:solidFill>
              </a:rPr>
              <a:t>I</a:t>
            </a:r>
            <a:r>
              <a:rPr lang="ru-RU" sz="3500" dirty="0" err="1">
                <a:solidFill>
                  <a:srgbClr val="FF0000"/>
                </a:solidFill>
              </a:rPr>
              <a:t>эдэм</a:t>
            </a:r>
            <a:r>
              <a:rPr lang="ru-RU" sz="3500" dirty="0">
                <a:solidFill>
                  <a:srgbClr val="FF0000"/>
                </a:solidFill>
              </a:rPr>
              <a:t>: </a:t>
            </a:r>
            <a:r>
              <a:rPr lang="ru-RU" sz="3500" dirty="0" err="1"/>
              <a:t>Уи</a:t>
            </a:r>
            <a:r>
              <a:rPr lang="ru-RU" sz="3500" dirty="0"/>
              <a:t> </a:t>
            </a:r>
            <a:r>
              <a:rPr lang="ru-RU" sz="3500" dirty="0" err="1"/>
              <a:t>махуэ</a:t>
            </a:r>
            <a:r>
              <a:rPr lang="ru-RU" sz="3500" dirty="0"/>
              <a:t> ф1ыуэ, </a:t>
            </a:r>
            <a:r>
              <a:rPr lang="ru-RU" sz="3500" dirty="0" err="1"/>
              <a:t>Беслъэн</a:t>
            </a:r>
            <a:r>
              <a:rPr lang="ru-RU" sz="3500" dirty="0"/>
              <a:t>!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500" dirty="0" err="1">
                <a:solidFill>
                  <a:srgbClr val="FF0000"/>
                </a:solidFill>
              </a:rPr>
              <a:t>Беслъэн</a:t>
            </a:r>
            <a:r>
              <a:rPr lang="ru-RU" sz="3500" dirty="0">
                <a:solidFill>
                  <a:srgbClr val="FF0000"/>
                </a:solidFill>
              </a:rPr>
              <a:t>: </a:t>
            </a:r>
            <a:r>
              <a:rPr lang="ru-RU" sz="3500" dirty="0"/>
              <a:t>Нэхъыф1ыжу, си </a:t>
            </a:r>
            <a:r>
              <a:rPr lang="ru-RU" sz="3500" dirty="0" err="1"/>
              <a:t>къуэш</a:t>
            </a:r>
            <a:r>
              <a:rPr lang="ru-RU" sz="3500" dirty="0"/>
              <a:t>!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500" dirty="0">
                <a:solidFill>
                  <a:srgbClr val="FF0000"/>
                </a:solidFill>
              </a:rPr>
              <a:t>I.: </a:t>
            </a:r>
            <a:r>
              <a:rPr lang="ru-RU" sz="3500" dirty="0"/>
              <a:t>Сыгъэц1ыху </a:t>
            </a:r>
            <a:r>
              <a:rPr lang="ru-RU" sz="3500" dirty="0" err="1"/>
              <a:t>уи</a:t>
            </a:r>
            <a:r>
              <a:rPr lang="ru-RU" sz="3500" dirty="0"/>
              <a:t> </a:t>
            </a:r>
            <a:r>
              <a:rPr lang="ru-RU" sz="3500" dirty="0" err="1"/>
              <a:t>гъусэ</a:t>
            </a:r>
            <a:r>
              <a:rPr lang="ru-RU" sz="3500" dirty="0"/>
              <a:t> щ1алэр.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500" dirty="0">
                <a:solidFill>
                  <a:srgbClr val="FF0000"/>
                </a:solidFill>
              </a:rPr>
              <a:t>Б.: </a:t>
            </a:r>
            <a:r>
              <a:rPr lang="ru-RU" sz="3500" dirty="0" err="1"/>
              <a:t>Мыр</a:t>
            </a:r>
            <a:r>
              <a:rPr lang="ru-RU" sz="3500" dirty="0"/>
              <a:t> </a:t>
            </a:r>
            <a:r>
              <a:rPr lang="ru-RU" sz="3500" dirty="0" err="1"/>
              <a:t>адыгэ</a:t>
            </a:r>
            <a:r>
              <a:rPr lang="ru-RU" sz="3500" dirty="0"/>
              <a:t> щ1алэщ, </a:t>
            </a:r>
            <a:r>
              <a:rPr lang="ru-RU" sz="3500" dirty="0" err="1"/>
              <a:t>Тыркум</a:t>
            </a:r>
            <a:r>
              <a:rPr lang="ru-RU" sz="3500" dirty="0"/>
              <a:t> </a:t>
            </a:r>
            <a:r>
              <a:rPr lang="ru-RU" sz="3500" dirty="0" err="1"/>
              <a:t>щыщщ</a:t>
            </a:r>
            <a:r>
              <a:rPr lang="ru-RU" sz="3500" dirty="0"/>
              <a:t>. И ц1эр </a:t>
            </a:r>
            <a:r>
              <a:rPr lang="ru-RU" sz="3500" dirty="0" err="1"/>
              <a:t>Айтэчщ</a:t>
            </a:r>
            <a:r>
              <a:rPr lang="ru-RU" sz="3500" dirty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500" dirty="0">
                <a:solidFill>
                  <a:srgbClr val="FF0000"/>
                </a:solidFill>
              </a:rPr>
              <a:t>I.: </a:t>
            </a:r>
            <a:r>
              <a:rPr lang="ru-RU" sz="3500" dirty="0"/>
              <a:t>Си </a:t>
            </a:r>
            <a:r>
              <a:rPr lang="ru-RU" sz="3500" dirty="0" err="1"/>
              <a:t>гуапэщ</a:t>
            </a:r>
            <a:r>
              <a:rPr lang="ru-RU" sz="3500" dirty="0"/>
              <a:t>, </a:t>
            </a:r>
            <a:r>
              <a:rPr lang="ru-RU" sz="3500" dirty="0" err="1"/>
              <a:t>Айтэч</a:t>
            </a:r>
            <a:r>
              <a:rPr lang="ru-RU" sz="3500" dirty="0"/>
              <a:t>. </a:t>
            </a:r>
            <a:r>
              <a:rPr lang="ru-RU" sz="3500" dirty="0" err="1"/>
              <a:t>Сэ</a:t>
            </a:r>
            <a:r>
              <a:rPr lang="ru-RU" sz="3500" dirty="0"/>
              <a:t> си ц1эр </a:t>
            </a:r>
            <a:r>
              <a:rPr lang="en-US" sz="3500" dirty="0"/>
              <a:t>I</a:t>
            </a:r>
            <a:r>
              <a:rPr lang="ru-RU" sz="3500" dirty="0" err="1"/>
              <a:t>эдэмщ</a:t>
            </a:r>
            <a:r>
              <a:rPr lang="ru-RU" sz="3500" dirty="0"/>
              <a:t>, </a:t>
            </a:r>
            <a:r>
              <a:rPr lang="ru-RU" sz="3500" dirty="0" err="1"/>
              <a:t>Налшык</a:t>
            </a:r>
            <a:r>
              <a:rPr lang="ru-RU" sz="3500" dirty="0"/>
              <a:t> </a:t>
            </a:r>
            <a:r>
              <a:rPr lang="ru-RU" sz="3500" dirty="0" err="1"/>
              <a:t>къалэ</a:t>
            </a:r>
            <a:r>
              <a:rPr lang="ru-RU" sz="3500" dirty="0"/>
              <a:t> </a:t>
            </a:r>
            <a:r>
              <a:rPr lang="ru-RU" sz="3500" dirty="0" err="1"/>
              <a:t>сыщопсэу</a:t>
            </a:r>
            <a:r>
              <a:rPr lang="ru-RU" sz="3500" dirty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500" dirty="0">
                <a:solidFill>
                  <a:srgbClr val="FF0000"/>
                </a:solidFill>
              </a:rPr>
              <a:t>А.: </a:t>
            </a:r>
            <a:r>
              <a:rPr lang="ru-RU" sz="3500" dirty="0" err="1"/>
              <a:t>Сэри</a:t>
            </a:r>
            <a:r>
              <a:rPr lang="ru-RU" sz="3500" dirty="0"/>
              <a:t> си </a:t>
            </a:r>
            <a:r>
              <a:rPr lang="ru-RU" sz="3500" dirty="0" err="1"/>
              <a:t>гуапэ</a:t>
            </a:r>
            <a:r>
              <a:rPr lang="ru-RU" sz="3500" dirty="0"/>
              <a:t> </a:t>
            </a:r>
            <a:r>
              <a:rPr lang="ru-RU" sz="3500" dirty="0" err="1"/>
              <a:t>дыдэщ</a:t>
            </a:r>
            <a:r>
              <a:rPr lang="ru-RU" sz="3500" dirty="0"/>
              <a:t> узэрысц1ыхуар.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500" dirty="0">
                <a:solidFill>
                  <a:srgbClr val="FF0000"/>
                </a:solidFill>
              </a:rPr>
              <a:t>I.: </a:t>
            </a:r>
            <a:r>
              <a:rPr lang="ru-RU" sz="3500" dirty="0" err="1"/>
              <a:t>Тыркум</a:t>
            </a:r>
            <a:r>
              <a:rPr lang="ru-RU" sz="3500" dirty="0"/>
              <a:t> </a:t>
            </a:r>
            <a:r>
              <a:rPr lang="ru-RU" sz="3500" dirty="0" err="1"/>
              <a:t>укъыщалъхуа</a:t>
            </a:r>
            <a:r>
              <a:rPr lang="ru-RU" sz="3500" dirty="0"/>
              <a:t>?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500" dirty="0">
                <a:solidFill>
                  <a:srgbClr val="FF0000"/>
                </a:solidFill>
              </a:rPr>
              <a:t>А.: </a:t>
            </a:r>
            <a:r>
              <a:rPr lang="ru-RU" sz="3500" dirty="0"/>
              <a:t>Нт1э, си </a:t>
            </a:r>
            <a:r>
              <a:rPr lang="ru-RU" sz="3500" dirty="0" err="1"/>
              <a:t>адэ-анэр</a:t>
            </a:r>
            <a:r>
              <a:rPr lang="ru-RU" sz="3500" dirty="0"/>
              <a:t> Измир </a:t>
            </a:r>
            <a:r>
              <a:rPr lang="ru-RU" sz="3500" dirty="0" err="1"/>
              <a:t>дэсщ</a:t>
            </a:r>
            <a:r>
              <a:rPr lang="ru-RU" sz="3500" dirty="0"/>
              <a:t>. </a:t>
            </a:r>
            <a:r>
              <a:rPr lang="ru-RU" sz="3500" dirty="0" err="1"/>
              <a:t>Сэ</a:t>
            </a:r>
            <a:r>
              <a:rPr lang="ru-RU" sz="3500" dirty="0"/>
              <a:t> Анкара </a:t>
            </a:r>
            <a:r>
              <a:rPr lang="ru-RU" sz="3500" dirty="0" err="1"/>
              <a:t>сыщоджэ</a:t>
            </a:r>
            <a:r>
              <a:rPr lang="ru-RU" sz="3500" dirty="0"/>
              <a:t>.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1704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88640"/>
            <a:ext cx="8856984" cy="666936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dirty="0">
                <a:solidFill>
                  <a:srgbClr val="FF0000"/>
                </a:solidFill>
              </a:rPr>
              <a:t>Б.: </a:t>
            </a:r>
            <a:r>
              <a:rPr lang="ru-RU" sz="3200" dirty="0" err="1"/>
              <a:t>Айтэч</a:t>
            </a:r>
            <a:r>
              <a:rPr lang="ru-RU" sz="3200" dirty="0"/>
              <a:t> </a:t>
            </a:r>
            <a:r>
              <a:rPr lang="ru-RU" sz="3200" dirty="0" err="1"/>
              <a:t>дохутыр</a:t>
            </a:r>
            <a:r>
              <a:rPr lang="ru-RU" sz="3200" dirty="0"/>
              <a:t> 1эщ1агъэм </a:t>
            </a:r>
            <a:r>
              <a:rPr lang="ru-RU" sz="3200" dirty="0" err="1"/>
              <a:t>хуоджэ</a:t>
            </a:r>
            <a:r>
              <a:rPr lang="ru-RU" sz="3200" dirty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rgbClr val="FF0000"/>
                </a:solidFill>
              </a:rPr>
              <a:t>I</a:t>
            </a:r>
            <a:r>
              <a:rPr lang="ru-RU" sz="3200" dirty="0">
                <a:solidFill>
                  <a:srgbClr val="FF0000"/>
                </a:solidFill>
              </a:rPr>
              <a:t>.</a:t>
            </a:r>
            <a:r>
              <a:rPr lang="ru-RU" sz="3200" dirty="0" smtClean="0">
                <a:solidFill>
                  <a:srgbClr val="FF0000"/>
                </a:solidFill>
              </a:rPr>
              <a:t>: </a:t>
            </a:r>
            <a:r>
              <a:rPr lang="ru-RU" sz="3200" dirty="0" err="1"/>
              <a:t>Гъуэзэджэщ</a:t>
            </a:r>
            <a:r>
              <a:rPr lang="ru-RU" sz="3200" dirty="0"/>
              <a:t>. </a:t>
            </a:r>
            <a:r>
              <a:rPr lang="ru-RU" sz="3200" dirty="0" err="1"/>
              <a:t>Куэд</a:t>
            </a:r>
            <a:r>
              <a:rPr lang="ru-RU" sz="3200" dirty="0"/>
              <a:t> щ1ауэ ущы1э </a:t>
            </a:r>
            <a:r>
              <a:rPr lang="ru-RU" sz="3200" dirty="0" err="1"/>
              <a:t>Къэбэрдейм</a:t>
            </a:r>
            <a:r>
              <a:rPr lang="ru-RU" sz="3200" dirty="0"/>
              <a:t>?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dirty="0">
                <a:solidFill>
                  <a:srgbClr val="FF0000"/>
                </a:solidFill>
              </a:rPr>
              <a:t>А.: </a:t>
            </a:r>
            <a:r>
              <a:rPr lang="ru-RU" sz="3200" dirty="0" err="1"/>
              <a:t>Хьэуэ</a:t>
            </a:r>
            <a:r>
              <a:rPr lang="ru-RU" sz="3200" dirty="0"/>
              <a:t>, </a:t>
            </a:r>
            <a:r>
              <a:rPr lang="ru-RU" sz="3200" dirty="0" err="1"/>
              <a:t>махуищ</a:t>
            </a:r>
            <a:r>
              <a:rPr lang="ru-RU" sz="3200" dirty="0"/>
              <a:t> </a:t>
            </a:r>
            <a:r>
              <a:rPr lang="ru-RU" sz="3200" dirty="0" err="1"/>
              <a:t>хъуауэ</a:t>
            </a:r>
            <a:r>
              <a:rPr lang="ru-RU" sz="3200" dirty="0"/>
              <a:t> </a:t>
            </a:r>
            <a:r>
              <a:rPr lang="ru-RU" sz="3200" dirty="0" err="1"/>
              <a:t>аращ</a:t>
            </a:r>
            <a:r>
              <a:rPr lang="ru-RU" sz="3200" dirty="0"/>
              <a:t> сыкъызэрык1уэрэ.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dirty="0">
                <a:solidFill>
                  <a:srgbClr val="FF0000"/>
                </a:solidFill>
              </a:rPr>
              <a:t>Б.: </a:t>
            </a:r>
            <a:r>
              <a:rPr lang="ru-RU" sz="3200" dirty="0" err="1"/>
              <a:t>Айтэчрэ</a:t>
            </a:r>
            <a:r>
              <a:rPr lang="ru-RU" sz="3200" dirty="0"/>
              <a:t> </a:t>
            </a:r>
            <a:r>
              <a:rPr lang="ru-RU" sz="3200" dirty="0" err="1"/>
              <a:t>сэрэ</a:t>
            </a:r>
            <a:r>
              <a:rPr lang="ru-RU" sz="3200" dirty="0"/>
              <a:t> интернетк1э дызэрыц1ыхуащ.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 smtClean="0">
                <a:solidFill>
                  <a:srgbClr val="FF0000"/>
                </a:solidFill>
              </a:rPr>
              <a:t>I</a:t>
            </a:r>
            <a:r>
              <a:rPr lang="en-US" sz="3200" dirty="0">
                <a:solidFill>
                  <a:srgbClr val="FF0000"/>
                </a:solidFill>
              </a:rPr>
              <a:t>.: </a:t>
            </a:r>
            <a:r>
              <a:rPr lang="ru-RU" sz="3200" dirty="0" err="1"/>
              <a:t>Къебгъэблэгъауэ</a:t>
            </a:r>
            <a:r>
              <a:rPr lang="ru-RU" sz="3200" dirty="0"/>
              <a:t> ара, си </a:t>
            </a:r>
            <a:r>
              <a:rPr lang="ru-RU" sz="3200" dirty="0" err="1"/>
              <a:t>ныбжьэгъу</a:t>
            </a:r>
            <a:r>
              <a:rPr lang="ru-RU" sz="3200" dirty="0"/>
              <a:t>?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dirty="0">
                <a:solidFill>
                  <a:srgbClr val="FF0000"/>
                </a:solidFill>
              </a:rPr>
              <a:t>Б.: </a:t>
            </a:r>
            <a:r>
              <a:rPr lang="ru-RU" sz="3200" dirty="0" err="1"/>
              <a:t>Аращ</a:t>
            </a:r>
            <a:r>
              <a:rPr lang="ru-RU" sz="3200" dirty="0"/>
              <a:t>.  Тхьэмахуит1к1э </a:t>
            </a:r>
            <a:r>
              <a:rPr lang="ru-RU" sz="3200" dirty="0" err="1"/>
              <a:t>Налшык</a:t>
            </a:r>
            <a:r>
              <a:rPr lang="ru-RU" sz="3200" dirty="0"/>
              <a:t> щы1энущ.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dirty="0">
                <a:solidFill>
                  <a:srgbClr val="FF0000"/>
                </a:solidFill>
              </a:rPr>
              <a:t>А.: </a:t>
            </a:r>
            <a:r>
              <a:rPr lang="ru-RU" sz="3200" dirty="0" err="1"/>
              <a:t>Беслъэн</a:t>
            </a:r>
            <a:r>
              <a:rPr lang="ru-RU" sz="3200" dirty="0"/>
              <a:t>  инженер 1эщ1агъэм </a:t>
            </a:r>
            <a:r>
              <a:rPr lang="ru-RU" sz="3200" dirty="0" err="1"/>
              <a:t>зэрыхуеджэр</a:t>
            </a:r>
            <a:r>
              <a:rPr lang="ru-RU" sz="3200" dirty="0"/>
              <a:t> сощ1э. </a:t>
            </a:r>
            <a:r>
              <a:rPr lang="ru-RU" sz="3200" dirty="0" err="1"/>
              <a:t>Уэ</a:t>
            </a:r>
            <a:r>
              <a:rPr lang="ru-RU" sz="3200" dirty="0"/>
              <a:t> сыт </a:t>
            </a:r>
            <a:r>
              <a:rPr lang="ru-RU" sz="3200" dirty="0" err="1"/>
              <a:t>хуэдэ</a:t>
            </a:r>
            <a:r>
              <a:rPr lang="ru-RU" sz="3200" dirty="0"/>
              <a:t> 1эщ1агъэ </a:t>
            </a:r>
            <a:r>
              <a:rPr lang="ru-RU" sz="3200" dirty="0" err="1"/>
              <a:t>узыхуеджэр</a:t>
            </a:r>
            <a:r>
              <a:rPr lang="ru-RU" sz="3200" dirty="0"/>
              <a:t>, </a:t>
            </a:r>
            <a:r>
              <a:rPr lang="en-US" sz="3200" dirty="0"/>
              <a:t>I</a:t>
            </a:r>
            <a:r>
              <a:rPr lang="ru-RU" sz="3200" dirty="0" err="1"/>
              <a:t>эдэм</a:t>
            </a:r>
            <a:r>
              <a:rPr lang="ru-RU" sz="3200" dirty="0"/>
              <a:t>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92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88640"/>
            <a:ext cx="8856984" cy="644157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>
                <a:solidFill>
                  <a:srgbClr val="FF0000"/>
                </a:solidFill>
              </a:rPr>
              <a:t>I.: </a:t>
            </a:r>
            <a:r>
              <a:rPr lang="ru-RU" sz="3200" dirty="0" err="1"/>
              <a:t>Сэ</a:t>
            </a:r>
            <a:r>
              <a:rPr lang="ru-RU" sz="3200" dirty="0"/>
              <a:t> </a:t>
            </a:r>
            <a:r>
              <a:rPr lang="ru-RU" sz="3200" dirty="0" err="1"/>
              <a:t>нэгъабэ</a:t>
            </a:r>
            <a:r>
              <a:rPr lang="ru-RU" sz="3200" dirty="0"/>
              <a:t> </a:t>
            </a:r>
            <a:r>
              <a:rPr lang="ru-RU" sz="3200" dirty="0" err="1"/>
              <a:t>университетыр</a:t>
            </a:r>
            <a:r>
              <a:rPr lang="ru-RU" sz="3200" dirty="0"/>
              <a:t> </a:t>
            </a:r>
            <a:r>
              <a:rPr lang="ru-RU" sz="3200" dirty="0" err="1"/>
              <a:t>къэзухащ</a:t>
            </a:r>
            <a:r>
              <a:rPr lang="ru-RU" sz="3200" dirty="0"/>
              <a:t>. </a:t>
            </a:r>
            <a:r>
              <a:rPr lang="ru-RU" sz="3200" dirty="0" err="1"/>
              <a:t>Иджыпсту</a:t>
            </a:r>
            <a:r>
              <a:rPr lang="ru-RU" sz="3200" dirty="0"/>
              <a:t> экономисту </a:t>
            </a:r>
            <a:r>
              <a:rPr lang="ru-RU" sz="3200" dirty="0" err="1"/>
              <a:t>солажьэ</a:t>
            </a:r>
            <a:r>
              <a:rPr lang="ru-RU" sz="3200" dirty="0"/>
              <a:t>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smtClean="0">
                <a:solidFill>
                  <a:srgbClr val="FF0000"/>
                </a:solidFill>
              </a:rPr>
              <a:t>А</a:t>
            </a:r>
            <a:r>
              <a:rPr lang="ru-RU" sz="3200" dirty="0">
                <a:solidFill>
                  <a:srgbClr val="FF0000"/>
                </a:solidFill>
              </a:rPr>
              <a:t>.: </a:t>
            </a:r>
            <a:r>
              <a:rPr lang="ru-RU" sz="3200" dirty="0"/>
              <a:t>Си </a:t>
            </a:r>
            <a:r>
              <a:rPr lang="ru-RU" sz="3200" dirty="0" err="1"/>
              <a:t>адэри</a:t>
            </a:r>
            <a:r>
              <a:rPr lang="ru-RU" sz="3200" dirty="0"/>
              <a:t> </a:t>
            </a:r>
            <a:r>
              <a:rPr lang="ru-RU" sz="3200" dirty="0" err="1"/>
              <a:t>экономикэ</a:t>
            </a:r>
            <a:r>
              <a:rPr lang="ru-RU" sz="3200" dirty="0"/>
              <a:t> 1эщ1агъэм пыщ1ауэ </a:t>
            </a:r>
            <a:r>
              <a:rPr lang="ru-RU" sz="3200" dirty="0" err="1"/>
              <a:t>мэлажьэ</a:t>
            </a:r>
            <a:r>
              <a:rPr lang="ru-RU" sz="3200" dirty="0"/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smtClean="0">
                <a:solidFill>
                  <a:srgbClr val="FF0000"/>
                </a:solidFill>
              </a:rPr>
              <a:t>Б.: </a:t>
            </a:r>
            <a:r>
              <a:rPr lang="ru-RU" sz="3200" dirty="0" err="1"/>
              <a:t>Уи</a:t>
            </a:r>
            <a:r>
              <a:rPr lang="ru-RU" sz="3200" dirty="0"/>
              <a:t> </a:t>
            </a:r>
            <a:r>
              <a:rPr lang="ru-RU" sz="3200" dirty="0" err="1"/>
              <a:t>анэр</a:t>
            </a:r>
            <a:r>
              <a:rPr lang="ru-RU" sz="3200" dirty="0"/>
              <a:t> егъэджак1уэщ, </a:t>
            </a:r>
            <a:r>
              <a:rPr lang="ru-RU" sz="3200" dirty="0" err="1"/>
              <a:t>аракъэ</a:t>
            </a:r>
            <a:r>
              <a:rPr lang="ru-RU" sz="3200" dirty="0"/>
              <a:t>?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>
                <a:solidFill>
                  <a:srgbClr val="FF0000"/>
                </a:solidFill>
              </a:rPr>
              <a:t>А.: </a:t>
            </a:r>
            <a:r>
              <a:rPr lang="ru-RU" sz="3200" dirty="0" err="1"/>
              <a:t>Аращ</a:t>
            </a:r>
            <a:r>
              <a:rPr lang="ru-RU" sz="3200" dirty="0"/>
              <a:t>. Математикэмк1э егъэджак1уэу </a:t>
            </a:r>
            <a:r>
              <a:rPr lang="ru-RU" sz="3200" dirty="0" err="1"/>
              <a:t>мэлажьэ</a:t>
            </a:r>
            <a:r>
              <a:rPr lang="ru-RU" sz="3200" dirty="0"/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FF0000"/>
                </a:solidFill>
              </a:rPr>
              <a:t>I.: </a:t>
            </a:r>
            <a:r>
              <a:rPr lang="ru-RU" sz="3200" dirty="0"/>
              <a:t>Си </a:t>
            </a:r>
            <a:r>
              <a:rPr lang="ru-RU" sz="3200" dirty="0" err="1"/>
              <a:t>гуапэщ</a:t>
            </a:r>
            <a:r>
              <a:rPr lang="ru-RU" sz="3200" dirty="0"/>
              <a:t> узэрысц1ыхуар, </a:t>
            </a:r>
            <a:r>
              <a:rPr lang="ru-RU" sz="3200" dirty="0" err="1"/>
              <a:t>Айтэч</a:t>
            </a:r>
            <a:r>
              <a:rPr lang="ru-RU" sz="3200" dirty="0"/>
              <a:t>. </a:t>
            </a:r>
            <a:r>
              <a:rPr lang="ru-RU" sz="3200" dirty="0" err="1"/>
              <a:t>Дызэхуэзэнщ</a:t>
            </a:r>
            <a:r>
              <a:rPr lang="ru-RU" sz="3200" dirty="0"/>
              <a:t> </a:t>
            </a:r>
            <a:r>
              <a:rPr lang="ru-RU" sz="3200" dirty="0" err="1"/>
              <a:t>иджыри</a:t>
            </a:r>
            <a:r>
              <a:rPr lang="ru-RU" sz="3200" dirty="0"/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>
                <a:solidFill>
                  <a:srgbClr val="FF0000"/>
                </a:solidFill>
              </a:rPr>
              <a:t>А.: </a:t>
            </a:r>
            <a:r>
              <a:rPr lang="ru-RU" sz="3200" dirty="0" err="1"/>
              <a:t>Тхьэм</a:t>
            </a:r>
            <a:r>
              <a:rPr lang="ru-RU" sz="3200" dirty="0"/>
              <a:t> жи1эмэ.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rgbClr val="FF0000"/>
                </a:solidFill>
              </a:rPr>
              <a:t>I.: </a:t>
            </a:r>
            <a:r>
              <a:rPr lang="ru-RU" sz="3200" dirty="0" err="1"/>
              <a:t>Узыншэу</a:t>
            </a:r>
            <a:r>
              <a:rPr lang="ru-RU" sz="3200" dirty="0"/>
              <a:t> </a:t>
            </a:r>
            <a:r>
              <a:rPr lang="ru-RU" sz="3200" dirty="0" err="1"/>
              <a:t>фыщытхэ</a:t>
            </a:r>
            <a:r>
              <a:rPr lang="ru-RU" sz="3200" dirty="0"/>
              <a:t>! Ф1ык1э </a:t>
            </a:r>
            <a:r>
              <a:rPr lang="ru-RU" sz="3200" dirty="0" err="1"/>
              <a:t>дызэхузэ</a:t>
            </a:r>
            <a:r>
              <a:rPr lang="ru-RU" sz="3200" dirty="0"/>
              <a:t>!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>
                <a:solidFill>
                  <a:srgbClr val="FF0000"/>
                </a:solidFill>
              </a:rPr>
              <a:t>Б.: </a:t>
            </a:r>
            <a:r>
              <a:rPr lang="ru-RU" sz="3200" dirty="0" err="1"/>
              <a:t>Узыншэу</a:t>
            </a:r>
            <a:r>
              <a:rPr lang="ru-RU" sz="3200" dirty="0"/>
              <a:t>, </a:t>
            </a:r>
            <a:r>
              <a:rPr lang="en-US" sz="3200" dirty="0"/>
              <a:t>I</a:t>
            </a:r>
            <a:r>
              <a:rPr lang="ru-RU" sz="3200" dirty="0" err="1"/>
              <a:t>эдэм</a:t>
            </a:r>
            <a:r>
              <a:rPr lang="ru-RU" sz="3200" dirty="0"/>
              <a:t>!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>
                <a:solidFill>
                  <a:srgbClr val="FF0000"/>
                </a:solidFill>
              </a:rPr>
              <a:t>А.: </a:t>
            </a:r>
            <a:r>
              <a:rPr lang="ru-RU" sz="3200" dirty="0"/>
              <a:t>Ф1ык1э!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836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363272" cy="100811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Работа с </a:t>
            </a:r>
            <a:r>
              <a:rPr lang="ru-RU" dirty="0"/>
              <a:t>глаголом </a:t>
            </a:r>
            <a:r>
              <a:rPr lang="ru-RU" dirty="0">
                <a:solidFill>
                  <a:srgbClr val="FF0000"/>
                </a:solidFill>
              </a:rPr>
              <a:t>зэгъэц1ыхун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96752"/>
            <a:ext cx="8856984" cy="5544616"/>
          </a:xfrm>
        </p:spPr>
        <p:txBody>
          <a:bodyPr>
            <a:noAutofit/>
          </a:bodyPr>
          <a:lstStyle/>
          <a:p>
            <a:r>
              <a:rPr lang="ru-RU" sz="3200" dirty="0"/>
              <a:t>Глагол </a:t>
            </a:r>
            <a:r>
              <a:rPr lang="ru-RU" sz="3200" dirty="0">
                <a:solidFill>
                  <a:srgbClr val="FF0000"/>
                </a:solidFill>
              </a:rPr>
              <a:t>зэгъэц1ыхун</a:t>
            </a:r>
            <a:r>
              <a:rPr lang="ru-RU" sz="3200" dirty="0"/>
              <a:t> </a:t>
            </a:r>
            <a:r>
              <a:rPr lang="ru-RU" sz="3200" i="1" dirty="0" err="1"/>
              <a:t>перех</a:t>
            </a:r>
            <a:r>
              <a:rPr lang="ru-RU" sz="3200" i="1" dirty="0"/>
              <a:t>. </a:t>
            </a:r>
            <a:r>
              <a:rPr lang="ru-RU" sz="3200" dirty="0"/>
              <a:t>1) узнавать, узнать кого-л.; 2) знакомиться, познакомиться с кем-чем-л</a:t>
            </a:r>
            <a:r>
              <a:rPr lang="ru-RU" sz="3200" dirty="0" smtClean="0"/>
              <a:t>., 5 тип.  </a:t>
            </a:r>
            <a:endParaRPr lang="ru-RU" sz="3200" dirty="0"/>
          </a:p>
          <a:p>
            <a:r>
              <a:rPr lang="ru-RU" sz="3200" dirty="0" err="1"/>
              <a:t>Сэ</a:t>
            </a:r>
            <a:r>
              <a:rPr lang="ru-RU" sz="3200" dirty="0"/>
              <a:t> зы</a:t>
            </a:r>
            <a:r>
              <a:rPr lang="ru-RU" sz="3200" dirty="0">
                <a:solidFill>
                  <a:srgbClr val="FF0000"/>
                </a:solidFill>
              </a:rPr>
              <a:t>з</a:t>
            </a:r>
            <a:r>
              <a:rPr lang="ru-RU" sz="3200" dirty="0"/>
              <a:t>огъэц1ыху. </a:t>
            </a:r>
            <a:endParaRPr lang="ru-RU" sz="3200" dirty="0" smtClean="0"/>
          </a:p>
          <a:p>
            <a:r>
              <a:rPr lang="ru-RU" sz="3200" dirty="0" err="1" smtClean="0"/>
              <a:t>Уэ</a:t>
            </a:r>
            <a:r>
              <a:rPr lang="ru-RU" sz="3200" dirty="0" smtClean="0"/>
              <a:t> </a:t>
            </a:r>
            <a:r>
              <a:rPr lang="ru-RU" sz="3200" dirty="0"/>
              <a:t>... зыбогъэц1ыху. </a:t>
            </a:r>
            <a:endParaRPr lang="ru-RU" sz="3200" dirty="0" smtClean="0"/>
          </a:p>
          <a:p>
            <a:r>
              <a:rPr lang="ru-RU" sz="3200" dirty="0" smtClean="0"/>
              <a:t>Абы </a:t>
            </a:r>
            <a:r>
              <a:rPr lang="ru-RU" sz="3200" dirty="0"/>
              <a:t>... зрегъэц1ыху. </a:t>
            </a:r>
            <a:endParaRPr lang="ru-RU" sz="3200" dirty="0" smtClean="0"/>
          </a:p>
          <a:p>
            <a:r>
              <a:rPr lang="ru-RU" sz="3200" dirty="0" smtClean="0"/>
              <a:t>Дэ </a:t>
            </a:r>
            <a:r>
              <a:rPr lang="ru-RU" sz="3200" dirty="0"/>
              <a:t>... зыдогъэц1ыху. </a:t>
            </a:r>
            <a:endParaRPr lang="ru-RU" sz="3200" dirty="0" smtClean="0"/>
          </a:p>
          <a:p>
            <a:r>
              <a:rPr lang="ru-RU" sz="3200" dirty="0" err="1" smtClean="0"/>
              <a:t>Фэ</a:t>
            </a:r>
            <a:r>
              <a:rPr lang="ru-RU" sz="3200" dirty="0" smtClean="0"/>
              <a:t> </a:t>
            </a:r>
            <a:r>
              <a:rPr lang="ru-RU" sz="3200" dirty="0"/>
              <a:t>... зывогъэц1ыху. </a:t>
            </a:r>
            <a:endParaRPr lang="ru-RU" sz="3200" dirty="0" smtClean="0"/>
          </a:p>
          <a:p>
            <a:r>
              <a:rPr lang="ru-RU" sz="3200" dirty="0" err="1" smtClean="0"/>
              <a:t>Абыхэм</a:t>
            </a:r>
            <a:r>
              <a:rPr lang="ru-RU" sz="3200" dirty="0" smtClean="0"/>
              <a:t> </a:t>
            </a:r>
            <a:r>
              <a:rPr lang="ru-RU" sz="3200" dirty="0"/>
              <a:t>... зрагъэц1ыху.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2451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5280" cy="828010"/>
          </a:xfrm>
        </p:spPr>
        <p:txBody>
          <a:bodyPr/>
          <a:lstStyle/>
          <a:p>
            <a:pPr algn="ctr"/>
            <a:r>
              <a:rPr lang="ru-RU" dirty="0"/>
              <a:t>Работа с глаголом </a:t>
            </a:r>
            <a:r>
              <a:rPr lang="ru-RU" dirty="0" smtClean="0">
                <a:solidFill>
                  <a:srgbClr val="FF0000"/>
                </a:solidFill>
              </a:rPr>
              <a:t>щ1эн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712968" cy="5688632"/>
          </a:xfrm>
        </p:spPr>
        <p:txBody>
          <a:bodyPr>
            <a:normAutofit fontScale="92500" lnSpcReduction="20000"/>
          </a:bodyPr>
          <a:lstStyle/>
          <a:p>
            <a:r>
              <a:rPr lang="ru-RU" sz="3500" dirty="0"/>
              <a:t>Глагол </a:t>
            </a:r>
            <a:r>
              <a:rPr lang="ru-RU" sz="3500" dirty="0">
                <a:solidFill>
                  <a:srgbClr val="FF0000"/>
                </a:solidFill>
              </a:rPr>
              <a:t>щ1эн</a:t>
            </a:r>
            <a:r>
              <a:rPr lang="ru-RU" sz="3500" dirty="0"/>
              <a:t> в значении делать нам уже знаком, но у этого глагола есть еще и другое значение – </a:t>
            </a:r>
            <a:r>
              <a:rPr lang="ru-RU" sz="3500" i="1" dirty="0" err="1"/>
              <a:t>перех</a:t>
            </a:r>
            <a:r>
              <a:rPr lang="ru-RU" sz="3500" dirty="0"/>
              <a:t>. </a:t>
            </a:r>
            <a:r>
              <a:rPr lang="ru-RU" sz="3500" dirty="0">
                <a:solidFill>
                  <a:srgbClr val="FF0000"/>
                </a:solidFill>
              </a:rPr>
              <a:t>знать</a:t>
            </a:r>
            <a:r>
              <a:rPr lang="ru-RU" sz="3500" dirty="0"/>
              <a:t>; 4 тип. </a:t>
            </a:r>
            <a:endParaRPr lang="ru-RU" sz="3500" dirty="0" smtClean="0"/>
          </a:p>
          <a:p>
            <a:r>
              <a:rPr lang="ru-RU" sz="3500" i="1" dirty="0" smtClean="0"/>
              <a:t>Поговорка. </a:t>
            </a:r>
            <a:r>
              <a:rPr lang="ru-RU" sz="3500" dirty="0" err="1" smtClean="0">
                <a:solidFill>
                  <a:srgbClr val="0070C0"/>
                </a:solidFill>
              </a:rPr>
              <a:t>Куэд</a:t>
            </a:r>
            <a:r>
              <a:rPr lang="ru-RU" sz="3500" dirty="0" smtClean="0">
                <a:solidFill>
                  <a:srgbClr val="0070C0"/>
                </a:solidFill>
              </a:rPr>
              <a:t> </a:t>
            </a:r>
            <a:r>
              <a:rPr lang="ru-RU" sz="3500" dirty="0" err="1">
                <a:solidFill>
                  <a:srgbClr val="0070C0"/>
                </a:solidFill>
              </a:rPr>
              <a:t>зылъэгъуам</a:t>
            </a:r>
            <a:r>
              <a:rPr lang="ru-RU" sz="3500" dirty="0">
                <a:solidFill>
                  <a:srgbClr val="0070C0"/>
                </a:solidFill>
              </a:rPr>
              <a:t>, </a:t>
            </a:r>
            <a:r>
              <a:rPr lang="ru-RU" sz="3500" dirty="0" err="1">
                <a:solidFill>
                  <a:srgbClr val="0070C0"/>
                </a:solidFill>
              </a:rPr>
              <a:t>куэд</a:t>
            </a:r>
            <a:r>
              <a:rPr lang="ru-RU" sz="3500" dirty="0">
                <a:solidFill>
                  <a:srgbClr val="0070C0"/>
                </a:solidFill>
              </a:rPr>
              <a:t> </a:t>
            </a:r>
            <a:r>
              <a:rPr lang="ru-RU" sz="3500" dirty="0" err="1" smtClean="0">
                <a:solidFill>
                  <a:srgbClr val="0070C0"/>
                </a:solidFill>
              </a:rPr>
              <a:t>ещIэ</a:t>
            </a:r>
            <a:r>
              <a:rPr lang="ru-RU" sz="3500" dirty="0" smtClean="0">
                <a:solidFill>
                  <a:srgbClr val="0070C0"/>
                </a:solidFill>
              </a:rPr>
              <a:t>. </a:t>
            </a:r>
            <a:r>
              <a:rPr lang="ru-RU" sz="3500" dirty="0" smtClean="0"/>
              <a:t>Кто </a:t>
            </a:r>
            <a:r>
              <a:rPr lang="ru-RU" sz="3500" dirty="0"/>
              <a:t>много видел, тот много </a:t>
            </a:r>
            <a:r>
              <a:rPr lang="ru-RU" sz="3500" dirty="0" smtClean="0"/>
              <a:t>знает. </a:t>
            </a:r>
            <a:endParaRPr lang="ru-RU" sz="3500" dirty="0"/>
          </a:p>
          <a:p>
            <a:r>
              <a:rPr lang="ru-RU" sz="3500" dirty="0" err="1"/>
              <a:t>Сэ</a:t>
            </a:r>
            <a:r>
              <a:rPr lang="ru-RU" sz="3500" dirty="0"/>
              <a:t> сощ1э. </a:t>
            </a:r>
            <a:endParaRPr lang="ru-RU" sz="3500" dirty="0" smtClean="0"/>
          </a:p>
          <a:p>
            <a:r>
              <a:rPr lang="ru-RU" sz="3500" dirty="0" err="1" smtClean="0"/>
              <a:t>Уэ</a:t>
            </a:r>
            <a:r>
              <a:rPr lang="ru-RU" sz="3500" dirty="0" smtClean="0"/>
              <a:t> </a:t>
            </a:r>
            <a:r>
              <a:rPr lang="ru-RU" sz="3500" dirty="0"/>
              <a:t>... уощ1э. </a:t>
            </a:r>
            <a:endParaRPr lang="ru-RU" sz="3500" dirty="0" smtClean="0"/>
          </a:p>
          <a:p>
            <a:r>
              <a:rPr lang="ru-RU" sz="3500" dirty="0" smtClean="0"/>
              <a:t>Абы </a:t>
            </a:r>
            <a:r>
              <a:rPr lang="ru-RU" sz="3500" dirty="0"/>
              <a:t>... ещ1э. </a:t>
            </a:r>
            <a:endParaRPr lang="ru-RU" sz="3500" dirty="0" smtClean="0"/>
          </a:p>
          <a:p>
            <a:r>
              <a:rPr lang="ru-RU" sz="3500" dirty="0" smtClean="0"/>
              <a:t>Дэ </a:t>
            </a:r>
            <a:r>
              <a:rPr lang="ru-RU" sz="3500" dirty="0"/>
              <a:t>... дощ1э. </a:t>
            </a:r>
            <a:endParaRPr lang="ru-RU" sz="3500" dirty="0" smtClean="0"/>
          </a:p>
          <a:p>
            <a:r>
              <a:rPr lang="ru-RU" sz="3500" dirty="0" err="1" smtClean="0"/>
              <a:t>Фэ</a:t>
            </a:r>
            <a:r>
              <a:rPr lang="ru-RU" sz="3500" dirty="0" smtClean="0"/>
              <a:t> </a:t>
            </a:r>
            <a:r>
              <a:rPr lang="ru-RU" sz="3500" dirty="0"/>
              <a:t>... фощ1э. </a:t>
            </a:r>
            <a:endParaRPr lang="ru-RU" sz="3500" dirty="0" smtClean="0"/>
          </a:p>
          <a:p>
            <a:r>
              <a:rPr lang="ru-RU" sz="3500" dirty="0" err="1" smtClean="0"/>
              <a:t>Абыхэм</a:t>
            </a:r>
            <a:r>
              <a:rPr lang="ru-RU" sz="3500" dirty="0" smtClean="0"/>
              <a:t> </a:t>
            </a:r>
            <a:r>
              <a:rPr lang="ru-RU" sz="3500" dirty="0"/>
              <a:t>... ящ1э.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192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179512" y="1124744"/>
            <a:ext cx="8784976" cy="5544616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/>
              <a:t>Глагол</a:t>
            </a:r>
            <a:r>
              <a:rPr lang="ru-RU" sz="3200" dirty="0">
                <a:solidFill>
                  <a:srgbClr val="FF0000"/>
                </a:solidFill>
              </a:rPr>
              <a:t> </a:t>
            </a:r>
            <a:r>
              <a:rPr lang="ru-RU" sz="3200" dirty="0" err="1">
                <a:solidFill>
                  <a:srgbClr val="FF0000"/>
                </a:solidFill>
              </a:rPr>
              <a:t>къэухын</a:t>
            </a:r>
            <a:r>
              <a:rPr lang="ru-RU" sz="3200" dirty="0">
                <a:solidFill>
                  <a:srgbClr val="FF0000"/>
                </a:solidFill>
              </a:rPr>
              <a:t>  </a:t>
            </a:r>
            <a:r>
              <a:rPr lang="ru-RU" sz="3200" i="1" dirty="0" err="1"/>
              <a:t>перех</a:t>
            </a:r>
            <a:r>
              <a:rPr lang="ru-RU" sz="3200" dirty="0"/>
              <a:t>., означает –  кончать, окончить что-л.; </a:t>
            </a:r>
            <a:endParaRPr lang="ru-RU" sz="32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err="1" smtClean="0"/>
              <a:t>институтыр</a:t>
            </a:r>
            <a:r>
              <a:rPr lang="ru-RU" sz="3200" dirty="0" smtClean="0"/>
              <a:t> </a:t>
            </a:r>
            <a:r>
              <a:rPr lang="ru-RU" sz="3200" dirty="0" err="1"/>
              <a:t>къэухын</a:t>
            </a:r>
            <a:r>
              <a:rPr lang="ru-RU" sz="3200" dirty="0"/>
              <a:t> </a:t>
            </a:r>
            <a:r>
              <a:rPr lang="ru-RU" sz="3200" dirty="0" smtClean="0"/>
              <a:t>- окончить институт; 5 тип.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err="1" smtClean="0"/>
              <a:t>Сэ</a:t>
            </a:r>
            <a:r>
              <a:rPr lang="ru-RU" sz="3200" dirty="0" smtClean="0"/>
              <a:t> </a:t>
            </a:r>
            <a:r>
              <a:rPr lang="ru-RU" sz="3200" dirty="0" err="1"/>
              <a:t>къызоух</a:t>
            </a:r>
            <a:r>
              <a:rPr lang="ru-RU" sz="3200" dirty="0"/>
              <a:t>. </a:t>
            </a:r>
            <a:endParaRPr lang="ru-RU" sz="32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err="1" smtClean="0"/>
              <a:t>Уэ</a:t>
            </a:r>
            <a:r>
              <a:rPr lang="ru-RU" sz="3200" dirty="0" smtClean="0"/>
              <a:t> </a:t>
            </a:r>
            <a:r>
              <a:rPr lang="ru-RU" sz="3200" dirty="0"/>
              <a:t>... </a:t>
            </a:r>
            <a:r>
              <a:rPr lang="ru-RU" sz="3200" dirty="0" err="1"/>
              <a:t>къыбоух</a:t>
            </a:r>
            <a:r>
              <a:rPr lang="ru-RU" sz="3200" dirty="0"/>
              <a:t>. </a:t>
            </a:r>
            <a:endParaRPr lang="ru-RU" sz="32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smtClean="0"/>
              <a:t>Абы </a:t>
            </a:r>
            <a:r>
              <a:rPr lang="ru-RU" sz="3200" dirty="0"/>
              <a:t>... </a:t>
            </a:r>
            <a:r>
              <a:rPr lang="ru-RU" sz="3200" dirty="0" err="1"/>
              <a:t>къеух</a:t>
            </a:r>
            <a:r>
              <a:rPr lang="ru-RU" sz="3200" dirty="0"/>
              <a:t>. </a:t>
            </a:r>
            <a:endParaRPr lang="ru-RU" sz="32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smtClean="0"/>
              <a:t>Дэ </a:t>
            </a:r>
            <a:r>
              <a:rPr lang="ru-RU" sz="3200" dirty="0"/>
              <a:t>... </a:t>
            </a:r>
            <a:r>
              <a:rPr lang="ru-RU" sz="3200" dirty="0" err="1"/>
              <a:t>къыдоух</a:t>
            </a:r>
            <a:r>
              <a:rPr lang="ru-RU" sz="3200" dirty="0"/>
              <a:t>. </a:t>
            </a:r>
            <a:endParaRPr lang="ru-RU" sz="32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err="1" smtClean="0"/>
              <a:t>Фэ</a:t>
            </a:r>
            <a:r>
              <a:rPr lang="ru-RU" sz="3200" dirty="0" smtClean="0"/>
              <a:t> </a:t>
            </a:r>
            <a:r>
              <a:rPr lang="ru-RU" sz="3200" dirty="0"/>
              <a:t>... </a:t>
            </a:r>
            <a:r>
              <a:rPr lang="ru-RU" sz="3200" dirty="0" err="1"/>
              <a:t>къывоух</a:t>
            </a:r>
            <a:r>
              <a:rPr lang="ru-RU" sz="3200" dirty="0"/>
              <a:t>. </a:t>
            </a:r>
            <a:endParaRPr lang="ru-RU" sz="3200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sz="3200" dirty="0" err="1" smtClean="0"/>
              <a:t>Абыхэм</a:t>
            </a:r>
            <a:r>
              <a:rPr lang="ru-RU" sz="3200" dirty="0" smtClean="0"/>
              <a:t>  </a:t>
            </a:r>
            <a:r>
              <a:rPr lang="ru-RU" sz="3200" dirty="0"/>
              <a:t>... </a:t>
            </a:r>
            <a:r>
              <a:rPr lang="ru-RU" sz="3200" dirty="0" err="1"/>
              <a:t>къаух</a:t>
            </a:r>
            <a:r>
              <a:rPr lang="ru-RU" sz="3200" dirty="0"/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ru-RU" sz="3200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1520" y="332656"/>
            <a:ext cx="8640960" cy="72008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rgbClr val="0070C0"/>
                </a:solidFill>
              </a:rPr>
              <a:t>Работа с глаголом </a:t>
            </a:r>
            <a:r>
              <a:rPr lang="ru-RU" dirty="0" err="1" smtClean="0">
                <a:solidFill>
                  <a:srgbClr val="FF0000"/>
                </a:solidFill>
              </a:rPr>
              <a:t>къэухын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" name="5-конечная звезда 1"/>
          <p:cNvSpPr/>
          <p:nvPr/>
        </p:nvSpPr>
        <p:spPr>
          <a:xfrm>
            <a:off x="8244408" y="5877272"/>
            <a:ext cx="720080" cy="7200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43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849</TotalTime>
  <Words>390</Words>
  <Application>Microsoft Office PowerPoint</Application>
  <PresentationFormat>Экран (4:3)</PresentationFormat>
  <Paragraphs>55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Главная</vt:lpstr>
      <vt:lpstr>Изучаем  кабардинский язык</vt:lpstr>
      <vt:lpstr>Хэт мыхэр?</vt:lpstr>
      <vt:lpstr>Хэт мыхэр?</vt:lpstr>
      <vt:lpstr> Диалогым дыкъоджэ</vt:lpstr>
      <vt:lpstr>Презентация PowerPoint</vt:lpstr>
      <vt:lpstr>Презентация PowerPoint</vt:lpstr>
      <vt:lpstr>Работа с глаголом зэгъэц1ыхун</vt:lpstr>
      <vt:lpstr>Работа с глаголом щ1эн</vt:lpstr>
      <vt:lpstr>Работа с глаголом къэухын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мама</dc:creator>
  <cp:lastModifiedBy>Mama</cp:lastModifiedBy>
  <cp:revision>54</cp:revision>
  <dcterms:created xsi:type="dcterms:W3CDTF">2014-03-12T17:19:47Z</dcterms:created>
  <dcterms:modified xsi:type="dcterms:W3CDTF">2014-10-29T12:51:53Z</dcterms:modified>
</cp:coreProperties>
</file>