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4" r:id="rId8"/>
    <p:sldId id="272" r:id="rId9"/>
    <p:sldId id="273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15.01.2015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98839" y="5229200"/>
            <a:ext cx="3649626" cy="52057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smtClean="0">
                <a:ln w="18415" cmpd="sng">
                  <a:solidFill>
                    <a:srgbClr val="FFFFFF"/>
                  </a:solidFill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Занятие №103</a:t>
            </a:r>
            <a:endParaRPr lang="ru-RU" sz="3200" dirty="0">
              <a:ln w="18415" cmpd="sng">
                <a:solidFill>
                  <a:srgbClr val="FFFFFF"/>
                </a:solidFill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760639"/>
          </a:xfrm>
        </p:spPr>
        <p:txBody>
          <a:bodyPr>
            <a:normAutofit lnSpcReduction="10000"/>
          </a:bodyPr>
          <a:lstStyle/>
          <a:p>
            <a:r>
              <a:rPr lang="ru-RU" sz="2800" b="1" dirty="0"/>
              <a:t>Деепричастие образуется от основ глагола при </a:t>
            </a:r>
            <a:r>
              <a:rPr lang="ru-RU" sz="2800" b="1" dirty="0" smtClean="0"/>
              <a:t>помощи </a:t>
            </a:r>
            <a:r>
              <a:rPr lang="ru-RU" sz="2800" b="1" dirty="0"/>
              <a:t>суффиксов </a:t>
            </a:r>
            <a:r>
              <a:rPr lang="ru-RU" sz="2800" b="1" dirty="0">
                <a:solidFill>
                  <a:srgbClr val="002060"/>
                </a:solidFill>
              </a:rPr>
              <a:t>-</a:t>
            </a:r>
            <a:r>
              <a:rPr lang="ru-RU" sz="2800" b="1" dirty="0" smtClean="0">
                <a:solidFill>
                  <a:srgbClr val="002060"/>
                </a:solidFill>
              </a:rPr>
              <a:t>у</a:t>
            </a:r>
            <a:r>
              <a:rPr lang="ru-RU" sz="2800" b="1" dirty="0">
                <a:solidFill>
                  <a:srgbClr val="002060"/>
                </a:solidFill>
              </a:rPr>
              <a:t>/-</a:t>
            </a:r>
            <a:r>
              <a:rPr lang="ru-RU" sz="2800" b="1" dirty="0" err="1">
                <a:solidFill>
                  <a:srgbClr val="002060"/>
                </a:solidFill>
              </a:rPr>
              <a:t>уэ</a:t>
            </a:r>
            <a:r>
              <a:rPr lang="ru-RU" sz="2800" b="1" dirty="0">
                <a:solidFill>
                  <a:srgbClr val="002060"/>
                </a:solidFill>
              </a:rPr>
              <a:t>, -</a:t>
            </a:r>
            <a:r>
              <a:rPr lang="ru-RU" sz="2800" b="1" dirty="0" err="1">
                <a:solidFill>
                  <a:srgbClr val="002060"/>
                </a:solidFill>
              </a:rPr>
              <a:t>урэ</a:t>
            </a:r>
            <a:r>
              <a:rPr lang="ru-RU" sz="2800" b="1" dirty="0">
                <a:solidFill>
                  <a:srgbClr val="002060"/>
                </a:solidFill>
              </a:rPr>
              <a:t> (-</a:t>
            </a:r>
            <a:r>
              <a:rPr lang="ru-RU" sz="2800" b="1" dirty="0" err="1">
                <a:solidFill>
                  <a:srgbClr val="002060"/>
                </a:solidFill>
              </a:rPr>
              <a:t>уэрэ</a:t>
            </a:r>
            <a:r>
              <a:rPr lang="ru-RU" sz="2800" b="1" dirty="0">
                <a:solidFill>
                  <a:srgbClr val="002060"/>
                </a:solidFill>
              </a:rPr>
              <a:t>)</a:t>
            </a:r>
            <a:r>
              <a:rPr lang="ru-RU" sz="2800" b="1" dirty="0"/>
              <a:t>. </a:t>
            </a:r>
            <a:endParaRPr lang="ru-RU" sz="2800" b="1" dirty="0" smtClean="0"/>
          </a:p>
          <a:p>
            <a:r>
              <a:rPr lang="ru-RU" sz="2800" b="1" dirty="0" smtClean="0"/>
              <a:t>Например: </a:t>
            </a:r>
            <a:r>
              <a:rPr lang="ru-RU" sz="2800" b="1" dirty="0" err="1" smtClean="0">
                <a:solidFill>
                  <a:srgbClr val="FF0000"/>
                </a:solidFill>
              </a:rPr>
              <a:t>сыщыту</a:t>
            </a:r>
            <a:r>
              <a:rPr lang="ru-RU" sz="2800" b="1" dirty="0" smtClean="0">
                <a:solidFill>
                  <a:srgbClr val="FF0000"/>
                </a:solidFill>
              </a:rPr>
              <a:t>, </a:t>
            </a:r>
            <a:r>
              <a:rPr lang="ru-RU" sz="2800" b="1" dirty="0" err="1" smtClean="0">
                <a:solidFill>
                  <a:srgbClr val="FF0000"/>
                </a:solidFill>
              </a:rPr>
              <a:t>еджауэ</a:t>
            </a:r>
            <a:r>
              <a:rPr lang="ru-RU" sz="2800" b="1" dirty="0" smtClean="0">
                <a:solidFill>
                  <a:srgbClr val="FF0000"/>
                </a:solidFill>
              </a:rPr>
              <a:t>, </a:t>
            </a:r>
            <a:r>
              <a:rPr lang="ru-RU" sz="2800" b="1" dirty="0" err="1" smtClean="0">
                <a:solidFill>
                  <a:srgbClr val="FF0000"/>
                </a:solidFill>
              </a:rPr>
              <a:t>лажьэурэ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800" b="1" dirty="0"/>
              <a:t>Деепричастие изменяется по лицам, как и другие глагольные категории. </a:t>
            </a:r>
            <a:endParaRPr lang="ru-RU" sz="2800" b="1" dirty="0" smtClean="0"/>
          </a:p>
          <a:p>
            <a:r>
              <a:rPr lang="ru-RU" sz="2800" b="1" dirty="0" smtClean="0"/>
              <a:t>Например</a:t>
            </a:r>
            <a:r>
              <a:rPr lang="ru-RU" sz="2800" b="1" dirty="0"/>
              <a:t>, </a:t>
            </a:r>
            <a:r>
              <a:rPr lang="ru-RU" sz="2800" b="1" dirty="0" err="1">
                <a:solidFill>
                  <a:srgbClr val="FF0000"/>
                </a:solidFill>
              </a:rPr>
              <a:t>сэ</a:t>
            </a:r>
            <a:r>
              <a:rPr lang="ru-RU" sz="2800" b="1" dirty="0">
                <a:solidFill>
                  <a:srgbClr val="FF0000"/>
                </a:solidFill>
              </a:rPr>
              <a:t> сык1уэу, </a:t>
            </a:r>
            <a:r>
              <a:rPr lang="ru-RU" sz="2800" b="1" dirty="0" err="1">
                <a:solidFill>
                  <a:srgbClr val="FF0000"/>
                </a:solidFill>
              </a:rPr>
              <a:t>уэ</a:t>
            </a:r>
            <a:r>
              <a:rPr lang="ru-RU" sz="2800" b="1" dirty="0">
                <a:solidFill>
                  <a:srgbClr val="FF0000"/>
                </a:solidFill>
              </a:rPr>
              <a:t> ук1уэу, ар к1уэуэ</a:t>
            </a:r>
            <a:r>
              <a:rPr lang="ru-RU" sz="28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2800" b="1" dirty="0"/>
              <a:t>В бесприставочных одноличных глаголах в форме деепричастия отсутствует показатель 3-го лица </a:t>
            </a:r>
            <a:r>
              <a:rPr lang="ru-RU" sz="2800" b="1" dirty="0" err="1"/>
              <a:t>едиственного</a:t>
            </a:r>
            <a:r>
              <a:rPr lang="ru-RU" sz="2800" b="1" dirty="0"/>
              <a:t> числа </a:t>
            </a:r>
            <a:r>
              <a:rPr lang="ru-RU" sz="2800" b="1" dirty="0" err="1">
                <a:solidFill>
                  <a:srgbClr val="FF0000"/>
                </a:solidFill>
              </a:rPr>
              <a:t>мэ</a:t>
            </a:r>
            <a:r>
              <a:rPr lang="ru-RU" sz="2800" b="1" dirty="0">
                <a:solidFill>
                  <a:srgbClr val="FF0000"/>
                </a:solidFill>
              </a:rPr>
              <a:t>-/</a:t>
            </a:r>
            <a:r>
              <a:rPr lang="ru-RU" sz="2800" b="1" dirty="0" err="1">
                <a:solidFill>
                  <a:srgbClr val="FF0000"/>
                </a:solidFill>
              </a:rPr>
              <a:t>ма</a:t>
            </a:r>
            <a:r>
              <a:rPr lang="ru-RU" sz="2800" b="1" dirty="0">
                <a:solidFill>
                  <a:srgbClr val="FF0000"/>
                </a:solidFill>
              </a:rPr>
              <a:t>- </a:t>
            </a:r>
            <a:r>
              <a:rPr lang="ru-RU" sz="2800" b="1" dirty="0"/>
              <a:t>и префикс настоящего </a:t>
            </a:r>
            <a:r>
              <a:rPr lang="ru-RU" sz="2800" b="1" dirty="0" err="1"/>
              <a:t>фремени</a:t>
            </a:r>
            <a:r>
              <a:rPr lang="ru-RU" sz="2800" b="1" dirty="0"/>
              <a:t> </a:t>
            </a:r>
            <a:r>
              <a:rPr lang="ru-RU" sz="2800" b="1" dirty="0">
                <a:solidFill>
                  <a:srgbClr val="FF0000"/>
                </a:solidFill>
              </a:rPr>
              <a:t>о-</a:t>
            </a:r>
            <a:r>
              <a:rPr lang="ru-RU" sz="2800" b="1" dirty="0"/>
              <a:t>. </a:t>
            </a:r>
            <a:endParaRPr lang="ru-RU" sz="2800" b="1" dirty="0" smtClean="0"/>
          </a:p>
          <a:p>
            <a:r>
              <a:rPr lang="ru-RU" sz="2800" b="1" dirty="0" smtClean="0"/>
              <a:t>Например</a:t>
            </a:r>
            <a:r>
              <a:rPr lang="ru-RU" sz="2800" b="1" dirty="0"/>
              <a:t>, </a:t>
            </a:r>
            <a:r>
              <a:rPr lang="ru-RU" sz="2800" b="1" dirty="0">
                <a:solidFill>
                  <a:srgbClr val="FF0000"/>
                </a:solidFill>
              </a:rPr>
              <a:t>мак1уэ – идет, к1уэуэ – он, идя; </a:t>
            </a:r>
            <a:r>
              <a:rPr lang="ru-RU" sz="2800" b="1" dirty="0" err="1">
                <a:solidFill>
                  <a:srgbClr val="FF0000"/>
                </a:solidFill>
              </a:rPr>
              <a:t>мэлажьэ</a:t>
            </a:r>
            <a:r>
              <a:rPr lang="ru-RU" sz="2800" b="1" dirty="0">
                <a:solidFill>
                  <a:srgbClr val="FF0000"/>
                </a:solidFill>
              </a:rPr>
              <a:t> – работает, </a:t>
            </a:r>
            <a:r>
              <a:rPr lang="ru-RU" sz="2800" b="1" dirty="0" err="1">
                <a:solidFill>
                  <a:srgbClr val="FF0000"/>
                </a:solidFill>
              </a:rPr>
              <a:t>лажьэу</a:t>
            </a:r>
            <a:r>
              <a:rPr lang="ru-RU" sz="2800" b="1" dirty="0">
                <a:solidFill>
                  <a:srgbClr val="FF0000"/>
                </a:solidFill>
              </a:rPr>
              <a:t> – он, работая; </a:t>
            </a:r>
            <a:r>
              <a:rPr lang="ru-RU" sz="2800" b="1" dirty="0" smtClean="0">
                <a:solidFill>
                  <a:srgbClr val="FF0000"/>
                </a:solidFill>
              </a:rPr>
              <a:t>                                           </a:t>
            </a:r>
          </a:p>
          <a:p>
            <a:r>
              <a:rPr lang="ru-RU" sz="2800" b="1" dirty="0" smtClean="0">
                <a:solidFill>
                  <a:srgbClr val="7030A0"/>
                </a:solidFill>
              </a:rPr>
              <a:t>       сок1уэ  – </a:t>
            </a:r>
            <a:r>
              <a:rPr lang="ru-RU" sz="2800" b="1" dirty="0">
                <a:solidFill>
                  <a:srgbClr val="7030A0"/>
                </a:solidFill>
              </a:rPr>
              <a:t>сык1уэу, </a:t>
            </a:r>
            <a:r>
              <a:rPr lang="ru-RU" sz="2800" b="1" dirty="0" err="1">
                <a:solidFill>
                  <a:srgbClr val="7030A0"/>
                </a:solidFill>
              </a:rPr>
              <a:t>уожэ</a:t>
            </a:r>
            <a:r>
              <a:rPr lang="ru-RU" sz="2800" b="1" dirty="0">
                <a:solidFill>
                  <a:srgbClr val="7030A0"/>
                </a:solidFill>
              </a:rPr>
              <a:t> – </a:t>
            </a:r>
            <a:r>
              <a:rPr lang="ru-RU" sz="2800" b="1" dirty="0" err="1" smtClean="0">
                <a:solidFill>
                  <a:srgbClr val="7030A0"/>
                </a:solidFill>
              </a:rPr>
              <a:t>ужэу</a:t>
            </a:r>
            <a:r>
              <a:rPr lang="ru-RU" sz="2800" b="1" dirty="0" smtClean="0"/>
              <a:t>.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435280" cy="936104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Как образуется деепричастие?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72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1700808"/>
            <a:ext cx="8640960" cy="4752528"/>
          </a:xfrm>
        </p:spPr>
        <p:txBody>
          <a:bodyPr>
            <a:normAutofit lnSpcReduction="10000"/>
          </a:bodyPr>
          <a:lstStyle/>
          <a:p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ехын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щысын</a:t>
            </a:r>
            <a:r>
              <a:rPr lang="ru-RU" sz="3200" b="1" dirty="0"/>
              <a:t>, </a:t>
            </a:r>
            <a:r>
              <a:rPr lang="ru-RU" sz="3200" b="1" dirty="0" err="1"/>
              <a:t>щылъын</a:t>
            </a:r>
            <a:r>
              <a:rPr lang="ru-RU" sz="3200" b="1" dirty="0" smtClean="0"/>
              <a:t>, едэ1уэн, </a:t>
            </a:r>
            <a:r>
              <a:rPr lang="ru-RU" sz="3200" b="1" dirty="0" err="1" smtClean="0"/>
              <a:t>епсэлъэн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тхын</a:t>
            </a:r>
            <a:r>
              <a:rPr lang="ru-RU" sz="3200" b="1" dirty="0" smtClean="0"/>
              <a:t>.</a:t>
            </a:r>
            <a:endParaRPr lang="ru-RU" sz="3200" b="1" dirty="0"/>
          </a:p>
          <a:p>
            <a:r>
              <a:rPr lang="ru-RU" sz="3200" b="1" dirty="0" smtClean="0"/>
              <a:t>Например: </a:t>
            </a:r>
            <a:r>
              <a:rPr lang="ru-RU" sz="3200" b="1" dirty="0" err="1" smtClean="0">
                <a:solidFill>
                  <a:srgbClr val="FF0000"/>
                </a:solidFill>
              </a:rPr>
              <a:t>сэлам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есхыу</a:t>
            </a:r>
            <a:r>
              <a:rPr lang="ru-RU" sz="3200" b="1" dirty="0" smtClean="0">
                <a:solidFill>
                  <a:srgbClr val="FF0000"/>
                </a:solidFill>
              </a:rPr>
              <a:t>, </a:t>
            </a:r>
            <a:r>
              <a:rPr lang="ru-RU" sz="3200" b="1" dirty="0" err="1" smtClean="0">
                <a:solidFill>
                  <a:srgbClr val="FF0000"/>
                </a:solidFill>
              </a:rPr>
              <a:t>сэлам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есхауэ</a:t>
            </a:r>
            <a:r>
              <a:rPr lang="ru-RU" sz="3200" b="1" dirty="0" smtClean="0"/>
              <a:t>. </a:t>
            </a:r>
          </a:p>
          <a:p>
            <a:r>
              <a:rPr lang="ru-RU" sz="3200" b="1" dirty="0" err="1" smtClean="0"/>
              <a:t>Сэ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</a:t>
            </a:r>
            <a:r>
              <a:rPr lang="ru-RU" sz="3200" b="1" dirty="0" err="1" smtClean="0">
                <a:solidFill>
                  <a:srgbClr val="FF0000"/>
                </a:solidFill>
              </a:rPr>
              <a:t>с</a:t>
            </a:r>
            <a:r>
              <a:rPr lang="ru-RU" sz="3200" b="1" dirty="0" err="1" smtClean="0"/>
              <a:t>хыу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Уэ</a:t>
            </a:r>
            <a:r>
              <a:rPr lang="ru-RU" sz="3200" b="1" dirty="0"/>
              <a:t> </a:t>
            </a:r>
            <a:r>
              <a:rPr lang="ru-RU" sz="3200" b="1" dirty="0" err="1"/>
              <a:t>сэлам</a:t>
            </a:r>
            <a:r>
              <a:rPr lang="ru-RU" sz="3200" b="1" dirty="0"/>
              <a:t> </a:t>
            </a:r>
            <a:r>
              <a:rPr lang="ru-RU" sz="3200" b="1" dirty="0" err="1" smtClean="0"/>
              <a:t>е</a:t>
            </a:r>
            <a:r>
              <a:rPr lang="ru-RU" sz="3200" b="1" dirty="0" err="1" smtClean="0">
                <a:solidFill>
                  <a:srgbClr val="FF0000"/>
                </a:solidFill>
              </a:rPr>
              <a:t>п</a:t>
            </a:r>
            <a:r>
              <a:rPr lang="ru-RU" sz="3200" b="1" dirty="0" err="1" smtClean="0"/>
              <a:t>хыу</a:t>
            </a:r>
            <a:r>
              <a:rPr lang="ru-RU" sz="3200" b="1" dirty="0"/>
              <a:t>.</a:t>
            </a:r>
          </a:p>
          <a:p>
            <a:r>
              <a:rPr lang="ru-RU" sz="3200" b="1" dirty="0" smtClean="0"/>
              <a:t>Абы </a:t>
            </a:r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ир</a:t>
            </a:r>
            <a:r>
              <a:rPr lang="ru-RU" sz="3200" b="1" dirty="0" err="1" smtClean="0">
                <a:solidFill>
                  <a:srgbClr val="FF0000"/>
                </a:solidFill>
              </a:rPr>
              <a:t>и</a:t>
            </a:r>
            <a:r>
              <a:rPr lang="ru-RU" sz="3200" b="1" dirty="0" err="1" smtClean="0"/>
              <a:t>хыу</a:t>
            </a:r>
            <a:r>
              <a:rPr lang="ru-RU" sz="3200" b="1" dirty="0"/>
              <a:t>.</a:t>
            </a:r>
          </a:p>
          <a:p>
            <a:r>
              <a:rPr lang="ru-RU" sz="3200" b="1" dirty="0" smtClean="0"/>
              <a:t>Дэ </a:t>
            </a:r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</a:t>
            </a:r>
            <a:r>
              <a:rPr lang="ru-RU" sz="3200" b="1" dirty="0" err="1" smtClean="0">
                <a:solidFill>
                  <a:srgbClr val="FF0000"/>
                </a:solidFill>
              </a:rPr>
              <a:t>т</a:t>
            </a:r>
            <a:r>
              <a:rPr lang="ru-RU" sz="3200" b="1" dirty="0" err="1" smtClean="0"/>
              <a:t>хыу</a:t>
            </a:r>
            <a:r>
              <a:rPr lang="ru-RU" sz="3200" b="1" dirty="0"/>
              <a:t>.</a:t>
            </a:r>
          </a:p>
          <a:p>
            <a:r>
              <a:rPr lang="ru-RU" sz="3200" b="1" dirty="0" err="1" smtClean="0"/>
              <a:t>Фэ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</a:t>
            </a:r>
            <a:r>
              <a:rPr lang="ru-RU" sz="3200" b="1" dirty="0" err="1" smtClean="0">
                <a:solidFill>
                  <a:srgbClr val="FF0000"/>
                </a:solidFill>
              </a:rPr>
              <a:t>ф</a:t>
            </a:r>
            <a:r>
              <a:rPr lang="ru-RU" sz="3200" b="1" dirty="0" err="1" smtClean="0"/>
              <a:t>хыу</a:t>
            </a:r>
            <a:r>
              <a:rPr lang="ru-RU" sz="3200" b="1" dirty="0"/>
              <a:t>.</a:t>
            </a:r>
          </a:p>
          <a:p>
            <a:r>
              <a:rPr lang="ru-RU" sz="3200" b="1" dirty="0" err="1" smtClean="0"/>
              <a:t>Абыхэм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сэлам</a:t>
            </a:r>
            <a:r>
              <a:rPr lang="ru-RU" sz="3200" b="1" dirty="0" smtClean="0"/>
              <a:t> </a:t>
            </a:r>
            <a:r>
              <a:rPr lang="ru-RU" sz="3200" b="1" dirty="0" err="1"/>
              <a:t>и</a:t>
            </a:r>
            <a:r>
              <a:rPr lang="ru-RU" sz="3200" b="1" dirty="0" err="1" smtClean="0"/>
              <a:t>р</a:t>
            </a:r>
            <a:r>
              <a:rPr lang="ru-RU" sz="3200" b="1" dirty="0" err="1" smtClean="0">
                <a:solidFill>
                  <a:srgbClr val="FF0000"/>
                </a:solidFill>
              </a:rPr>
              <a:t>а</a:t>
            </a:r>
            <a:r>
              <a:rPr lang="ru-RU" sz="3200" b="1" dirty="0" err="1" smtClean="0"/>
              <a:t>хыу</a:t>
            </a:r>
            <a:r>
              <a:rPr lang="ru-RU" sz="3200" b="1" dirty="0"/>
              <a:t>.</a:t>
            </a:r>
          </a:p>
          <a:p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51520" y="332656"/>
            <a:ext cx="8712968" cy="1426170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accent1">
                    <a:lumMod val="50000"/>
                  </a:schemeClr>
                </a:solidFill>
                <a:effectLst/>
              </a:rPr>
              <a:t>Образовать деепричастия от следующих глаголов и проспрягать.</a:t>
            </a:r>
            <a:endParaRPr lang="ru-RU" sz="3600" dirty="0">
              <a:solidFill>
                <a:schemeClr val="accent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194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3200" b="1" dirty="0"/>
              <a:t>я, </a:t>
            </a:r>
            <a:r>
              <a:rPr lang="ru-RU" sz="3200" b="1" dirty="0" smtClean="0"/>
              <a:t>разговаривая </a:t>
            </a:r>
          </a:p>
          <a:p>
            <a:r>
              <a:rPr lang="ru-RU" sz="3200" b="1" dirty="0" smtClean="0"/>
              <a:t>ты</a:t>
            </a:r>
            <a:r>
              <a:rPr lang="ru-RU" sz="3200" b="1" dirty="0"/>
              <a:t>, </a:t>
            </a:r>
            <a:r>
              <a:rPr lang="ru-RU" sz="3200" b="1" dirty="0" smtClean="0"/>
              <a:t>разговаривая </a:t>
            </a:r>
          </a:p>
          <a:p>
            <a:r>
              <a:rPr lang="ru-RU" sz="3200" b="1" dirty="0" smtClean="0"/>
              <a:t>он</a:t>
            </a:r>
            <a:r>
              <a:rPr lang="ru-RU" sz="3200" b="1" dirty="0"/>
              <a:t>, </a:t>
            </a:r>
            <a:r>
              <a:rPr lang="ru-RU" sz="3200" b="1" dirty="0" smtClean="0"/>
              <a:t>разговаривая </a:t>
            </a:r>
          </a:p>
          <a:p>
            <a:r>
              <a:rPr lang="ru-RU" sz="3200" b="1" dirty="0" smtClean="0"/>
              <a:t>я</a:t>
            </a:r>
            <a:r>
              <a:rPr lang="ru-RU" sz="3200" b="1" dirty="0"/>
              <a:t>, </a:t>
            </a:r>
            <a:r>
              <a:rPr lang="ru-RU" sz="3200" b="1" dirty="0" smtClean="0"/>
              <a:t>стоя </a:t>
            </a:r>
          </a:p>
          <a:p>
            <a:r>
              <a:rPr lang="ru-RU" sz="3200" b="1" dirty="0" smtClean="0"/>
              <a:t>ты</a:t>
            </a:r>
            <a:r>
              <a:rPr lang="ru-RU" sz="3200" b="1" dirty="0"/>
              <a:t>, </a:t>
            </a:r>
            <a:r>
              <a:rPr lang="ru-RU" sz="3200" b="1" dirty="0" smtClean="0"/>
              <a:t>стоя </a:t>
            </a:r>
          </a:p>
          <a:p>
            <a:r>
              <a:rPr lang="ru-RU" sz="3200" b="1" dirty="0" smtClean="0"/>
              <a:t>он</a:t>
            </a:r>
            <a:r>
              <a:rPr lang="ru-RU" sz="3200" b="1" dirty="0"/>
              <a:t>, </a:t>
            </a:r>
            <a:r>
              <a:rPr lang="ru-RU" sz="3200" b="1" dirty="0" smtClean="0"/>
              <a:t>стоя </a:t>
            </a:r>
          </a:p>
          <a:p>
            <a:r>
              <a:rPr lang="ru-RU" sz="3200" b="1" dirty="0" smtClean="0"/>
              <a:t>мы</a:t>
            </a:r>
            <a:r>
              <a:rPr lang="ru-RU" sz="3200" b="1" dirty="0"/>
              <a:t>, </a:t>
            </a:r>
            <a:r>
              <a:rPr lang="ru-RU" sz="3200" b="1" dirty="0" smtClean="0"/>
              <a:t>работая </a:t>
            </a:r>
          </a:p>
          <a:p>
            <a:r>
              <a:rPr lang="ru-RU" sz="3200" b="1" dirty="0" smtClean="0"/>
              <a:t>вы</a:t>
            </a:r>
            <a:r>
              <a:rPr lang="ru-RU" sz="3200" b="1" dirty="0"/>
              <a:t>, </a:t>
            </a:r>
            <a:r>
              <a:rPr lang="ru-RU" sz="3200" b="1" dirty="0" smtClean="0"/>
              <a:t>работая </a:t>
            </a:r>
          </a:p>
          <a:p>
            <a:r>
              <a:rPr lang="ru-RU" sz="3200" b="1" dirty="0" smtClean="0"/>
              <a:t>они</a:t>
            </a:r>
            <a:r>
              <a:rPr lang="ru-RU" sz="3200" b="1" dirty="0"/>
              <a:t>, </a:t>
            </a:r>
            <a:r>
              <a:rPr lang="ru-RU" sz="3200" b="1" dirty="0" smtClean="0"/>
              <a:t>работая </a:t>
            </a:r>
            <a:endParaRPr lang="ru-RU" sz="3200" b="1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Адыгэбзэк1э жыф1э.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90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481328"/>
            <a:ext cx="8784976" cy="4525963"/>
          </a:xfrm>
        </p:spPr>
        <p:txBody>
          <a:bodyPr>
            <a:normAutofit/>
          </a:bodyPr>
          <a:lstStyle/>
          <a:p>
            <a:r>
              <a:rPr lang="ru-RU" sz="3600" b="1" dirty="0"/>
              <a:t>Сыт, ..., </a:t>
            </a:r>
            <a:r>
              <a:rPr lang="ru-RU" sz="3600" b="1" dirty="0" err="1"/>
              <a:t>ущысу</a:t>
            </a:r>
            <a:r>
              <a:rPr lang="ru-RU" sz="3600" b="1" dirty="0"/>
              <a:t> пщ1эр? </a:t>
            </a:r>
            <a:endParaRPr lang="ru-RU" sz="3600" b="1" dirty="0" smtClean="0"/>
          </a:p>
          <a:p>
            <a:r>
              <a:rPr lang="ru-RU" sz="3600" b="1" dirty="0" smtClean="0"/>
              <a:t>Сыт</a:t>
            </a:r>
            <a:r>
              <a:rPr lang="ru-RU" sz="3600" b="1" dirty="0"/>
              <a:t>,  ..., </a:t>
            </a:r>
            <a:r>
              <a:rPr lang="ru-RU" sz="3600" b="1" dirty="0" err="1"/>
              <a:t>ущылъу</a:t>
            </a:r>
            <a:r>
              <a:rPr lang="ru-RU" sz="3600" b="1" dirty="0"/>
              <a:t> пщ1эр? </a:t>
            </a:r>
            <a:endParaRPr lang="ru-RU" sz="3600" b="1" dirty="0" smtClean="0"/>
          </a:p>
          <a:p>
            <a:r>
              <a:rPr lang="ru-RU" sz="3600" b="1" dirty="0" smtClean="0"/>
              <a:t>Сыт</a:t>
            </a:r>
            <a:r>
              <a:rPr lang="ru-RU" sz="3600" b="1" dirty="0"/>
              <a:t>, ..., </a:t>
            </a:r>
            <a:r>
              <a:rPr lang="ru-RU" sz="3600" b="1" dirty="0" err="1"/>
              <a:t>кафем</a:t>
            </a:r>
            <a:r>
              <a:rPr lang="ru-RU" sz="3600" b="1" dirty="0"/>
              <a:t> ущ1эсу пщ1эр? </a:t>
            </a:r>
            <a:endParaRPr lang="ru-RU" sz="3600" b="1" dirty="0" smtClean="0"/>
          </a:p>
          <a:p>
            <a:r>
              <a:rPr lang="ru-RU" sz="3600" b="1" dirty="0" smtClean="0"/>
              <a:t>Сыт</a:t>
            </a:r>
            <a:r>
              <a:rPr lang="ru-RU" sz="3600" b="1" dirty="0"/>
              <a:t>, ..., </a:t>
            </a:r>
            <a:r>
              <a:rPr lang="ru-RU" sz="3600" b="1" dirty="0" err="1"/>
              <a:t>кинотеатрым</a:t>
            </a:r>
            <a:r>
              <a:rPr lang="ru-RU" sz="3600" b="1" dirty="0"/>
              <a:t> ущ1эсу пщ1эр? </a:t>
            </a:r>
            <a:endParaRPr lang="ru-RU" sz="3600" b="1" dirty="0" smtClean="0"/>
          </a:p>
          <a:p>
            <a:r>
              <a:rPr lang="ru-RU" sz="3600" b="1" dirty="0" smtClean="0"/>
              <a:t>Сыт</a:t>
            </a:r>
            <a:r>
              <a:rPr lang="ru-RU" sz="3600" b="1" dirty="0"/>
              <a:t>, ..., пщэф1ап1эм ущ1эту пщ1эр?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Фыкъеджэ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, упщ1эхэм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жэуап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ефт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8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980728"/>
            <a:ext cx="8928992" cy="5877272"/>
          </a:xfrm>
        </p:spPr>
        <p:txBody>
          <a:bodyPr>
            <a:noAutofit/>
          </a:bodyPr>
          <a:lstStyle/>
          <a:p>
            <a:pPr marL="108000" indent="0">
              <a:spcBef>
                <a:spcPts val="0"/>
              </a:spcBef>
              <a:buNone/>
            </a:pPr>
            <a:r>
              <a:rPr lang="ru-RU" sz="3200" dirty="0" smtClean="0"/>
              <a:t>•</a:t>
            </a:r>
            <a:r>
              <a:rPr lang="ru-RU" sz="3200" b="1" dirty="0" smtClean="0"/>
              <a:t>формы </a:t>
            </a:r>
            <a:r>
              <a:rPr lang="ru-RU" sz="3200" b="1" dirty="0"/>
              <a:t>единственного и множественного числа. </a:t>
            </a:r>
            <a:r>
              <a:rPr lang="ru-RU" sz="3200" b="1" dirty="0" smtClean="0"/>
              <a:t>Например</a:t>
            </a:r>
            <a:r>
              <a:rPr lang="ru-RU" sz="3200" b="1" dirty="0"/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сылажьэу</a:t>
            </a:r>
            <a:r>
              <a:rPr lang="ru-RU" sz="3200" b="1" dirty="0">
                <a:solidFill>
                  <a:srgbClr val="FF0000"/>
                </a:solidFill>
              </a:rPr>
              <a:t> – </a:t>
            </a:r>
            <a:r>
              <a:rPr lang="ru-RU" sz="3200" b="1" dirty="0" err="1">
                <a:solidFill>
                  <a:srgbClr val="FF0000"/>
                </a:solidFill>
              </a:rPr>
              <a:t>дылажьэу</a:t>
            </a:r>
            <a:r>
              <a:rPr lang="ru-RU" sz="3200" b="1" dirty="0">
                <a:solidFill>
                  <a:srgbClr val="FF0000"/>
                </a:solidFill>
              </a:rPr>
              <a:t>, упщ1аф1эу – фыпщаф1эу</a:t>
            </a:r>
            <a:r>
              <a:rPr lang="ru-RU" sz="3200" b="1" dirty="0"/>
              <a:t>.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3200" b="1" dirty="0" smtClean="0"/>
              <a:t>•Положительную </a:t>
            </a:r>
            <a:r>
              <a:rPr lang="ru-RU" sz="3200" b="1" dirty="0"/>
              <a:t>и отрицательную формы. </a:t>
            </a:r>
            <a:r>
              <a:rPr lang="ru-RU" sz="3200" b="1" dirty="0" smtClean="0"/>
              <a:t>Например</a:t>
            </a:r>
            <a:r>
              <a:rPr lang="ru-RU" sz="3200" b="1" dirty="0"/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еджэу</a:t>
            </a:r>
            <a:r>
              <a:rPr lang="ru-RU" sz="3200" b="1" dirty="0">
                <a:solidFill>
                  <a:srgbClr val="FF0000"/>
                </a:solidFill>
              </a:rPr>
              <a:t> – </a:t>
            </a:r>
            <a:r>
              <a:rPr lang="ru-RU" sz="3200" b="1" dirty="0" err="1">
                <a:solidFill>
                  <a:srgbClr val="FF0000"/>
                </a:solidFill>
              </a:rPr>
              <a:t>емыджэу</a:t>
            </a:r>
            <a:r>
              <a:rPr lang="ru-RU" sz="3200" b="1" dirty="0">
                <a:solidFill>
                  <a:srgbClr val="FF0000"/>
                </a:solidFill>
              </a:rPr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тхэуэ</a:t>
            </a:r>
            <a:r>
              <a:rPr lang="ru-RU" sz="3200" b="1" dirty="0">
                <a:solidFill>
                  <a:srgbClr val="FF0000"/>
                </a:solidFill>
              </a:rPr>
              <a:t> – </a:t>
            </a:r>
            <a:r>
              <a:rPr lang="ru-RU" sz="3200" b="1" dirty="0" err="1">
                <a:solidFill>
                  <a:srgbClr val="FF0000"/>
                </a:solidFill>
              </a:rPr>
              <a:t>мытхэу</a:t>
            </a:r>
            <a:r>
              <a:rPr lang="ru-RU" sz="3200" b="1" dirty="0">
                <a:solidFill>
                  <a:srgbClr val="FF0000"/>
                </a:solidFill>
              </a:rPr>
              <a:t>.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3200" b="1" dirty="0" smtClean="0"/>
              <a:t>•Форму </a:t>
            </a:r>
            <a:r>
              <a:rPr lang="ru-RU" sz="3200" b="1" dirty="0" err="1"/>
              <a:t>союзности</a:t>
            </a:r>
            <a:r>
              <a:rPr lang="ru-RU" sz="3200" b="1" dirty="0"/>
              <a:t>. Например, </a:t>
            </a:r>
            <a:r>
              <a:rPr lang="ru-RU" sz="3200" b="1" dirty="0" err="1">
                <a:solidFill>
                  <a:srgbClr val="FF0000"/>
                </a:solidFill>
              </a:rPr>
              <a:t>дэлажьэу</a:t>
            </a:r>
            <a:r>
              <a:rPr lang="ru-RU" sz="3200" b="1" dirty="0">
                <a:solidFill>
                  <a:srgbClr val="FF0000"/>
                </a:solidFill>
              </a:rPr>
              <a:t>, </a:t>
            </a:r>
            <a:r>
              <a:rPr lang="ru-RU" sz="3200" b="1" dirty="0" err="1">
                <a:solidFill>
                  <a:srgbClr val="FF0000"/>
                </a:solidFill>
              </a:rPr>
              <a:t>дэтхэу</a:t>
            </a:r>
            <a:r>
              <a:rPr lang="ru-RU" sz="3200" b="1" dirty="0">
                <a:solidFill>
                  <a:srgbClr val="FF0000"/>
                </a:solidFill>
              </a:rPr>
              <a:t>.</a:t>
            </a:r>
          </a:p>
          <a:p>
            <a:pPr marL="108000" indent="0">
              <a:spcBef>
                <a:spcPts val="0"/>
              </a:spcBef>
              <a:buNone/>
            </a:pPr>
            <a:r>
              <a:rPr lang="ru-RU" sz="3200" b="1" dirty="0" smtClean="0"/>
              <a:t>•Форму </a:t>
            </a:r>
            <a:r>
              <a:rPr lang="ru-RU" sz="3200" b="1" dirty="0"/>
              <a:t>переходности и непереходности.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Например</a:t>
            </a:r>
            <a:r>
              <a:rPr lang="ru-RU" sz="3200" b="1" dirty="0">
                <a:solidFill>
                  <a:srgbClr val="FF0000"/>
                </a:solidFill>
              </a:rPr>
              <a:t>, ар </a:t>
            </a:r>
            <a:r>
              <a:rPr lang="ru-RU" sz="3200" b="1" dirty="0" err="1">
                <a:solidFill>
                  <a:srgbClr val="FF0000"/>
                </a:solidFill>
              </a:rPr>
              <a:t>щысу</a:t>
            </a:r>
            <a:r>
              <a:rPr lang="ru-RU" sz="3200" b="1" dirty="0">
                <a:solidFill>
                  <a:srgbClr val="FF0000"/>
                </a:solidFill>
              </a:rPr>
              <a:t>, абы </a:t>
            </a:r>
            <a:r>
              <a:rPr lang="ru-RU" sz="3200" b="1" dirty="0" err="1">
                <a:solidFill>
                  <a:srgbClr val="FF0000"/>
                </a:solidFill>
              </a:rPr>
              <a:t>итхыу</a:t>
            </a:r>
            <a:r>
              <a:rPr lang="ru-RU" sz="3200" b="1" dirty="0"/>
              <a:t>. 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solidFill>
                  <a:schemeClr val="accent1">
                    <a:lumMod val="50000"/>
                  </a:schemeClr>
                </a:solidFill>
              </a:rPr>
              <a:t>Деепричастие имеет</a:t>
            </a: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2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4572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dirty="0">
                <a:latin typeface="Times New Roman"/>
                <a:ea typeface="Calibri"/>
                <a:cs typeface="Times New Roman"/>
              </a:rPr>
              <a:t>Деепричастия могут употребляться и в сочетании с формой повелительного наклонения. Например, </a:t>
            </a:r>
            <a:r>
              <a:rPr lang="ru-RU" sz="32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ущысу</a:t>
            </a:r>
            <a:r>
              <a:rPr lang="ru-RU" sz="32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шхэ</a:t>
            </a:r>
            <a:r>
              <a:rPr lang="ru-RU" sz="32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!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(Кушай сидя!)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b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Ущылъу</a:t>
            </a:r>
            <a:r>
              <a:rPr lang="ru-RU" sz="3200" b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 уемыджэ</a:t>
            </a:r>
            <a:r>
              <a:rPr lang="ru-RU" sz="32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!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(Не читай лежа!) </a:t>
            </a:r>
            <a:endParaRPr lang="ru-RU" sz="3200" dirty="0" smtClean="0">
              <a:latin typeface="Times New Roman"/>
              <a:ea typeface="Calibri"/>
              <a:cs typeface="Times New Roman"/>
            </a:endParaRPr>
          </a:p>
          <a:p>
            <a:pPr marL="457200" indent="4572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b="1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Ущыту</a:t>
            </a:r>
            <a:r>
              <a:rPr lang="ru-RU" sz="3200" b="1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умылажьэ</a:t>
            </a:r>
            <a:r>
              <a:rPr lang="ru-RU" sz="32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! </a:t>
            </a:r>
            <a:r>
              <a:rPr lang="ru-RU" sz="3200" dirty="0">
                <a:latin typeface="Times New Roman"/>
                <a:ea typeface="Calibri"/>
                <a:cs typeface="Times New Roman"/>
              </a:rPr>
              <a:t>(Не работай стоя</a:t>
            </a:r>
            <a:r>
              <a:rPr lang="ru-RU" sz="3200" dirty="0" smtClean="0">
                <a:latin typeface="Times New Roman"/>
                <a:ea typeface="Calibri"/>
                <a:cs typeface="Times New Roman"/>
              </a:rPr>
              <a:t>!)</a:t>
            </a:r>
          </a:p>
          <a:p>
            <a:pPr marL="457200" indent="457200" algn="just">
              <a:lnSpc>
                <a:spcPct val="115000"/>
              </a:lnSpc>
              <a:spcAft>
                <a:spcPts val="1000"/>
              </a:spcAft>
              <a:tabLst>
                <a:tab pos="630555" algn="l"/>
              </a:tabLst>
            </a:pPr>
            <a:r>
              <a:rPr lang="ru-RU" sz="3200" dirty="0" smtClean="0">
                <a:latin typeface="Times New Roman"/>
                <a:ea typeface="Calibri"/>
                <a:cs typeface="Times New Roman"/>
              </a:rPr>
              <a:t>…</a:t>
            </a:r>
            <a:endParaRPr lang="ru-RU" sz="32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3600" dirty="0">
                <a:solidFill>
                  <a:schemeClr val="accent1">
                    <a:lumMod val="50000"/>
                  </a:schemeClr>
                </a:solidFill>
              </a:rPr>
              <a:t>Деепричастие с глаголом в повелительном наклонении.</a:t>
            </a:r>
          </a:p>
        </p:txBody>
      </p:sp>
    </p:spTree>
    <p:extLst>
      <p:ext uri="{BB962C8B-B14F-4D97-AF65-F5344CB8AC3E}">
        <p14:creationId xmlns:p14="http://schemas.microsoft.com/office/powerpoint/2010/main" val="7852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234475"/>
          </a:xfrm>
        </p:spPr>
        <p:txBody>
          <a:bodyPr>
            <a:normAutofit/>
          </a:bodyPr>
          <a:lstStyle/>
          <a:p>
            <a:r>
              <a:rPr lang="ru-RU" sz="3200" b="1" dirty="0"/>
              <a:t>Деепричастия </a:t>
            </a:r>
            <a:r>
              <a:rPr lang="ru-RU" sz="3200" b="1" dirty="0" smtClean="0"/>
              <a:t>с суффиксами </a:t>
            </a:r>
            <a:r>
              <a:rPr lang="ru-RU" sz="3200" b="1" dirty="0">
                <a:solidFill>
                  <a:srgbClr val="0070C0"/>
                </a:solidFill>
              </a:rPr>
              <a:t>-у/-</a:t>
            </a:r>
            <a:r>
              <a:rPr lang="ru-RU" sz="3200" b="1" dirty="0" err="1">
                <a:solidFill>
                  <a:srgbClr val="0070C0"/>
                </a:solidFill>
              </a:rPr>
              <a:t>уэ</a:t>
            </a:r>
            <a:r>
              <a:rPr lang="ru-RU" sz="3200" b="1" dirty="0">
                <a:solidFill>
                  <a:srgbClr val="0070C0"/>
                </a:solidFill>
              </a:rPr>
              <a:t> </a:t>
            </a:r>
            <a:r>
              <a:rPr lang="ru-RU" sz="3200" b="1" dirty="0"/>
              <a:t>могут сочетаться и с причастиями.</a:t>
            </a:r>
          </a:p>
          <a:p>
            <a:r>
              <a:rPr lang="ru-RU" sz="3200" b="1" dirty="0" smtClean="0"/>
              <a:t>Например:</a:t>
            </a:r>
          </a:p>
          <a:p>
            <a:pPr marL="109728" indent="0">
              <a:buNone/>
            </a:pPr>
            <a:r>
              <a:rPr lang="ru-RU" sz="3200" b="1" dirty="0" err="1" smtClean="0">
                <a:solidFill>
                  <a:srgbClr val="FF0000"/>
                </a:solidFill>
              </a:rPr>
              <a:t>Умылажьэу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u="sng" dirty="0" err="1">
                <a:solidFill>
                  <a:srgbClr val="FF0000"/>
                </a:solidFill>
              </a:rPr>
              <a:t>пшхыр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1эф1 </a:t>
            </a:r>
            <a:r>
              <a:rPr lang="ru-RU" sz="3200" b="1" dirty="0" err="1">
                <a:solidFill>
                  <a:srgbClr val="FF0000"/>
                </a:solidFill>
              </a:rPr>
              <a:t>хъуркъым</a:t>
            </a:r>
            <a:r>
              <a:rPr lang="ru-RU" sz="3200" b="1" dirty="0">
                <a:solidFill>
                  <a:srgbClr val="FF0000"/>
                </a:solidFill>
              </a:rPr>
              <a:t>. 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pPr marL="109728" indent="0">
              <a:buNone/>
            </a:pPr>
            <a:r>
              <a:rPr lang="ru-RU" sz="3200" i="1" dirty="0">
                <a:solidFill>
                  <a:schemeClr val="accent1">
                    <a:lumMod val="50000"/>
                  </a:schemeClr>
                </a:solidFill>
              </a:rPr>
              <a:t>(Не поработаешь, вкусно не поешь.) </a:t>
            </a:r>
            <a:endParaRPr lang="ru-RU" sz="3200" i="1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109728" indent="0">
              <a:buNone/>
            </a:pPr>
            <a:r>
              <a:rPr lang="ru-RU" sz="3200" b="1" dirty="0" err="1" smtClean="0">
                <a:solidFill>
                  <a:srgbClr val="FF0000"/>
                </a:solidFill>
              </a:rPr>
              <a:t>Ущысу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u="sng" dirty="0" err="1">
                <a:solidFill>
                  <a:srgbClr val="FF0000"/>
                </a:solidFill>
              </a:rPr>
              <a:t>птхар</a:t>
            </a:r>
            <a:r>
              <a:rPr lang="ru-RU" sz="3200" b="1" u="sng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нэхъ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дахэщ</a:t>
            </a:r>
            <a:r>
              <a:rPr lang="ru-RU" sz="32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Сочетание </a:t>
            </a:r>
            <a:b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dirty="0" smtClean="0">
                <a:solidFill>
                  <a:schemeClr val="accent1">
                    <a:lumMod val="50000"/>
                  </a:schemeClr>
                </a:solidFill>
              </a:rPr>
              <a:t>деепричастия с причастием.</a:t>
            </a:r>
            <a:endParaRPr lang="ru-RU" sz="4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Сурэтхэм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япкъ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итк1э </a:t>
            </a:r>
            <a:b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упщ1эхэм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жэуап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идот</a:t>
            </a:r>
            <a:r>
              <a:rPr lang="ru-RU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06" y="3101310"/>
            <a:ext cx="2109987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/>
          <a:stretch/>
        </p:blipFill>
        <p:spPr bwMode="auto">
          <a:xfrm>
            <a:off x="7031421" y="3147874"/>
            <a:ext cx="1954598" cy="154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858" y="4902881"/>
            <a:ext cx="1878161" cy="1878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66705" y="1459417"/>
            <a:ext cx="4572000" cy="510909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/>
              <a:t>Сыт щ1алэ ц1ык1ум ст1олым </a:t>
            </a:r>
            <a:r>
              <a:rPr lang="ru-RU" sz="2800" b="1" dirty="0" err="1"/>
              <a:t>телъу</a:t>
            </a:r>
            <a:r>
              <a:rPr lang="ru-RU" sz="2800" b="1" dirty="0"/>
              <a:t> ищ1эр? </a:t>
            </a:r>
          </a:p>
          <a:p>
            <a:r>
              <a:rPr lang="ru-RU" sz="2800" b="1" dirty="0"/>
              <a:t>Сыт </a:t>
            </a:r>
            <a:r>
              <a:rPr lang="ru-RU" sz="2800" b="1" dirty="0" err="1"/>
              <a:t>хъыджэбз</a:t>
            </a:r>
            <a:r>
              <a:rPr lang="ru-RU" sz="2800" b="1" dirty="0"/>
              <a:t> ц1ык1ум </a:t>
            </a:r>
            <a:r>
              <a:rPr lang="ru-RU" sz="2800" b="1" dirty="0" err="1"/>
              <a:t>унэ</a:t>
            </a:r>
            <a:r>
              <a:rPr lang="ru-RU" sz="2800" b="1" dirty="0"/>
              <a:t> </a:t>
            </a:r>
            <a:r>
              <a:rPr lang="ru-RU" sz="2800" b="1" dirty="0" err="1"/>
              <a:t>лъэгум</a:t>
            </a:r>
            <a:r>
              <a:rPr lang="ru-RU" sz="2800" b="1" dirty="0"/>
              <a:t> </a:t>
            </a:r>
            <a:r>
              <a:rPr lang="ru-RU" sz="2800" b="1" dirty="0" err="1"/>
              <a:t>ису</a:t>
            </a:r>
            <a:r>
              <a:rPr lang="ru-RU" sz="2800" b="1" dirty="0"/>
              <a:t> ищ1эр? </a:t>
            </a:r>
          </a:p>
          <a:p>
            <a:r>
              <a:rPr lang="ru-RU" sz="2800" b="1" dirty="0" smtClean="0"/>
              <a:t>Сыт </a:t>
            </a:r>
            <a:r>
              <a:rPr lang="ru-RU" sz="2800" b="1" dirty="0" err="1"/>
              <a:t>хъыджэбзым</a:t>
            </a:r>
            <a:r>
              <a:rPr lang="ru-RU" sz="2800" b="1" dirty="0"/>
              <a:t> </a:t>
            </a:r>
            <a:r>
              <a:rPr lang="ru-RU" sz="2800" b="1" dirty="0" err="1"/>
              <a:t>щысу</a:t>
            </a:r>
            <a:r>
              <a:rPr lang="ru-RU" sz="2800" b="1" dirty="0"/>
              <a:t> ищ1эр</a:t>
            </a:r>
            <a:r>
              <a:rPr lang="ru-RU" sz="2800" b="1" dirty="0" smtClean="0"/>
              <a:t>?</a:t>
            </a:r>
          </a:p>
          <a:p>
            <a:r>
              <a:rPr lang="ru-RU" sz="2800" b="1" dirty="0" smtClean="0"/>
              <a:t>Сыт </a:t>
            </a:r>
            <a:r>
              <a:rPr lang="ru-RU" sz="2800" b="1" dirty="0"/>
              <a:t>щ1алэм </a:t>
            </a:r>
            <a:r>
              <a:rPr lang="ru-RU" sz="2800" b="1" dirty="0" err="1"/>
              <a:t>щыту</a:t>
            </a:r>
            <a:r>
              <a:rPr lang="ru-RU" sz="2800" b="1" dirty="0"/>
              <a:t> ищ1эр?             </a:t>
            </a:r>
          </a:p>
          <a:p>
            <a:r>
              <a:rPr lang="ru-RU" sz="2800" b="1" dirty="0"/>
              <a:t>Сыт </a:t>
            </a:r>
            <a:r>
              <a:rPr lang="ru-RU" sz="2800" b="1" dirty="0" err="1"/>
              <a:t>бзум</a:t>
            </a:r>
            <a:r>
              <a:rPr lang="ru-RU" sz="2800" b="1" dirty="0"/>
              <a:t> </a:t>
            </a:r>
            <a:r>
              <a:rPr lang="ru-RU" sz="2800" b="1" dirty="0" err="1"/>
              <a:t>клеткэм</a:t>
            </a:r>
            <a:r>
              <a:rPr lang="ru-RU" sz="2800" b="1" dirty="0"/>
              <a:t> </a:t>
            </a:r>
            <a:r>
              <a:rPr lang="ru-RU" sz="2800" b="1" dirty="0" err="1"/>
              <a:t>ису</a:t>
            </a:r>
            <a:r>
              <a:rPr lang="ru-RU" sz="2800" b="1" dirty="0"/>
              <a:t> ищ1эр?</a:t>
            </a:r>
          </a:p>
          <a:p>
            <a:r>
              <a:rPr lang="ru-RU" sz="2800" b="1" dirty="0" smtClean="0"/>
              <a:t>Сыт </a:t>
            </a:r>
            <a:r>
              <a:rPr lang="ru-RU" sz="2800" b="1" dirty="0"/>
              <a:t>л1ым </a:t>
            </a:r>
            <a:r>
              <a:rPr lang="ru-RU" sz="2800" b="1" dirty="0" err="1"/>
              <a:t>щысу</a:t>
            </a:r>
            <a:r>
              <a:rPr lang="ru-RU" sz="2800" b="1" dirty="0"/>
              <a:t> ищ1эр? </a:t>
            </a:r>
            <a:endParaRPr lang="ru-RU" sz="2800" b="1" dirty="0" smtClean="0"/>
          </a:p>
          <a:p>
            <a:endParaRPr lang="ru-RU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56" y="1459417"/>
            <a:ext cx="2079398" cy="1509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386089"/>
            <a:ext cx="1711449" cy="165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8"/>
          <a:stretch/>
        </p:blipFill>
        <p:spPr bwMode="auto">
          <a:xfrm>
            <a:off x="179511" y="4902881"/>
            <a:ext cx="2160241" cy="1691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701" y="116632"/>
            <a:ext cx="758052" cy="7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8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626</TotalTime>
  <Words>408</Words>
  <Application>Microsoft Office PowerPoint</Application>
  <PresentationFormat>Экран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Открытая</vt:lpstr>
      <vt:lpstr>Изучаем  кабардинский язык</vt:lpstr>
      <vt:lpstr>Как образуется деепричастие?</vt:lpstr>
      <vt:lpstr>Образовать деепричастия от следующих глаголов и проспрягать.</vt:lpstr>
      <vt:lpstr>Адыгэбзэк1э жыф1э.</vt:lpstr>
      <vt:lpstr>Фыкъеджэ, упщ1эхэм жэуап ефт.</vt:lpstr>
      <vt:lpstr>Деепричастие имеет:</vt:lpstr>
      <vt:lpstr>Деепричастие с глаголом в повелительном наклонении.</vt:lpstr>
      <vt:lpstr>Сочетание  деепричастия с причастием.</vt:lpstr>
      <vt:lpstr>Сурэтхэм япкъ итк1э  упщ1эхэм жэуап идот.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Mama</cp:lastModifiedBy>
  <cp:revision>38</cp:revision>
  <dcterms:created xsi:type="dcterms:W3CDTF">2013-07-29T07:20:24Z</dcterms:created>
  <dcterms:modified xsi:type="dcterms:W3CDTF">2015-01-15T16:39:19Z</dcterms:modified>
</cp:coreProperties>
</file>