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73" r:id="rId11"/>
    <p:sldId id="26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2088232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Изучаем </a:t>
            </a:r>
            <a: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кабардинский </a:t>
            </a: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язык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138215" y="4693162"/>
            <a:ext cx="3649626" cy="52057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Занятие №104</a:t>
            </a:r>
            <a:endParaRPr lang="ru-RU" sz="32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5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11127" y="283333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 smtClean="0">
                <a:solidFill>
                  <a:schemeClr val="accent6">
                    <a:lumMod val="50000"/>
                  </a:schemeClr>
                </a:solidFill>
              </a:rPr>
              <a:t>Сурэтхэм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6">
                    <a:lumMod val="50000"/>
                  </a:schemeClr>
                </a:solidFill>
              </a:rPr>
              <a:t>япкъ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 итк1э </a:t>
            </a:r>
            <a:b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dirty="0" err="1" smtClean="0">
                <a:solidFill>
                  <a:schemeClr val="accent6">
                    <a:lumMod val="50000"/>
                  </a:schemeClr>
                </a:solidFill>
              </a:rPr>
              <a:t>псалъэухахэр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6">
                    <a:lumMod val="50000"/>
                  </a:schemeClr>
                </a:solidFill>
              </a:rPr>
              <a:t>зэхыдолъхьэ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701" y="116632"/>
            <a:ext cx="758052" cy="73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417921"/>
            <a:ext cx="2296805" cy="223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34187"/>
            <a:ext cx="2232248" cy="2249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406" y="1417920"/>
            <a:ext cx="3053650" cy="2002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33056"/>
            <a:ext cx="2845886" cy="212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648499"/>
            <a:ext cx="2016224" cy="303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094" y="3980429"/>
            <a:ext cx="3031967" cy="202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8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844824"/>
            <a:ext cx="7407282" cy="367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4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688631"/>
          </a:xfrm>
        </p:spPr>
        <p:txBody>
          <a:bodyPr>
            <a:normAutofit/>
          </a:bodyPr>
          <a:lstStyle/>
          <a:p>
            <a:r>
              <a:rPr lang="ru-RU" sz="3200" b="1" dirty="0"/>
              <a:t>Прошедшая форма деепричастия примыкает к основному глаголу в любой временной форме, обозначая действие, предшествующее действию, выраженному </a:t>
            </a:r>
            <a:r>
              <a:rPr lang="ru-RU" sz="3200" b="1" dirty="0" smtClean="0"/>
              <a:t>основным </a:t>
            </a:r>
            <a:r>
              <a:rPr lang="ru-RU" sz="3200" b="1" dirty="0"/>
              <a:t>глаголом. </a:t>
            </a:r>
            <a:endParaRPr lang="ru-RU" sz="3200" b="1" dirty="0" smtClean="0"/>
          </a:p>
          <a:p>
            <a:r>
              <a:rPr lang="ru-RU" sz="3200" b="1" dirty="0" smtClean="0"/>
              <a:t>Например</a:t>
            </a:r>
            <a:r>
              <a:rPr lang="ru-RU" sz="3200" b="1" dirty="0"/>
              <a:t>, </a:t>
            </a:r>
            <a:r>
              <a:rPr lang="ru-RU" sz="3200" b="1" dirty="0" err="1">
                <a:solidFill>
                  <a:srgbClr val="FF0000"/>
                </a:solidFill>
              </a:rPr>
              <a:t>залым</a:t>
            </a:r>
            <a:r>
              <a:rPr lang="ru-RU" sz="3200" b="1" dirty="0">
                <a:solidFill>
                  <a:srgbClr val="FF0000"/>
                </a:solidFill>
              </a:rPr>
              <a:t> сык1уауэ телевизор </a:t>
            </a:r>
            <a:r>
              <a:rPr lang="ru-RU" sz="3200" b="1" dirty="0" err="1">
                <a:solidFill>
                  <a:srgbClr val="FF0000"/>
                </a:solidFill>
              </a:rPr>
              <a:t>соплъ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/>
              <a:t>(отправившись в зал, смотрю телевизор). </a:t>
            </a:r>
            <a:r>
              <a:rPr lang="ru-RU" sz="3200" b="1" dirty="0" err="1" smtClean="0">
                <a:solidFill>
                  <a:srgbClr val="FF0000"/>
                </a:solidFill>
              </a:rPr>
              <a:t>Романым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седжауэ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сочиненэ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сотх</a:t>
            </a:r>
            <a:r>
              <a:rPr lang="ru-RU" sz="3200" b="1" dirty="0">
                <a:solidFill>
                  <a:srgbClr val="FF0000"/>
                </a:solidFill>
              </a:rPr>
              <a:t>. </a:t>
            </a:r>
            <a:r>
              <a:rPr lang="ru-RU" sz="3200" b="1" dirty="0"/>
              <a:t>(Прочитав </a:t>
            </a:r>
            <a:r>
              <a:rPr lang="ru-RU" sz="3200" b="1" dirty="0" smtClean="0"/>
              <a:t>роман, </a:t>
            </a:r>
            <a:r>
              <a:rPr lang="ru-RU" sz="3200" b="1" dirty="0"/>
              <a:t>пишу сочинение.)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35280" cy="936104"/>
          </a:xfrm>
        </p:spPr>
        <p:txBody>
          <a:bodyPr>
            <a:normAutofit/>
          </a:bodyPr>
          <a:lstStyle/>
          <a:p>
            <a:pPr algn="ctr"/>
            <a:r>
              <a:rPr lang="ru-RU" sz="4000" dirty="0" err="1" smtClean="0">
                <a:solidFill>
                  <a:schemeClr val="accent1">
                    <a:lumMod val="50000"/>
                  </a:schemeClr>
                </a:solidFill>
              </a:rPr>
              <a:t>Деепричастиехэм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4000" dirty="0" err="1" smtClean="0">
                <a:solidFill>
                  <a:schemeClr val="accent1">
                    <a:lumMod val="50000"/>
                  </a:schemeClr>
                </a:solidFill>
              </a:rPr>
              <a:t>делэжьынщ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2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400600"/>
          </a:xfrm>
        </p:spPr>
        <p:txBody>
          <a:bodyPr>
            <a:normAutofit fontScale="92500" lnSpcReduction="20000"/>
          </a:bodyPr>
          <a:lstStyle/>
          <a:p>
            <a:pPr marL="180000" indent="-36000">
              <a:lnSpc>
                <a:spcPct val="120000"/>
              </a:lnSpc>
              <a:spcBef>
                <a:spcPts val="0"/>
              </a:spcBef>
            </a:pPr>
            <a:r>
              <a:rPr lang="ru-RU" sz="3500" b="1" dirty="0" err="1"/>
              <a:t>Анэр</a:t>
            </a:r>
            <a:r>
              <a:rPr lang="ru-RU" sz="3500" b="1" dirty="0"/>
              <a:t> </a:t>
            </a:r>
            <a:r>
              <a:rPr lang="ru-RU" sz="3500" b="1" u="sng" dirty="0"/>
              <a:t>пщэф1ауэ</a:t>
            </a:r>
            <a:r>
              <a:rPr lang="ru-RU" sz="3500" b="1" dirty="0"/>
              <a:t> ... (</a:t>
            </a:r>
            <a:r>
              <a:rPr lang="ru-RU" sz="3500" b="1" dirty="0" err="1"/>
              <a:t>унагъуэр</a:t>
            </a:r>
            <a:r>
              <a:rPr lang="ru-RU" sz="3500" b="1" dirty="0"/>
              <a:t> </a:t>
            </a:r>
            <a:r>
              <a:rPr lang="ru-RU" sz="3500" b="1" dirty="0" err="1"/>
              <a:t>егъашхэ</a:t>
            </a:r>
            <a:r>
              <a:rPr lang="ru-RU" sz="3500" b="1" dirty="0"/>
              <a:t>, </a:t>
            </a:r>
            <a:r>
              <a:rPr lang="ru-RU" sz="3500" b="1" dirty="0" err="1"/>
              <a:t>мэзым</a:t>
            </a:r>
            <a:r>
              <a:rPr lang="ru-RU" sz="3500" b="1" dirty="0"/>
              <a:t> мак1уэ).</a:t>
            </a:r>
          </a:p>
          <a:p>
            <a:pPr marL="180000" indent="-36000">
              <a:lnSpc>
                <a:spcPct val="120000"/>
              </a:lnSpc>
              <a:spcBef>
                <a:spcPts val="0"/>
              </a:spcBef>
            </a:pPr>
            <a:r>
              <a:rPr lang="ru-RU" sz="3500" b="1" dirty="0"/>
              <a:t>Щ1алэр и </a:t>
            </a:r>
            <a:r>
              <a:rPr lang="ru-RU" sz="3500" b="1" dirty="0" err="1"/>
              <a:t>ныбжьэгъум</a:t>
            </a:r>
            <a:r>
              <a:rPr lang="ru-RU" sz="3500" b="1" dirty="0"/>
              <a:t> </a:t>
            </a:r>
            <a:r>
              <a:rPr lang="ru-RU" sz="3500" b="1" dirty="0" err="1"/>
              <a:t>хуэзауэ</a:t>
            </a:r>
            <a:r>
              <a:rPr lang="ru-RU" sz="3500" b="1" dirty="0"/>
              <a:t> ... (топ </a:t>
            </a:r>
            <a:r>
              <a:rPr lang="ru-RU" sz="3500" b="1" dirty="0" err="1"/>
              <a:t>мэджэгу</a:t>
            </a:r>
            <a:r>
              <a:rPr lang="ru-RU" sz="3500" b="1" dirty="0"/>
              <a:t>, </a:t>
            </a:r>
            <a:r>
              <a:rPr lang="ru-RU" sz="3500" b="1" dirty="0" err="1"/>
              <a:t>сэлам</a:t>
            </a:r>
            <a:r>
              <a:rPr lang="ru-RU" sz="3500" b="1" dirty="0"/>
              <a:t> </a:t>
            </a:r>
            <a:r>
              <a:rPr lang="ru-RU" sz="3500" b="1" dirty="0" err="1"/>
              <a:t>ирех</a:t>
            </a:r>
            <a:r>
              <a:rPr lang="ru-RU" sz="3500" b="1" dirty="0"/>
              <a:t>).</a:t>
            </a:r>
          </a:p>
          <a:p>
            <a:pPr marL="180000" indent="-36000">
              <a:lnSpc>
                <a:spcPct val="120000"/>
              </a:lnSpc>
              <a:spcBef>
                <a:spcPts val="0"/>
              </a:spcBef>
            </a:pPr>
            <a:r>
              <a:rPr lang="ru-RU" sz="3500" b="1" dirty="0" err="1"/>
              <a:t>Студентхэр</a:t>
            </a:r>
            <a:r>
              <a:rPr lang="ru-RU" sz="3500" b="1" dirty="0"/>
              <a:t> еджап1эм к1уауэ ... (концерт </a:t>
            </a:r>
            <a:r>
              <a:rPr lang="ru-RU" sz="3500" b="1" dirty="0" err="1"/>
              <a:t>йоплъ</a:t>
            </a:r>
            <a:r>
              <a:rPr lang="ru-RU" sz="3500" b="1" dirty="0"/>
              <a:t>, </a:t>
            </a:r>
            <a:r>
              <a:rPr lang="ru-RU" sz="3500" b="1" dirty="0" err="1"/>
              <a:t>лекцэхэм</a:t>
            </a:r>
            <a:r>
              <a:rPr lang="ru-RU" sz="3500" b="1" dirty="0"/>
              <a:t> йода1уэ).</a:t>
            </a:r>
          </a:p>
          <a:p>
            <a:pPr marL="180000" indent="-36000">
              <a:lnSpc>
                <a:spcPct val="120000"/>
              </a:lnSpc>
              <a:spcBef>
                <a:spcPts val="0"/>
              </a:spcBef>
            </a:pPr>
            <a:r>
              <a:rPr lang="ru-RU" sz="3500" b="1" dirty="0" smtClean="0"/>
              <a:t>Уэрэджы1ак1уэм </a:t>
            </a:r>
            <a:r>
              <a:rPr lang="ru-RU" sz="3500" b="1" dirty="0" err="1"/>
              <a:t>уэрэд</a:t>
            </a:r>
            <a:r>
              <a:rPr lang="ru-RU" sz="3500" b="1" dirty="0"/>
              <a:t> жи1ауэ ... (</a:t>
            </a:r>
            <a:r>
              <a:rPr lang="ru-RU" sz="3500" b="1" dirty="0" err="1"/>
              <a:t>машхэ</a:t>
            </a:r>
            <a:r>
              <a:rPr lang="ru-RU" sz="3500" b="1" dirty="0"/>
              <a:t>, </a:t>
            </a:r>
            <a:r>
              <a:rPr lang="ru-RU" sz="3500" b="1" dirty="0" err="1"/>
              <a:t>сценэм</a:t>
            </a:r>
            <a:r>
              <a:rPr lang="ru-RU" sz="3500" b="1" dirty="0"/>
              <a:t> йок1ыж).</a:t>
            </a:r>
          </a:p>
          <a:p>
            <a:pPr marL="180000" indent="-36000">
              <a:lnSpc>
                <a:spcPct val="120000"/>
              </a:lnSpc>
              <a:spcBef>
                <a:spcPts val="0"/>
              </a:spcBef>
            </a:pPr>
            <a:r>
              <a:rPr lang="ru-RU" sz="3500" b="1" dirty="0" err="1"/>
              <a:t>Сабийр</a:t>
            </a:r>
            <a:r>
              <a:rPr lang="ru-RU" sz="3500" b="1" dirty="0"/>
              <a:t> </a:t>
            </a:r>
            <a:r>
              <a:rPr lang="ru-RU" sz="3500" b="1" dirty="0" err="1"/>
              <a:t>дахэу</a:t>
            </a:r>
            <a:r>
              <a:rPr lang="ru-RU" sz="3500" b="1" dirty="0"/>
              <a:t> </a:t>
            </a:r>
            <a:r>
              <a:rPr lang="ru-RU" sz="3500" b="1" dirty="0" err="1"/>
              <a:t>яхуэпауэ</a:t>
            </a:r>
            <a:r>
              <a:rPr lang="ru-RU" sz="3500" b="1" dirty="0"/>
              <a:t> ... (</a:t>
            </a:r>
            <a:r>
              <a:rPr lang="ru-RU" sz="3500" b="1" dirty="0" err="1"/>
              <a:t>школым</a:t>
            </a:r>
            <a:r>
              <a:rPr lang="ru-RU" sz="3500" b="1" dirty="0"/>
              <a:t> </a:t>
            </a:r>
            <a:r>
              <a:rPr lang="ru-RU" sz="3500" b="1" dirty="0" err="1"/>
              <a:t>яшэ</a:t>
            </a:r>
            <a:r>
              <a:rPr lang="ru-RU" sz="3500" b="1" dirty="0"/>
              <a:t>, </a:t>
            </a:r>
            <a:r>
              <a:rPr lang="ru-RU" sz="3500" b="1" dirty="0" err="1"/>
              <a:t>сабий</a:t>
            </a:r>
            <a:r>
              <a:rPr lang="ru-RU" sz="3500" b="1" dirty="0"/>
              <a:t> </a:t>
            </a:r>
            <a:r>
              <a:rPr lang="ru-RU" sz="3500" b="1" dirty="0" err="1"/>
              <a:t>садым</a:t>
            </a:r>
            <a:r>
              <a:rPr lang="ru-RU" sz="3500" b="1" dirty="0"/>
              <a:t> </a:t>
            </a:r>
            <a:r>
              <a:rPr lang="ru-RU" sz="3500" b="1" dirty="0" err="1"/>
              <a:t>яшэ</a:t>
            </a:r>
            <a:r>
              <a:rPr lang="ru-RU" sz="3500" b="1" dirty="0"/>
              <a:t>).</a:t>
            </a:r>
          </a:p>
          <a:p>
            <a:endParaRPr lang="ru-RU" sz="32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12968" cy="792088"/>
          </a:xfrm>
        </p:spPr>
        <p:txBody>
          <a:bodyPr>
            <a:normAutofit/>
          </a:bodyPr>
          <a:lstStyle/>
          <a:p>
            <a:pPr algn="ctr"/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effectLst/>
              </a:rPr>
              <a:t>Псалъэухахэр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 </a:t>
            </a:r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effectLst/>
              </a:rPr>
              <a:t>тэмэму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effectLst/>
              </a:rPr>
              <a:t> </a:t>
            </a:r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effectLst/>
              </a:rPr>
              <a:t>нэвгъэсыж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.</a:t>
            </a:r>
            <a:endParaRPr lang="ru-RU" sz="400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19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2348880"/>
            <a:ext cx="8496944" cy="3456384"/>
          </a:xfrm>
        </p:spPr>
        <p:txBody>
          <a:bodyPr>
            <a:normAutofit/>
          </a:bodyPr>
          <a:lstStyle/>
          <a:p>
            <a:r>
              <a:rPr lang="ru-RU" sz="3600" b="1" dirty="0" err="1"/>
              <a:t>Сэ</a:t>
            </a:r>
            <a:r>
              <a:rPr lang="ru-RU" sz="3600" b="1" dirty="0"/>
              <a:t> ... псынщ1эу </a:t>
            </a:r>
            <a:r>
              <a:rPr lang="ru-RU" sz="3600" b="1" dirty="0" err="1"/>
              <a:t>зызохуапэ</a:t>
            </a:r>
            <a:r>
              <a:rPr lang="ru-RU" sz="3600" b="1" dirty="0"/>
              <a:t>. </a:t>
            </a:r>
            <a:endParaRPr lang="ru-RU" sz="3600" b="1" dirty="0" smtClean="0"/>
          </a:p>
          <a:p>
            <a:r>
              <a:rPr lang="ru-RU" sz="3600" b="1" dirty="0" err="1" smtClean="0"/>
              <a:t>Сэ</a:t>
            </a:r>
            <a:r>
              <a:rPr lang="ru-RU" sz="3600" b="1" dirty="0" smtClean="0"/>
              <a:t> </a:t>
            </a:r>
            <a:r>
              <a:rPr lang="ru-RU" sz="3600" b="1" dirty="0"/>
              <a:t>... </a:t>
            </a:r>
            <a:r>
              <a:rPr lang="ru-RU" sz="3600" b="1" dirty="0" err="1"/>
              <a:t>пщэдджыжьышхэ</a:t>
            </a:r>
            <a:r>
              <a:rPr lang="ru-RU" sz="3600" b="1" dirty="0"/>
              <a:t> </a:t>
            </a:r>
            <a:r>
              <a:rPr lang="ru-RU" sz="3600" b="1" dirty="0" err="1"/>
              <a:t>сошхэ</a:t>
            </a:r>
            <a:r>
              <a:rPr lang="ru-RU" sz="3600" b="1" dirty="0"/>
              <a:t>.  </a:t>
            </a:r>
            <a:endParaRPr lang="ru-RU" sz="3600" b="1" dirty="0" smtClean="0"/>
          </a:p>
          <a:p>
            <a:r>
              <a:rPr lang="ru-RU" sz="3600" b="1" dirty="0" err="1" smtClean="0"/>
              <a:t>Сэ</a:t>
            </a:r>
            <a:r>
              <a:rPr lang="ru-RU" sz="3600" b="1" dirty="0" smtClean="0"/>
              <a:t> </a:t>
            </a:r>
            <a:r>
              <a:rPr lang="ru-RU" sz="3600" b="1" dirty="0"/>
              <a:t>... </a:t>
            </a:r>
            <a:r>
              <a:rPr lang="ru-RU" sz="3600" b="1" dirty="0" err="1"/>
              <a:t>унэм</a:t>
            </a:r>
            <a:r>
              <a:rPr lang="ru-RU" sz="3600" b="1" dirty="0"/>
              <a:t> сыщ1ок1. </a:t>
            </a:r>
            <a:endParaRPr lang="ru-RU" sz="3600" b="1" dirty="0" smtClean="0"/>
          </a:p>
          <a:p>
            <a:r>
              <a:rPr lang="ru-RU" sz="3600" b="1" dirty="0" err="1" smtClean="0"/>
              <a:t>Сэ</a:t>
            </a:r>
            <a:r>
              <a:rPr lang="ru-RU" sz="3600" b="1" dirty="0" smtClean="0"/>
              <a:t>  </a:t>
            </a:r>
            <a:r>
              <a:rPr lang="ru-RU" sz="3600" b="1" dirty="0" err="1"/>
              <a:t>бжэр</a:t>
            </a:r>
            <a:r>
              <a:rPr lang="ru-RU" sz="3600" b="1" dirty="0"/>
              <a:t> ... </a:t>
            </a:r>
            <a:r>
              <a:rPr lang="ru-RU" sz="3600" b="1" dirty="0" err="1"/>
              <a:t>машинэм</a:t>
            </a:r>
            <a:r>
              <a:rPr lang="ru-RU" sz="3600" b="1" dirty="0"/>
              <a:t> сот1ысхьэ. </a:t>
            </a:r>
            <a:endParaRPr lang="ru-RU" sz="3600" b="1" dirty="0" smtClean="0"/>
          </a:p>
          <a:p>
            <a:r>
              <a:rPr lang="ru-RU" sz="3600" b="1" dirty="0" err="1" smtClean="0"/>
              <a:t>Сэ</a:t>
            </a:r>
            <a:r>
              <a:rPr lang="ru-RU" sz="3600" b="1" dirty="0" smtClean="0"/>
              <a:t> </a:t>
            </a:r>
            <a:r>
              <a:rPr lang="ru-RU" sz="3600" b="1" dirty="0" err="1"/>
              <a:t>сумкэр</a:t>
            </a:r>
            <a:r>
              <a:rPr lang="ru-RU" sz="3600" b="1" dirty="0"/>
              <a:t>  ... лэжьап1эм сок1уэ.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1714202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</a:rPr>
              <a:t>Какие </a:t>
            </a:r>
            <a:r>
              <a:rPr lang="ru-RU" sz="4000" dirty="0">
                <a:solidFill>
                  <a:schemeClr val="accent6">
                    <a:lumMod val="50000"/>
                  </a:schemeClr>
                </a:solidFill>
              </a:rPr>
              <a:t>действия могут предшествовать содержанию основных 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</a:rPr>
              <a:t>глаголов?</a:t>
            </a:r>
            <a:endParaRPr lang="ru-RU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81328"/>
            <a:ext cx="8640960" cy="468397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3200" b="1" dirty="0"/>
              <a:t>Суффикс </a:t>
            </a:r>
            <a:r>
              <a:rPr lang="ru-RU" sz="3200" b="1" dirty="0">
                <a:solidFill>
                  <a:srgbClr val="0070C0"/>
                </a:solidFill>
              </a:rPr>
              <a:t>-</a:t>
            </a:r>
            <a:r>
              <a:rPr lang="ru-RU" sz="3200" b="1" dirty="0" err="1">
                <a:solidFill>
                  <a:srgbClr val="0070C0"/>
                </a:solidFill>
              </a:rPr>
              <a:t>рэ</a:t>
            </a:r>
            <a:r>
              <a:rPr lang="ru-RU" sz="3200" b="1" dirty="0">
                <a:solidFill>
                  <a:srgbClr val="0070C0"/>
                </a:solidFill>
              </a:rPr>
              <a:t> </a:t>
            </a:r>
            <a:r>
              <a:rPr lang="ru-RU" sz="3200" b="1" dirty="0"/>
              <a:t>вносит в деепричастие оттенок длительности, повторяемости действия. Главное значение данной формы – выражать одновременность действия деепричастия с основным глаголом. </a:t>
            </a:r>
            <a:endParaRPr lang="ru-RU" sz="3200" b="1" dirty="0" smtClean="0"/>
          </a:p>
          <a:p>
            <a:pPr algn="just"/>
            <a:r>
              <a:rPr lang="ru-RU" sz="3200" b="1" dirty="0" smtClean="0"/>
              <a:t>Например</a:t>
            </a:r>
            <a:r>
              <a:rPr lang="ru-RU" sz="3200" b="1" dirty="0"/>
              <a:t>, </a:t>
            </a:r>
            <a:r>
              <a:rPr lang="ru-RU" sz="3200" b="1" dirty="0" err="1">
                <a:solidFill>
                  <a:srgbClr val="FF0000"/>
                </a:solidFill>
              </a:rPr>
              <a:t>уэрэдым</a:t>
            </a:r>
            <a:r>
              <a:rPr lang="ru-RU" sz="3200" b="1" dirty="0">
                <a:solidFill>
                  <a:srgbClr val="FF0000"/>
                </a:solidFill>
              </a:rPr>
              <a:t> седа1уэ</a:t>
            </a:r>
            <a:r>
              <a:rPr lang="ru-RU" sz="3200" b="1" dirty="0">
                <a:solidFill>
                  <a:srgbClr val="0070C0"/>
                </a:solidFill>
              </a:rPr>
              <a:t>урэ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хьэкъущыкъухэр</a:t>
            </a:r>
            <a:r>
              <a:rPr lang="ru-RU" sz="3200" b="1" dirty="0">
                <a:solidFill>
                  <a:srgbClr val="FF0000"/>
                </a:solidFill>
              </a:rPr>
              <a:t> сотхьэщ1 </a:t>
            </a:r>
            <a:r>
              <a:rPr lang="ru-RU" sz="3200" b="1" dirty="0"/>
              <a:t>(слушая музыку, мою посуду), </a:t>
            </a:r>
            <a:r>
              <a:rPr lang="ru-RU" sz="3200" b="1" dirty="0" err="1">
                <a:solidFill>
                  <a:srgbClr val="FF0000"/>
                </a:solidFill>
              </a:rPr>
              <a:t>телевизорым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сеплъ</a:t>
            </a:r>
            <a:r>
              <a:rPr lang="ru-RU" sz="3200" b="1" dirty="0" err="1">
                <a:solidFill>
                  <a:srgbClr val="0070C0"/>
                </a:solidFill>
              </a:rPr>
              <a:t>урэ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ету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тызодзэ</a:t>
            </a:r>
            <a:r>
              <a:rPr lang="ru-RU" sz="3200" b="1" dirty="0"/>
              <a:t> (глажу, смотря телевизор).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Деепричастия </a:t>
            </a:r>
            <a:b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с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суффиксом </a:t>
            </a:r>
            <a:r>
              <a:rPr lang="ru-RU" dirty="0">
                <a:solidFill>
                  <a:srgbClr val="0070C0"/>
                </a:solidFill>
              </a:rPr>
              <a:t>-</a:t>
            </a:r>
            <a:r>
              <a:rPr lang="ru-RU" dirty="0" err="1">
                <a:solidFill>
                  <a:srgbClr val="0070C0"/>
                </a:solidFill>
              </a:rPr>
              <a:t>урэ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08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332656"/>
            <a:ext cx="8928992" cy="6336704"/>
          </a:xfrm>
        </p:spPr>
        <p:txBody>
          <a:bodyPr>
            <a:noAutofit/>
          </a:bodyPr>
          <a:lstStyle/>
          <a:p>
            <a:pPr marL="108000" indent="0">
              <a:spcBef>
                <a:spcPts val="0"/>
              </a:spcBef>
            </a:pPr>
            <a:r>
              <a:rPr lang="ru-RU" sz="3000" b="1" dirty="0"/>
              <a:t>Деепричастная форма с </a:t>
            </a:r>
            <a:r>
              <a:rPr lang="ru-RU" sz="3000" b="1" dirty="0">
                <a:solidFill>
                  <a:srgbClr val="0070C0"/>
                </a:solidFill>
              </a:rPr>
              <a:t>-</a:t>
            </a:r>
            <a:r>
              <a:rPr lang="ru-RU" sz="3000" b="1" dirty="0" err="1">
                <a:solidFill>
                  <a:srgbClr val="0070C0"/>
                </a:solidFill>
              </a:rPr>
              <a:t>урэ</a:t>
            </a:r>
            <a:r>
              <a:rPr lang="ru-RU" sz="3000" b="1" dirty="0">
                <a:solidFill>
                  <a:srgbClr val="0070C0"/>
                </a:solidFill>
              </a:rPr>
              <a:t> </a:t>
            </a:r>
            <a:r>
              <a:rPr lang="ru-RU" sz="3000" b="1" dirty="0"/>
              <a:t>может встречаться и с глаголами в прошедшем времени. </a:t>
            </a:r>
            <a:endParaRPr lang="ru-RU" sz="3000" b="1" dirty="0" smtClean="0"/>
          </a:p>
          <a:p>
            <a:pPr marL="108000" indent="0">
              <a:spcBef>
                <a:spcPts val="0"/>
              </a:spcBef>
            </a:pPr>
            <a:r>
              <a:rPr lang="ru-RU" sz="3000" b="1" dirty="0" smtClean="0"/>
              <a:t>Например</a:t>
            </a:r>
            <a:r>
              <a:rPr lang="ru-RU" sz="3000" b="1" dirty="0"/>
              <a:t>, </a:t>
            </a:r>
            <a:r>
              <a:rPr lang="ru-RU" sz="3000" b="1" dirty="0">
                <a:solidFill>
                  <a:srgbClr val="FF0000"/>
                </a:solidFill>
              </a:rPr>
              <a:t>щ1алэм </a:t>
            </a:r>
            <a:r>
              <a:rPr lang="ru-RU" sz="3000" b="1" dirty="0" err="1">
                <a:solidFill>
                  <a:srgbClr val="FF0000"/>
                </a:solidFill>
              </a:rPr>
              <a:t>къафэурэ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3000" b="1" dirty="0" err="1" smtClean="0">
                <a:solidFill>
                  <a:srgbClr val="FF0000"/>
                </a:solidFill>
              </a:rPr>
              <a:t>уэрэдыр</a:t>
            </a:r>
            <a:r>
              <a:rPr lang="ru-RU" sz="3000" b="1" dirty="0" smtClean="0">
                <a:solidFill>
                  <a:srgbClr val="FF0000"/>
                </a:solidFill>
              </a:rPr>
              <a:t> жи1</a:t>
            </a:r>
            <a:r>
              <a:rPr lang="ru-RU" sz="3000" b="1" u="sng" dirty="0" smtClean="0">
                <a:solidFill>
                  <a:srgbClr val="FF0000"/>
                </a:solidFill>
              </a:rPr>
              <a:t>а</a:t>
            </a:r>
            <a:r>
              <a:rPr lang="ru-RU" sz="3000" b="1" dirty="0" smtClean="0">
                <a:solidFill>
                  <a:srgbClr val="FF0000"/>
                </a:solidFill>
              </a:rPr>
              <a:t>щ </a:t>
            </a:r>
            <a:r>
              <a:rPr lang="ru-RU" sz="3000" b="1" dirty="0" smtClean="0"/>
              <a:t>(</a:t>
            </a:r>
            <a:r>
              <a:rPr lang="ru-RU" sz="3000" b="1" dirty="0" smtClean="0"/>
              <a:t>парень </a:t>
            </a:r>
            <a:r>
              <a:rPr lang="ru-RU" sz="3000" b="1" dirty="0" smtClean="0"/>
              <a:t>спел песню, танцуя), </a:t>
            </a:r>
            <a:r>
              <a:rPr lang="ru-RU" sz="3000" b="1" dirty="0">
                <a:solidFill>
                  <a:srgbClr val="FF0000"/>
                </a:solidFill>
              </a:rPr>
              <a:t>л1ыжьыр </a:t>
            </a:r>
            <a:r>
              <a:rPr lang="ru-RU" sz="3000" b="1" dirty="0" err="1">
                <a:solidFill>
                  <a:srgbClr val="FF0000"/>
                </a:solidFill>
              </a:rPr>
              <a:t>псалъэурэ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3000" b="1" dirty="0" err="1">
                <a:solidFill>
                  <a:srgbClr val="FF0000"/>
                </a:solidFill>
              </a:rPr>
              <a:t>лажьэр</a:t>
            </a:r>
            <a:r>
              <a:rPr lang="ru-RU" sz="3000" b="1" u="sng" dirty="0" err="1">
                <a:solidFill>
                  <a:srgbClr val="FF0000"/>
                </a:solidFill>
              </a:rPr>
              <a:t>т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3000" b="1" dirty="0"/>
              <a:t>(</a:t>
            </a:r>
            <a:r>
              <a:rPr lang="ru-RU" sz="3000" b="1" dirty="0" smtClean="0"/>
              <a:t>старик работал</a:t>
            </a:r>
            <a:r>
              <a:rPr lang="ru-RU" sz="3000" b="1" dirty="0"/>
              <a:t>,</a:t>
            </a:r>
            <a:r>
              <a:rPr lang="ru-RU" sz="3000" b="1" dirty="0" smtClean="0"/>
              <a:t>  </a:t>
            </a:r>
            <a:r>
              <a:rPr lang="ru-RU" sz="3000" b="1" dirty="0" smtClean="0"/>
              <a:t>разговаривая).</a:t>
            </a:r>
            <a:endParaRPr lang="ru-RU" sz="3000" b="1" dirty="0" smtClean="0"/>
          </a:p>
          <a:p>
            <a:pPr marL="108000" indent="0">
              <a:spcBef>
                <a:spcPts val="0"/>
              </a:spcBef>
            </a:pPr>
            <a:r>
              <a:rPr lang="ru-RU" sz="3000" b="1" dirty="0"/>
              <a:t>Деепричастная форма с </a:t>
            </a:r>
            <a:r>
              <a:rPr lang="ru-RU" sz="3000" b="1" dirty="0">
                <a:solidFill>
                  <a:srgbClr val="0070C0"/>
                </a:solidFill>
              </a:rPr>
              <a:t>-</a:t>
            </a:r>
            <a:r>
              <a:rPr lang="ru-RU" sz="3000" b="1" dirty="0" err="1">
                <a:solidFill>
                  <a:srgbClr val="0070C0"/>
                </a:solidFill>
              </a:rPr>
              <a:t>урэ</a:t>
            </a:r>
            <a:r>
              <a:rPr lang="ru-RU" sz="3000" b="1" dirty="0">
                <a:solidFill>
                  <a:srgbClr val="0070C0"/>
                </a:solidFill>
              </a:rPr>
              <a:t> </a:t>
            </a:r>
            <a:r>
              <a:rPr lang="ru-RU" sz="3000" b="1" dirty="0"/>
              <a:t>может встречаться и с глаголами в будущем времени. Например,  </a:t>
            </a:r>
            <a:r>
              <a:rPr lang="ru-RU" sz="3000" b="1" dirty="0" err="1">
                <a:solidFill>
                  <a:srgbClr val="FF0000"/>
                </a:solidFill>
              </a:rPr>
              <a:t>сэ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3000" b="1" dirty="0" err="1">
                <a:solidFill>
                  <a:srgbClr val="FF0000"/>
                </a:solidFill>
              </a:rPr>
              <a:t>усэр</a:t>
            </a:r>
            <a:r>
              <a:rPr lang="ru-RU" sz="3000" b="1" dirty="0">
                <a:solidFill>
                  <a:srgbClr val="FF0000"/>
                </a:solidFill>
              </a:rPr>
              <a:t> гук1э жыс1эурэ сык1уэнущ</a:t>
            </a:r>
            <a:r>
              <a:rPr lang="ru-RU" sz="3000" b="1" dirty="0"/>
              <a:t> (я буду идти, рассказывая стихотворение наизусть).</a:t>
            </a:r>
          </a:p>
        </p:txBody>
      </p:sp>
    </p:spTree>
    <p:extLst>
      <p:ext uri="{BB962C8B-B14F-4D97-AF65-F5344CB8AC3E}">
        <p14:creationId xmlns:p14="http://schemas.microsoft.com/office/powerpoint/2010/main" val="26832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5184576"/>
          </a:xfrm>
        </p:spPr>
        <p:txBody>
          <a:bodyPr>
            <a:normAutofit fontScale="92500" lnSpcReduction="20000"/>
          </a:bodyPr>
          <a:lstStyle/>
          <a:p>
            <a:r>
              <a:rPr lang="ru-RU" sz="3200" b="1" dirty="0" err="1"/>
              <a:t>Сэ</a:t>
            </a:r>
            <a:r>
              <a:rPr lang="ru-RU" sz="3200" b="1" dirty="0"/>
              <a:t> </a:t>
            </a:r>
            <a:r>
              <a:rPr lang="ru-RU" sz="3200" b="1" dirty="0" err="1"/>
              <a:t>тхылъым</a:t>
            </a:r>
            <a:r>
              <a:rPr lang="ru-RU" sz="3200" b="1" dirty="0"/>
              <a:t> </a:t>
            </a:r>
            <a:r>
              <a:rPr lang="ru-RU" sz="3200" b="1" dirty="0" err="1"/>
              <a:t>сеплъурэ</a:t>
            </a:r>
            <a:r>
              <a:rPr lang="ru-RU" sz="3200" b="1" dirty="0"/>
              <a:t> ... (</a:t>
            </a:r>
            <a:r>
              <a:rPr lang="ru-RU" sz="3200" b="1" dirty="0" err="1"/>
              <a:t>лэжьыгъэр</a:t>
            </a:r>
            <a:r>
              <a:rPr lang="ru-RU" sz="3200" b="1" dirty="0"/>
              <a:t> </a:t>
            </a:r>
            <a:r>
              <a:rPr lang="ru-RU" sz="3200" b="1" dirty="0" err="1"/>
              <a:t>сотх</a:t>
            </a:r>
            <a:r>
              <a:rPr lang="ru-RU" sz="3200" b="1" dirty="0"/>
              <a:t>, </a:t>
            </a:r>
            <a:r>
              <a:rPr lang="ru-RU" sz="3200" b="1" dirty="0" err="1"/>
              <a:t>хьэкъущыкъухэр</a:t>
            </a:r>
            <a:r>
              <a:rPr lang="ru-RU" sz="3200" b="1" dirty="0"/>
              <a:t> сотхьэщ1).</a:t>
            </a:r>
          </a:p>
          <a:p>
            <a:r>
              <a:rPr lang="ru-RU" sz="3200" b="1" dirty="0"/>
              <a:t>Си </a:t>
            </a:r>
            <a:r>
              <a:rPr lang="ru-RU" sz="3200" b="1" dirty="0" err="1"/>
              <a:t>шыпхъум</a:t>
            </a:r>
            <a:r>
              <a:rPr lang="ru-RU" sz="3200" b="1" dirty="0"/>
              <a:t> </a:t>
            </a:r>
            <a:r>
              <a:rPr lang="ru-RU" sz="3200" b="1" dirty="0" err="1"/>
              <a:t>уэрэд</a:t>
            </a:r>
            <a:r>
              <a:rPr lang="ru-RU" sz="3200" b="1" dirty="0"/>
              <a:t> жи1эурэ ... (топ </a:t>
            </a:r>
            <a:r>
              <a:rPr lang="ru-RU" sz="3200" b="1" dirty="0" err="1"/>
              <a:t>мэджэгу</a:t>
            </a:r>
            <a:r>
              <a:rPr lang="ru-RU" sz="3200" b="1" dirty="0"/>
              <a:t>, </a:t>
            </a:r>
            <a:r>
              <a:rPr lang="ru-RU" sz="3200" b="1" dirty="0" err="1"/>
              <a:t>сурэт</a:t>
            </a:r>
            <a:r>
              <a:rPr lang="ru-RU" sz="3200" b="1" dirty="0"/>
              <a:t> ещ1).</a:t>
            </a:r>
          </a:p>
          <a:p>
            <a:r>
              <a:rPr lang="ru-RU" sz="3200" b="1" dirty="0"/>
              <a:t>Си </a:t>
            </a:r>
            <a:r>
              <a:rPr lang="ru-RU" sz="3200" b="1" dirty="0" err="1"/>
              <a:t>дэлъхур</a:t>
            </a:r>
            <a:r>
              <a:rPr lang="ru-RU" sz="3200" b="1" dirty="0"/>
              <a:t> </a:t>
            </a:r>
            <a:r>
              <a:rPr lang="ru-RU" sz="3200" b="1" dirty="0" err="1"/>
              <a:t>псалъэурэ</a:t>
            </a:r>
            <a:r>
              <a:rPr lang="ru-RU" sz="3200" b="1" dirty="0"/>
              <a:t> ... (шей </a:t>
            </a:r>
            <a:r>
              <a:rPr lang="ru-RU" sz="3200" b="1" dirty="0" err="1"/>
              <a:t>йофэ</a:t>
            </a:r>
            <a:r>
              <a:rPr lang="ru-RU" sz="3200" b="1" dirty="0"/>
              <a:t>, </a:t>
            </a:r>
            <a:r>
              <a:rPr lang="ru-RU" sz="3200" b="1" dirty="0" err="1"/>
              <a:t>къотэдж</a:t>
            </a:r>
            <a:r>
              <a:rPr lang="ru-RU" sz="3200" b="1" dirty="0"/>
              <a:t>).</a:t>
            </a:r>
          </a:p>
          <a:p>
            <a:r>
              <a:rPr lang="ru-RU" sz="3200" b="1" dirty="0"/>
              <a:t>Дэ егъэджак1уэм жи1эм деда1уэурэ ... (</a:t>
            </a:r>
            <a:r>
              <a:rPr lang="ru-RU" sz="3200" b="1" dirty="0" err="1"/>
              <a:t>дытхэрт</a:t>
            </a:r>
            <a:r>
              <a:rPr lang="ru-RU" sz="3200" b="1" dirty="0"/>
              <a:t>, зыттхьэщ1ырт).</a:t>
            </a:r>
          </a:p>
          <a:p>
            <a:r>
              <a:rPr lang="ru-RU" sz="3200" b="1" dirty="0" err="1"/>
              <a:t>Фэ</a:t>
            </a:r>
            <a:r>
              <a:rPr lang="ru-RU" sz="3200" b="1" dirty="0"/>
              <a:t> </a:t>
            </a:r>
            <a:r>
              <a:rPr lang="ru-RU" sz="3200" b="1" dirty="0" err="1"/>
              <a:t>радиом</a:t>
            </a:r>
            <a:r>
              <a:rPr lang="ru-RU" sz="3200" b="1" dirty="0"/>
              <a:t> феда1уэурэ ... (</a:t>
            </a:r>
            <a:r>
              <a:rPr lang="ru-RU" sz="3200" b="1" dirty="0" err="1"/>
              <a:t>тенджызым</a:t>
            </a:r>
            <a:r>
              <a:rPr lang="ru-RU" sz="3200" b="1" dirty="0"/>
              <a:t> зыщывгъэпск1ырт, </a:t>
            </a:r>
            <a:r>
              <a:rPr lang="ru-RU" sz="3200" b="1" dirty="0" err="1"/>
              <a:t>фылажьэрт</a:t>
            </a:r>
            <a:r>
              <a:rPr lang="ru-RU" sz="3200" b="1" dirty="0"/>
              <a:t>). </a:t>
            </a:r>
          </a:p>
          <a:p>
            <a:r>
              <a:rPr lang="ru-RU" sz="3200" b="1" dirty="0" err="1"/>
              <a:t>Уэ</a:t>
            </a:r>
            <a:r>
              <a:rPr lang="ru-RU" sz="3200" b="1" dirty="0"/>
              <a:t> </a:t>
            </a:r>
            <a:r>
              <a:rPr lang="ru-RU" sz="3200" b="1" dirty="0" err="1"/>
              <a:t>усэм</a:t>
            </a:r>
            <a:r>
              <a:rPr lang="ru-RU" sz="3200" b="1" dirty="0"/>
              <a:t> </a:t>
            </a:r>
            <a:r>
              <a:rPr lang="ru-RU" sz="3200" b="1" dirty="0" err="1"/>
              <a:t>укъеджэурэ</a:t>
            </a:r>
            <a:r>
              <a:rPr lang="ru-RU" sz="3200" b="1" dirty="0"/>
              <a:t> ... (ут1ысащ, </a:t>
            </a:r>
            <a:r>
              <a:rPr lang="ru-RU" sz="3200" b="1" dirty="0" err="1" smtClean="0"/>
              <a:t>тыкуэным</a:t>
            </a:r>
            <a:r>
              <a:rPr lang="ru-RU" sz="3200" b="1" dirty="0" smtClean="0"/>
              <a:t> ук1уащ</a:t>
            </a:r>
            <a:r>
              <a:rPr lang="ru-RU" sz="3200" b="1" dirty="0"/>
              <a:t>).</a:t>
            </a:r>
          </a:p>
          <a:p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922114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</a:rPr>
              <a:t>Сыт </a:t>
            </a:r>
            <a:r>
              <a:rPr lang="ru-RU" sz="4000" dirty="0" err="1" smtClean="0">
                <a:solidFill>
                  <a:schemeClr val="accent1">
                    <a:lumMod val="50000"/>
                  </a:schemeClr>
                </a:solidFill>
              </a:rPr>
              <a:t>зэгъусэу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</a:rPr>
              <a:t> пщ1э </a:t>
            </a:r>
            <a:r>
              <a:rPr lang="ru-RU" sz="4000" dirty="0" err="1" smtClean="0">
                <a:solidFill>
                  <a:schemeClr val="accent1">
                    <a:lumMod val="50000"/>
                  </a:schemeClr>
                </a:solidFill>
              </a:rPr>
              <a:t>хъунур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</a:rPr>
              <a:t>? </a:t>
            </a:r>
            <a:endParaRPr lang="ru-RU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256584"/>
          </a:xfrm>
        </p:spPr>
        <p:txBody>
          <a:bodyPr>
            <a:noAutofit/>
          </a:bodyPr>
          <a:lstStyle/>
          <a:p>
            <a:r>
              <a:rPr lang="ru-RU" sz="3200" b="1" dirty="0" err="1"/>
              <a:t>Сэ</a:t>
            </a:r>
            <a:r>
              <a:rPr lang="ru-RU" sz="3200" b="1" dirty="0"/>
              <a:t> </a:t>
            </a:r>
            <a:r>
              <a:rPr lang="ru-RU" sz="3200" b="1" dirty="0" err="1"/>
              <a:t>сылажьэурэ</a:t>
            </a:r>
            <a:r>
              <a:rPr lang="ru-RU" sz="3200" b="1" dirty="0"/>
              <a:t> </a:t>
            </a:r>
            <a:r>
              <a:rPr lang="ru-RU" sz="3200" b="1" dirty="0" err="1"/>
              <a:t>лъэпкъ</a:t>
            </a:r>
            <a:r>
              <a:rPr lang="ru-RU" sz="3200" b="1" dirty="0"/>
              <a:t> </a:t>
            </a:r>
            <a:r>
              <a:rPr lang="ru-RU" sz="3200" b="1" dirty="0" err="1"/>
              <a:t>уэрэдхэм</a:t>
            </a:r>
            <a:r>
              <a:rPr lang="ru-RU" sz="3200" b="1" dirty="0"/>
              <a:t> седэ1уэнущ. </a:t>
            </a:r>
            <a:endParaRPr lang="ru-RU" sz="3200" b="1" dirty="0" smtClean="0"/>
          </a:p>
          <a:p>
            <a:r>
              <a:rPr lang="ru-RU" sz="3200" b="1" dirty="0" err="1" smtClean="0"/>
              <a:t>Фэ</a:t>
            </a:r>
            <a:r>
              <a:rPr lang="ru-RU" sz="3200" b="1" dirty="0" smtClean="0"/>
              <a:t> </a:t>
            </a:r>
            <a:r>
              <a:rPr lang="ru-RU" sz="3200" b="1" dirty="0" err="1"/>
              <a:t>уэрэд</a:t>
            </a:r>
            <a:r>
              <a:rPr lang="ru-RU" sz="3200" b="1" dirty="0"/>
              <a:t> жыф1эурэ фыпщэф1энущ. </a:t>
            </a:r>
            <a:endParaRPr lang="ru-RU" sz="3200" b="1" dirty="0" smtClean="0"/>
          </a:p>
          <a:p>
            <a:r>
              <a:rPr lang="ru-RU" sz="3200" b="1" dirty="0" err="1" smtClean="0"/>
              <a:t>Уэ</a:t>
            </a:r>
            <a:r>
              <a:rPr lang="ru-RU" sz="3200" b="1" dirty="0" smtClean="0"/>
              <a:t> </a:t>
            </a:r>
            <a:r>
              <a:rPr lang="ru-RU" sz="3200" b="1" dirty="0" err="1"/>
              <a:t>хьэкъущыкъухэр</a:t>
            </a:r>
            <a:r>
              <a:rPr lang="ru-RU" sz="3200" b="1" dirty="0"/>
              <a:t> птхьэщ1ыжурэ </a:t>
            </a:r>
            <a:r>
              <a:rPr lang="ru-RU" sz="3200" b="1" dirty="0" err="1" smtClean="0"/>
              <a:t>телевизорым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уеплъынущ</a:t>
            </a:r>
            <a:r>
              <a:rPr lang="ru-RU" sz="3200" b="1" dirty="0"/>
              <a:t>. </a:t>
            </a:r>
            <a:endParaRPr lang="ru-RU" sz="3200" b="1" dirty="0" smtClean="0"/>
          </a:p>
          <a:p>
            <a:r>
              <a:rPr lang="ru-RU" sz="3200" b="1" dirty="0" smtClean="0"/>
              <a:t>Си </a:t>
            </a:r>
            <a:r>
              <a:rPr lang="ru-RU" sz="3200" b="1" dirty="0" err="1"/>
              <a:t>ныбжьэгъур</a:t>
            </a:r>
            <a:r>
              <a:rPr lang="ru-RU" sz="3200" b="1" dirty="0"/>
              <a:t> </a:t>
            </a:r>
            <a:r>
              <a:rPr lang="ru-RU" sz="3200" b="1" dirty="0" err="1"/>
              <a:t>дыхьэшхыурэ</a:t>
            </a:r>
            <a:r>
              <a:rPr lang="ru-RU" sz="3200" b="1" dirty="0"/>
              <a:t> </a:t>
            </a:r>
            <a:r>
              <a:rPr lang="ru-RU" sz="3200" b="1" dirty="0" err="1"/>
              <a:t>псалъэрт</a:t>
            </a:r>
            <a:r>
              <a:rPr lang="ru-RU" sz="3200" b="1" dirty="0" smtClean="0"/>
              <a:t>.</a:t>
            </a:r>
          </a:p>
          <a:p>
            <a:r>
              <a:rPr lang="ru-RU" sz="3200" b="1" dirty="0" smtClean="0"/>
              <a:t>Щ1алэ </a:t>
            </a:r>
            <a:r>
              <a:rPr lang="ru-RU" sz="3200" b="1" dirty="0"/>
              <a:t>ц1ык1ухэр </a:t>
            </a:r>
            <a:r>
              <a:rPr lang="ru-RU" sz="3200" b="1" dirty="0" err="1"/>
              <a:t>зэпсалъэурэ</a:t>
            </a:r>
            <a:r>
              <a:rPr lang="ru-RU" sz="3200" b="1" dirty="0"/>
              <a:t> </a:t>
            </a:r>
            <a:r>
              <a:rPr lang="ru-RU" sz="3200" b="1" dirty="0" err="1"/>
              <a:t>унэм</a:t>
            </a:r>
            <a:r>
              <a:rPr lang="ru-RU" sz="3200" b="1" dirty="0"/>
              <a:t> к1уэжхэрт. </a:t>
            </a:r>
            <a:endParaRPr lang="ru-RU" sz="3200" b="1" dirty="0" smtClean="0"/>
          </a:p>
          <a:p>
            <a:r>
              <a:rPr lang="ru-RU" sz="3200" b="1" dirty="0" smtClean="0"/>
              <a:t>Дэ пщэф1ап1эм </a:t>
            </a:r>
            <a:r>
              <a:rPr lang="ru-RU" sz="3200" b="1" dirty="0"/>
              <a:t>дыщ1эсурэ </a:t>
            </a:r>
            <a:r>
              <a:rPr lang="ru-RU" sz="3200" b="1" dirty="0" err="1" smtClean="0"/>
              <a:t>тепщэчхэр</a:t>
            </a:r>
            <a:r>
              <a:rPr lang="ru-RU" sz="3200" b="1" dirty="0" smtClean="0"/>
              <a:t> </a:t>
            </a:r>
            <a:r>
              <a:rPr lang="ru-RU" sz="3200" b="1" dirty="0"/>
              <a:t>тлъэщ1ащ.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Урысыбзэк1э зэвдзэк1.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824536"/>
          </a:xfrm>
        </p:spPr>
        <p:txBody>
          <a:bodyPr>
            <a:noAutofit/>
          </a:bodyPr>
          <a:lstStyle/>
          <a:p>
            <a:r>
              <a:rPr lang="ru-RU" sz="3200" dirty="0"/>
              <a:t>Я сижу в зале, читая журнал. </a:t>
            </a:r>
            <a:endParaRPr lang="ru-RU" sz="3200" dirty="0" smtClean="0"/>
          </a:p>
          <a:p>
            <a:r>
              <a:rPr lang="ru-RU" sz="3200" dirty="0" smtClean="0"/>
              <a:t>Я </a:t>
            </a:r>
            <a:r>
              <a:rPr lang="ru-RU" sz="3200" dirty="0"/>
              <a:t>стою в комнате, одевая костюм. </a:t>
            </a:r>
            <a:endParaRPr lang="ru-RU" sz="3200" dirty="0" smtClean="0"/>
          </a:p>
          <a:p>
            <a:r>
              <a:rPr lang="ru-RU" sz="3200" dirty="0" smtClean="0"/>
              <a:t>Мы </a:t>
            </a:r>
            <a:r>
              <a:rPr lang="ru-RU" sz="3200" dirty="0"/>
              <a:t>разговариваем тихо, сидя </a:t>
            </a:r>
            <a:r>
              <a:rPr lang="ru-RU" sz="3200" dirty="0" smtClean="0"/>
              <a:t>в зале.</a:t>
            </a:r>
          </a:p>
          <a:p>
            <a:r>
              <a:rPr lang="ru-RU" sz="3200" dirty="0" smtClean="0"/>
              <a:t>Мы </a:t>
            </a:r>
            <a:r>
              <a:rPr lang="ru-RU" sz="3200" dirty="0"/>
              <a:t>сидим в библиотеке, изучая кабардинский язык. </a:t>
            </a:r>
            <a:endParaRPr lang="ru-RU" sz="3200" dirty="0" smtClean="0"/>
          </a:p>
          <a:p>
            <a:r>
              <a:rPr lang="ru-RU" sz="3200" dirty="0" smtClean="0"/>
              <a:t>Он </a:t>
            </a:r>
            <a:r>
              <a:rPr lang="ru-RU" sz="3200" dirty="0"/>
              <a:t>шел медленно, разговаривая по телефону. </a:t>
            </a:r>
            <a:endParaRPr lang="ru-RU" sz="3200" dirty="0" smtClean="0"/>
          </a:p>
          <a:p>
            <a:r>
              <a:rPr lang="ru-RU" sz="3200" dirty="0" smtClean="0"/>
              <a:t>Она </a:t>
            </a:r>
            <a:r>
              <a:rPr lang="ru-RU" sz="3200" dirty="0"/>
              <a:t>гладила одежду, слушая музыку.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ctr"/>
            <a:r>
              <a:rPr lang="ru-RU" dirty="0" smtClean="0"/>
              <a:t>Адыгэбзэк1э зэвдзэк1.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77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708</TotalTime>
  <Words>423</Words>
  <Application>Microsoft Office PowerPoint</Application>
  <PresentationFormat>Экран (4:3)</PresentationFormat>
  <Paragraphs>45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Открытая</vt:lpstr>
      <vt:lpstr>Изучаем  кабардинский язык</vt:lpstr>
      <vt:lpstr>Деепричастиехэм делэжьынщ.</vt:lpstr>
      <vt:lpstr>Псалъэухахэр тэмэму нэвгъэсыж.</vt:lpstr>
      <vt:lpstr>Какие действия могут предшествовать содержанию основных глаголов?</vt:lpstr>
      <vt:lpstr>Деепричастия  с суффиксом -урэ. </vt:lpstr>
      <vt:lpstr>Презентация PowerPoint</vt:lpstr>
      <vt:lpstr>Сыт зэгъусэу пщ1э хъунур? </vt:lpstr>
      <vt:lpstr>Урысыбзэк1э зэвдзэк1.</vt:lpstr>
      <vt:lpstr>Адыгэбзэк1э зэвдзэк1.</vt:lpstr>
      <vt:lpstr>Сурэтхэм япкъ итк1э  псалъэухахэр зэхыдолъхьэ.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Mama</cp:lastModifiedBy>
  <cp:revision>43</cp:revision>
  <dcterms:created xsi:type="dcterms:W3CDTF">2013-07-29T07:20:24Z</dcterms:created>
  <dcterms:modified xsi:type="dcterms:W3CDTF">2015-01-15T16:50:27Z</dcterms:modified>
</cp:coreProperties>
</file>