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76" r:id="rId4"/>
    <p:sldId id="269" r:id="rId5"/>
    <p:sldId id="268" r:id="rId6"/>
    <p:sldId id="270" r:id="rId7"/>
    <p:sldId id="274" r:id="rId8"/>
    <p:sldId id="277" r:id="rId9"/>
    <p:sldId id="271" r:id="rId10"/>
    <p:sldId id="272" r:id="rId11"/>
    <p:sldId id="275" r:id="rId12"/>
    <p:sldId id="263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2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10EDEBB-1D9F-4EDC-8276-2A0B668EC375}" type="datetimeFigureOut">
              <a:rPr lang="ru-RU" smtClean="0"/>
              <a:t>15.01.2015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0EDEBB-1D9F-4EDC-8276-2A0B668EC375}" type="datetimeFigureOut">
              <a:rPr lang="ru-RU" smtClean="0"/>
              <a:t>15.01.2015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0EDEBB-1D9F-4EDC-8276-2A0B668EC375}" type="datetimeFigureOut">
              <a:rPr lang="ru-RU" smtClean="0"/>
              <a:t>15.01.2015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0EDEBB-1D9F-4EDC-8276-2A0B668EC375}" type="datetimeFigureOut">
              <a:rPr lang="ru-RU" smtClean="0"/>
              <a:t>15.01.2015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0EDEBB-1D9F-4EDC-8276-2A0B668EC375}" type="datetimeFigureOut">
              <a:rPr lang="ru-RU" smtClean="0"/>
              <a:t>15.01.2015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0EDEBB-1D9F-4EDC-8276-2A0B668EC375}" type="datetimeFigureOut">
              <a:rPr lang="ru-RU" smtClean="0"/>
              <a:t>15.01.2015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0EDEBB-1D9F-4EDC-8276-2A0B668EC375}" type="datetimeFigureOut">
              <a:rPr lang="ru-RU" smtClean="0"/>
              <a:t>15.01.2015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0EDEBB-1D9F-4EDC-8276-2A0B668EC375}" type="datetimeFigureOut">
              <a:rPr lang="ru-RU" smtClean="0"/>
              <a:t>15.01.2015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0EDEBB-1D9F-4EDC-8276-2A0B668EC375}" type="datetimeFigureOut">
              <a:rPr lang="ru-RU" smtClean="0"/>
              <a:t>15.01.2015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10EDEBB-1D9F-4EDC-8276-2A0B668EC375}" type="datetimeFigureOut">
              <a:rPr lang="ru-RU" smtClean="0"/>
              <a:t>15.01.2015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10EDEBB-1D9F-4EDC-8276-2A0B668EC375}" type="datetimeFigureOut">
              <a:rPr lang="ru-RU" smtClean="0"/>
              <a:t>15.01.2015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10EDEBB-1D9F-4EDC-8276-2A0B668EC375}" type="datetimeFigureOut">
              <a:rPr lang="ru-RU" smtClean="0"/>
              <a:t>15.01.2015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2088232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Изучаем </a:t>
            </a:r>
            <a:r>
              <a:rPr lang="ru-RU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/>
            </a:r>
            <a:br>
              <a:rPr lang="ru-RU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ru-RU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кабардинский </a:t>
            </a:r>
            <a:r>
              <a:rPr lang="ru-RU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язык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098839" y="5229200"/>
            <a:ext cx="3649626" cy="520576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Занятие №</a:t>
            </a:r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106</a:t>
            </a:r>
            <a:endParaRPr lang="ru-RU" sz="32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951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234475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Максим</a:t>
            </a:r>
            <a:r>
              <a:rPr lang="ru-RU" sz="3200" dirty="0"/>
              <a:t>, выходи быстрее. </a:t>
            </a:r>
            <a:endParaRPr lang="ru-RU" sz="3200" dirty="0" smtClean="0"/>
          </a:p>
          <a:p>
            <a:r>
              <a:rPr lang="ru-RU" sz="3200" dirty="0" err="1" smtClean="0"/>
              <a:t>Залина</a:t>
            </a:r>
            <a:r>
              <a:rPr lang="ru-RU" sz="3200" dirty="0"/>
              <a:t>, выходи из дома в 3 часа. </a:t>
            </a:r>
            <a:endParaRPr lang="ru-RU" sz="3200" dirty="0" smtClean="0"/>
          </a:p>
          <a:p>
            <a:r>
              <a:rPr lang="ru-RU" sz="3200" dirty="0" smtClean="0"/>
              <a:t>Дина</a:t>
            </a:r>
            <a:r>
              <a:rPr lang="ru-RU" sz="3200" dirty="0"/>
              <a:t>, выходи из дома рано утром</a:t>
            </a:r>
            <a:r>
              <a:rPr lang="ru-RU" sz="3200" dirty="0" smtClean="0"/>
              <a:t>.</a:t>
            </a:r>
          </a:p>
          <a:p>
            <a:r>
              <a:rPr lang="ru-RU" sz="3200" dirty="0" err="1" smtClean="0"/>
              <a:t>Анзор</a:t>
            </a:r>
            <a:r>
              <a:rPr lang="ru-RU" sz="3200" dirty="0"/>
              <a:t>, я жду тебя, выходи. </a:t>
            </a:r>
            <a:endParaRPr lang="ru-RU" sz="3200" dirty="0" smtClean="0"/>
          </a:p>
          <a:p>
            <a:r>
              <a:rPr lang="ru-RU" sz="3200" dirty="0" smtClean="0"/>
              <a:t>Лена</a:t>
            </a:r>
            <a:r>
              <a:rPr lang="ru-RU" sz="3200" dirty="0"/>
              <a:t>, ты выходишь?</a:t>
            </a:r>
          </a:p>
          <a:p>
            <a:endParaRPr lang="ru-RU" sz="3200" b="1" dirty="0">
              <a:solidFill>
                <a:srgbClr val="FF0000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4000" u="sng" dirty="0" smtClean="0">
                <a:solidFill>
                  <a:schemeClr val="accent2">
                    <a:lumMod val="50000"/>
                  </a:schemeClr>
                </a:solidFill>
              </a:rPr>
              <a:t>Адыгэбзэк1э зэвдзэк1.</a:t>
            </a:r>
            <a:endParaRPr lang="ru-RU" sz="4000" u="sng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50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481328"/>
            <a:ext cx="8784976" cy="4755984"/>
          </a:xfrm>
        </p:spPr>
        <p:txBody>
          <a:bodyPr>
            <a:noAutofit/>
          </a:bodyPr>
          <a:lstStyle/>
          <a:p>
            <a:r>
              <a:rPr lang="ru-RU" sz="3200" dirty="0"/>
              <a:t>Си </a:t>
            </a:r>
            <a:r>
              <a:rPr lang="ru-RU" sz="3200" dirty="0" err="1"/>
              <a:t>шыпхъур</a:t>
            </a:r>
            <a:r>
              <a:rPr lang="ru-RU" sz="3200" dirty="0"/>
              <a:t> къэк1уэжауэ къыщ1эк1ащ. </a:t>
            </a:r>
            <a:endParaRPr lang="ru-RU" sz="3200" dirty="0" smtClean="0"/>
          </a:p>
          <a:p>
            <a:r>
              <a:rPr lang="ru-RU" sz="3200" dirty="0" smtClean="0"/>
              <a:t>Си </a:t>
            </a:r>
            <a:r>
              <a:rPr lang="ru-RU" sz="3200" dirty="0" err="1" smtClean="0"/>
              <a:t>къуэшым</a:t>
            </a:r>
            <a:r>
              <a:rPr lang="ru-RU" sz="3200" dirty="0" smtClean="0"/>
              <a:t> и </a:t>
            </a:r>
            <a:r>
              <a:rPr lang="ru-RU" sz="3200" dirty="0" err="1" smtClean="0"/>
              <a:t>ныбжьэгъур</a:t>
            </a:r>
            <a:r>
              <a:rPr lang="ru-RU" sz="3200" dirty="0" smtClean="0"/>
              <a:t> </a:t>
            </a:r>
            <a:r>
              <a:rPr lang="ru-RU" sz="3200" dirty="0" err="1"/>
              <a:t>университетым</a:t>
            </a:r>
            <a:r>
              <a:rPr lang="ru-RU" sz="3200" dirty="0"/>
              <a:t> </a:t>
            </a:r>
            <a:r>
              <a:rPr lang="ru-RU" sz="3200" dirty="0" err="1"/>
              <a:t>щеджэу</a:t>
            </a:r>
            <a:r>
              <a:rPr lang="ru-RU" sz="3200" dirty="0"/>
              <a:t> къыщ1эк1ащ. </a:t>
            </a:r>
            <a:endParaRPr lang="ru-RU" sz="3200" dirty="0" smtClean="0"/>
          </a:p>
          <a:p>
            <a:r>
              <a:rPr lang="ru-RU" sz="3200" dirty="0" err="1" smtClean="0"/>
              <a:t>Ди</a:t>
            </a:r>
            <a:r>
              <a:rPr lang="ru-RU" sz="3200" dirty="0" smtClean="0"/>
              <a:t> </a:t>
            </a:r>
            <a:r>
              <a:rPr lang="ru-RU" sz="3200" dirty="0" err="1"/>
              <a:t>спортсменхэр</a:t>
            </a:r>
            <a:r>
              <a:rPr lang="ru-RU" sz="3200" dirty="0"/>
              <a:t> Москва к1уауэ къыщ1эк1ащ. </a:t>
            </a:r>
            <a:endParaRPr lang="ru-RU" sz="3200" dirty="0" smtClean="0"/>
          </a:p>
          <a:p>
            <a:r>
              <a:rPr lang="ru-RU" sz="3200" dirty="0" smtClean="0"/>
              <a:t>Си </a:t>
            </a:r>
            <a:r>
              <a:rPr lang="ru-RU" sz="3200" dirty="0" err="1"/>
              <a:t>анэшхуэм</a:t>
            </a:r>
            <a:r>
              <a:rPr lang="ru-RU" sz="3200" dirty="0"/>
              <a:t> лыц1ык1улыбжьэ ищ1ауэ къыщ1эк1ащ. </a:t>
            </a:r>
            <a:endParaRPr lang="ru-RU" sz="3200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u="sng" dirty="0" smtClean="0">
                <a:solidFill>
                  <a:schemeClr val="accent2">
                    <a:lumMod val="50000"/>
                  </a:schemeClr>
                </a:solidFill>
              </a:rPr>
              <a:t>Урысыбзэк1э зэвдзэк1.</a:t>
            </a:r>
            <a:endParaRPr lang="ru-RU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5-конечная звезда 3"/>
          <p:cNvSpPr/>
          <p:nvPr/>
        </p:nvSpPr>
        <p:spPr>
          <a:xfrm>
            <a:off x="7956376" y="5229200"/>
            <a:ext cx="720080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69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2" y="1844824"/>
            <a:ext cx="7407282" cy="367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41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07504" y="1052736"/>
            <a:ext cx="8928992" cy="5688631"/>
          </a:xfrm>
        </p:spPr>
        <p:txBody>
          <a:bodyPr>
            <a:normAutofit/>
          </a:bodyPr>
          <a:lstStyle/>
          <a:p>
            <a:r>
              <a:rPr lang="ru-RU" sz="3200" b="1" dirty="0" err="1"/>
              <a:t>хуеин</a:t>
            </a:r>
            <a:r>
              <a:rPr lang="ru-RU" sz="3200" dirty="0"/>
              <a:t> -</a:t>
            </a:r>
            <a:r>
              <a:rPr lang="ru-RU" sz="3200" i="1" dirty="0"/>
              <a:t> </a:t>
            </a:r>
            <a:r>
              <a:rPr lang="ru-RU" sz="3200" i="1" dirty="0" err="1"/>
              <a:t>неперех</a:t>
            </a:r>
            <a:r>
              <a:rPr lang="ru-RU" sz="3200" i="1" dirty="0"/>
              <a:t>. </a:t>
            </a:r>
            <a:r>
              <a:rPr lang="ru-RU" sz="3200" dirty="0"/>
              <a:t>желать, хотеть </a:t>
            </a:r>
            <a:r>
              <a:rPr lang="ru-RU" sz="3200" i="1" dirty="0"/>
              <a:t>чего-л</a:t>
            </a:r>
            <a:r>
              <a:rPr lang="ru-RU" sz="3200" dirty="0"/>
              <a:t>; нуждаться в </a:t>
            </a:r>
            <a:r>
              <a:rPr lang="ru-RU" sz="3200" i="1" dirty="0"/>
              <a:t>чём-ком-либо.</a:t>
            </a:r>
            <a:r>
              <a:rPr lang="ru-RU" sz="3200" dirty="0"/>
              <a:t> </a:t>
            </a:r>
            <a:endParaRPr lang="ru-RU" sz="3200" dirty="0" smtClean="0"/>
          </a:p>
          <a:p>
            <a:r>
              <a:rPr lang="ru-RU" sz="3200" dirty="0" smtClean="0"/>
              <a:t>Этот </a:t>
            </a:r>
            <a:r>
              <a:rPr lang="ru-RU" sz="3200" dirty="0"/>
              <a:t>глагол часто встречается в языке в следующих формах: </a:t>
            </a:r>
            <a:endParaRPr lang="ru-RU" sz="3200" dirty="0" smtClean="0"/>
          </a:p>
          <a:p>
            <a:r>
              <a:rPr lang="ru-RU" sz="3200" b="1" i="1" dirty="0" err="1" smtClean="0">
                <a:solidFill>
                  <a:srgbClr val="FF0000"/>
                </a:solidFill>
              </a:rPr>
              <a:t>сыпхуейщ</a:t>
            </a:r>
            <a:r>
              <a:rPr lang="ru-RU" sz="3200" b="1" i="1" dirty="0" smtClean="0">
                <a:solidFill>
                  <a:srgbClr val="FF0000"/>
                </a:solidFill>
              </a:rPr>
              <a:t>/</a:t>
            </a:r>
            <a:r>
              <a:rPr lang="ru-RU" sz="3200" b="1" i="1" dirty="0" err="1" smtClean="0">
                <a:solidFill>
                  <a:srgbClr val="FF0000"/>
                </a:solidFill>
              </a:rPr>
              <a:t>сыфхуейщ</a:t>
            </a:r>
            <a:r>
              <a:rPr lang="ru-RU" sz="3200" b="1" dirty="0" smtClean="0">
                <a:solidFill>
                  <a:srgbClr val="FF0000"/>
                </a:solidFill>
              </a:rPr>
              <a:t> </a:t>
            </a:r>
            <a:r>
              <a:rPr lang="ru-RU" sz="3200" dirty="0"/>
              <a:t>(ты мне нужен/вы мне нужны), </a:t>
            </a:r>
            <a:r>
              <a:rPr lang="ru-RU" sz="3200" b="1" i="1" dirty="0" err="1" smtClean="0">
                <a:solidFill>
                  <a:srgbClr val="FF0000"/>
                </a:solidFill>
              </a:rPr>
              <a:t>сыпхуейкъым</a:t>
            </a:r>
            <a:r>
              <a:rPr lang="ru-RU" sz="3200" b="1" dirty="0" smtClean="0">
                <a:solidFill>
                  <a:srgbClr val="FF0000"/>
                </a:solidFill>
              </a:rPr>
              <a:t> </a:t>
            </a:r>
            <a:r>
              <a:rPr lang="ru-RU" sz="3200" dirty="0"/>
              <a:t>– ты мне не нужен. </a:t>
            </a:r>
            <a:endParaRPr lang="ru-RU" sz="3200" dirty="0" smtClean="0"/>
          </a:p>
          <a:p>
            <a:r>
              <a:rPr lang="ru-RU" sz="3200" dirty="0" smtClean="0"/>
              <a:t>А </a:t>
            </a:r>
            <a:r>
              <a:rPr lang="ru-RU" sz="3200" dirty="0"/>
              <a:t>как будет звучать мн. число? </a:t>
            </a:r>
            <a:endParaRPr lang="ru-RU" sz="3200" dirty="0" smtClean="0"/>
          </a:p>
          <a:p>
            <a:r>
              <a:rPr lang="ru-RU" sz="3200" b="1" i="1" dirty="0" err="1" smtClean="0">
                <a:solidFill>
                  <a:srgbClr val="FF0000"/>
                </a:solidFill>
              </a:rPr>
              <a:t>Сыфхуейкъым</a:t>
            </a:r>
            <a:r>
              <a:rPr lang="ru-RU" sz="3200" dirty="0" smtClean="0"/>
              <a:t> </a:t>
            </a:r>
            <a:r>
              <a:rPr lang="ru-RU" sz="3200" dirty="0"/>
              <a:t>– вы мне не нужны</a:t>
            </a:r>
            <a:r>
              <a:rPr lang="ru-RU" sz="3200" dirty="0" smtClean="0"/>
              <a:t>.</a:t>
            </a:r>
          </a:p>
          <a:p>
            <a:r>
              <a:rPr lang="ru-RU" sz="3200" dirty="0" smtClean="0"/>
              <a:t>Перевести: </a:t>
            </a:r>
            <a:r>
              <a:rPr lang="ru-RU" sz="3200" dirty="0" err="1" smtClean="0">
                <a:solidFill>
                  <a:srgbClr val="FF0000"/>
                </a:solidFill>
              </a:rPr>
              <a:t>У</a:t>
            </a:r>
            <a:r>
              <a:rPr lang="ru-RU" sz="3200" dirty="0" err="1" smtClean="0"/>
              <a:t>къы</a:t>
            </a:r>
            <a:r>
              <a:rPr lang="ru-RU" sz="3200" dirty="0" err="1" smtClean="0">
                <a:solidFill>
                  <a:srgbClr val="FF0000"/>
                </a:solidFill>
              </a:rPr>
              <a:t>с</a:t>
            </a:r>
            <a:r>
              <a:rPr lang="ru-RU" sz="3200" dirty="0" err="1" smtClean="0"/>
              <a:t>хуей</a:t>
            </a:r>
            <a:r>
              <a:rPr lang="ru-RU" sz="3200" dirty="0" smtClean="0"/>
              <a:t>? </a:t>
            </a:r>
            <a:r>
              <a:rPr lang="ru-RU" sz="3200" dirty="0"/>
              <a:t> </a:t>
            </a:r>
            <a:r>
              <a:rPr lang="ru-RU" sz="3200" dirty="0" smtClean="0"/>
              <a:t>   </a:t>
            </a:r>
            <a:r>
              <a:rPr lang="ru-RU" sz="3200" dirty="0" err="1" smtClean="0">
                <a:solidFill>
                  <a:srgbClr val="FF0000"/>
                </a:solidFill>
              </a:rPr>
              <a:t>Фы</a:t>
            </a:r>
            <a:r>
              <a:rPr lang="ru-RU" sz="3200" dirty="0" err="1" smtClean="0"/>
              <a:t>къы</a:t>
            </a:r>
            <a:r>
              <a:rPr lang="ru-RU" sz="3200" dirty="0" err="1" smtClean="0">
                <a:solidFill>
                  <a:srgbClr val="FF0000"/>
                </a:solidFill>
              </a:rPr>
              <a:t>с</a:t>
            </a:r>
            <a:r>
              <a:rPr lang="ru-RU" sz="3200" dirty="0" err="1" smtClean="0"/>
              <a:t>хуей</a:t>
            </a:r>
            <a:r>
              <a:rPr lang="ru-RU" sz="3200" dirty="0" smtClean="0"/>
              <a:t>?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35280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u="sng" dirty="0" err="1" smtClean="0">
                <a:solidFill>
                  <a:schemeClr val="tx2">
                    <a:lumMod val="50000"/>
                  </a:schemeClr>
                </a:solidFill>
              </a:rPr>
              <a:t>Диалогым</a:t>
            </a:r>
            <a:r>
              <a:rPr lang="ru-RU" sz="4000" u="sng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4000" u="sng" dirty="0" err="1" smtClean="0">
                <a:solidFill>
                  <a:schemeClr val="tx2">
                    <a:lumMod val="50000"/>
                  </a:schemeClr>
                </a:solidFill>
              </a:rPr>
              <a:t>хэта</a:t>
            </a:r>
            <a:r>
              <a:rPr lang="ru-RU" sz="4000" u="sng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4000" u="sng" dirty="0" err="1" smtClean="0">
                <a:solidFill>
                  <a:schemeClr val="tx2">
                    <a:lumMod val="50000"/>
                  </a:schemeClr>
                </a:solidFill>
              </a:rPr>
              <a:t>псалъэхэм</a:t>
            </a:r>
            <a:r>
              <a:rPr lang="ru-RU" sz="4000" u="sng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4000" u="sng" dirty="0" err="1" smtClean="0">
                <a:solidFill>
                  <a:schemeClr val="tx2">
                    <a:lumMod val="50000"/>
                  </a:schemeClr>
                </a:solidFill>
              </a:rPr>
              <a:t>долэжь</a:t>
            </a:r>
            <a:r>
              <a:rPr lang="ru-RU" sz="4000" u="sng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endParaRPr lang="ru-RU" sz="4000" u="sng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72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772816"/>
            <a:ext cx="8856984" cy="4234475"/>
          </a:xfrm>
        </p:spPr>
        <p:txBody>
          <a:bodyPr>
            <a:normAutofit/>
          </a:bodyPr>
          <a:lstStyle/>
          <a:p>
            <a:r>
              <a:rPr lang="ru-RU" sz="3200" dirty="0" err="1" smtClean="0">
                <a:solidFill>
                  <a:schemeClr val="accent2">
                    <a:lumMod val="50000"/>
                  </a:schemeClr>
                </a:solidFill>
              </a:rPr>
              <a:t>Алим</a:t>
            </a:r>
            <a:r>
              <a:rPr lang="ru-RU" sz="3200" dirty="0" smtClean="0"/>
              <a:t>, </a:t>
            </a:r>
            <a:r>
              <a:rPr lang="ru-RU" sz="3200" dirty="0" err="1" smtClean="0"/>
              <a:t>адыгэбзэ</a:t>
            </a:r>
            <a:r>
              <a:rPr lang="ru-RU" sz="3200" dirty="0" smtClean="0"/>
              <a:t>, </a:t>
            </a:r>
            <a:r>
              <a:rPr lang="ru-RU" sz="3200" dirty="0" err="1" smtClean="0"/>
              <a:t>уи</a:t>
            </a:r>
            <a:r>
              <a:rPr lang="ru-RU" sz="3200" dirty="0" smtClean="0"/>
              <a:t>, </a:t>
            </a:r>
            <a:r>
              <a:rPr lang="ru-RU" sz="3200" dirty="0" err="1" smtClean="0"/>
              <a:t>сыхуейт</a:t>
            </a:r>
            <a:r>
              <a:rPr lang="ru-RU" sz="3200" dirty="0" smtClean="0"/>
              <a:t>, </a:t>
            </a:r>
            <a:r>
              <a:rPr lang="ru-RU" sz="3200" dirty="0" err="1" smtClean="0"/>
              <a:t>псалъалъэм</a:t>
            </a:r>
            <a:r>
              <a:rPr lang="ru-RU" sz="3200" dirty="0" smtClean="0"/>
              <a:t>.</a:t>
            </a:r>
          </a:p>
          <a:p>
            <a:r>
              <a:rPr lang="ru-RU" sz="3200" dirty="0" err="1">
                <a:solidFill>
                  <a:schemeClr val="accent2">
                    <a:lumMod val="50000"/>
                  </a:schemeClr>
                </a:solidFill>
              </a:rPr>
              <a:t>Анусэ</a:t>
            </a:r>
            <a:r>
              <a:rPr lang="ru-RU" sz="3200" dirty="0"/>
              <a:t>, щ1эныгъэ, </a:t>
            </a:r>
            <a:r>
              <a:rPr lang="ru-RU" sz="3200" dirty="0" err="1"/>
              <a:t>дыхуейщ</a:t>
            </a:r>
            <a:r>
              <a:rPr lang="ru-RU" sz="3200" dirty="0"/>
              <a:t>, </a:t>
            </a:r>
            <a:r>
              <a:rPr lang="ru-RU" sz="3200" dirty="0" err="1"/>
              <a:t>уи</a:t>
            </a:r>
            <a:r>
              <a:rPr lang="ru-RU" sz="3200" dirty="0"/>
              <a:t>, </a:t>
            </a:r>
            <a:r>
              <a:rPr lang="ru-RU" sz="3200" dirty="0" err="1"/>
              <a:t>куум</a:t>
            </a:r>
            <a:r>
              <a:rPr lang="ru-RU" sz="3200" dirty="0"/>
              <a:t>.</a:t>
            </a:r>
          </a:p>
          <a:p>
            <a:r>
              <a:rPr lang="ru-RU" sz="3200" dirty="0" err="1" smtClean="0">
                <a:solidFill>
                  <a:schemeClr val="accent2">
                    <a:lumMod val="50000"/>
                  </a:schemeClr>
                </a:solidFill>
              </a:rPr>
              <a:t>Жантемыр</a:t>
            </a:r>
            <a:r>
              <a:rPr lang="ru-RU" sz="3200" dirty="0" smtClean="0"/>
              <a:t>, </a:t>
            </a:r>
            <a:r>
              <a:rPr lang="ru-RU" sz="3200" dirty="0" err="1" smtClean="0"/>
              <a:t>гъунэгъу</a:t>
            </a:r>
            <a:r>
              <a:rPr lang="ru-RU" sz="3200" dirty="0" smtClean="0"/>
              <a:t>, </a:t>
            </a:r>
            <a:r>
              <a:rPr lang="ru-RU" sz="3200" dirty="0" err="1" smtClean="0"/>
              <a:t>ди</a:t>
            </a:r>
            <a:r>
              <a:rPr lang="ru-RU" sz="3200" dirty="0" smtClean="0"/>
              <a:t>, </a:t>
            </a:r>
            <a:r>
              <a:rPr lang="ru-RU" sz="3200" dirty="0" err="1" smtClean="0"/>
              <a:t>къыпхуейщ</a:t>
            </a:r>
            <a:r>
              <a:rPr lang="ru-RU" sz="3200" dirty="0" smtClean="0"/>
              <a:t>, л1ыжьыр.</a:t>
            </a:r>
          </a:p>
          <a:p>
            <a:r>
              <a:rPr lang="ru-RU" sz="3200" dirty="0" err="1" smtClean="0">
                <a:solidFill>
                  <a:schemeClr val="accent2">
                    <a:lumMod val="50000"/>
                  </a:schemeClr>
                </a:solidFill>
              </a:rPr>
              <a:t>Сэтэней</a:t>
            </a:r>
            <a:r>
              <a:rPr lang="ru-RU" sz="3200" dirty="0" smtClean="0"/>
              <a:t>, </a:t>
            </a:r>
            <a:r>
              <a:rPr lang="ru-RU" sz="3200" dirty="0" err="1" smtClean="0"/>
              <a:t>фащэ</a:t>
            </a:r>
            <a:r>
              <a:rPr lang="ru-RU" sz="3200" dirty="0" smtClean="0"/>
              <a:t>, </a:t>
            </a:r>
            <a:r>
              <a:rPr lang="ru-RU" sz="3200" dirty="0" err="1" smtClean="0"/>
              <a:t>ухуейкъэ</a:t>
            </a:r>
            <a:r>
              <a:rPr lang="ru-RU" sz="3200" dirty="0" smtClean="0"/>
              <a:t>, мы, </a:t>
            </a:r>
            <a:r>
              <a:rPr lang="ru-RU" sz="3200" dirty="0" err="1" smtClean="0"/>
              <a:t>дахэм</a:t>
            </a:r>
            <a:r>
              <a:rPr lang="ru-RU" sz="3200" dirty="0" smtClean="0"/>
              <a:t>?</a:t>
            </a:r>
          </a:p>
          <a:p>
            <a:endParaRPr lang="ru-RU" sz="32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1143000"/>
          </a:xfrm>
        </p:spPr>
        <p:txBody>
          <a:bodyPr>
            <a:noAutofit/>
          </a:bodyPr>
          <a:lstStyle/>
          <a:p>
            <a:pPr algn="ctr"/>
            <a:r>
              <a:rPr lang="ru-RU" sz="4000" u="sng" dirty="0" err="1" smtClean="0">
                <a:solidFill>
                  <a:schemeClr val="tx2">
                    <a:lumMod val="50000"/>
                  </a:schemeClr>
                </a:solidFill>
              </a:rPr>
              <a:t>Псалъэхэм</a:t>
            </a:r>
            <a:r>
              <a:rPr lang="ru-RU" sz="4000" u="sng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4000" u="sng" dirty="0" err="1" smtClean="0">
                <a:solidFill>
                  <a:schemeClr val="tx2">
                    <a:lumMod val="50000"/>
                  </a:schemeClr>
                </a:solidFill>
              </a:rPr>
              <a:t>псалъэуха</a:t>
            </a:r>
            <a:r>
              <a:rPr lang="ru-RU" sz="4000" u="sng" dirty="0" smtClean="0">
                <a:solidFill>
                  <a:schemeClr val="tx2">
                    <a:lumMod val="50000"/>
                  </a:schemeClr>
                </a:solidFill>
              </a:rPr>
              <a:t> къахэфщ1ык1.</a:t>
            </a:r>
            <a:endParaRPr lang="ru-RU" sz="4000" u="sng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71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378491"/>
          </a:xfrm>
        </p:spPr>
        <p:txBody>
          <a:bodyPr>
            <a:normAutofit/>
          </a:bodyPr>
          <a:lstStyle/>
          <a:p>
            <a:r>
              <a:rPr lang="ru-RU" sz="3200" dirty="0"/>
              <a:t>Марина, ты мне нужна. </a:t>
            </a:r>
            <a:endParaRPr lang="ru-RU" sz="3200" dirty="0" smtClean="0"/>
          </a:p>
          <a:p>
            <a:r>
              <a:rPr lang="ru-RU" sz="3200" dirty="0" err="1" smtClean="0"/>
              <a:t>Алим</a:t>
            </a:r>
            <a:r>
              <a:rPr lang="ru-RU" sz="3200" dirty="0"/>
              <a:t>, ты мне нужен, иди сюда. </a:t>
            </a:r>
            <a:endParaRPr lang="ru-RU" sz="3200" dirty="0" smtClean="0"/>
          </a:p>
          <a:p>
            <a:r>
              <a:rPr lang="ru-RU" sz="3200" dirty="0" smtClean="0"/>
              <a:t>Вы </a:t>
            </a:r>
            <a:r>
              <a:rPr lang="ru-RU" sz="3200" dirty="0"/>
              <a:t>мне не нужны, идите домой. </a:t>
            </a:r>
            <a:endParaRPr lang="ru-RU" sz="3200" dirty="0" smtClean="0"/>
          </a:p>
          <a:p>
            <a:r>
              <a:rPr lang="ru-RU" sz="3200" dirty="0" smtClean="0"/>
              <a:t>Мама</a:t>
            </a:r>
            <a:r>
              <a:rPr lang="ru-RU" sz="3200" dirty="0"/>
              <a:t>, я нужна тебе сейчас? </a:t>
            </a:r>
            <a:endParaRPr lang="ru-RU" sz="3200" dirty="0" smtClean="0"/>
          </a:p>
          <a:p>
            <a:r>
              <a:rPr lang="ru-RU" sz="3200" dirty="0" smtClean="0"/>
              <a:t>Нет</a:t>
            </a:r>
            <a:r>
              <a:rPr lang="ru-RU" sz="3200" dirty="0"/>
              <a:t>, сейчас ты мне не нужна. </a:t>
            </a:r>
            <a:endParaRPr lang="ru-RU" sz="3200" dirty="0" smtClean="0"/>
          </a:p>
          <a:p>
            <a:endParaRPr lang="ru-RU" sz="3200" b="1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u="sng" dirty="0" smtClean="0">
                <a:solidFill>
                  <a:schemeClr val="accent2">
                    <a:lumMod val="50000"/>
                  </a:schemeClr>
                </a:solidFill>
              </a:rPr>
              <a:t>Адыгэбзэк1э </a:t>
            </a:r>
            <a:r>
              <a:rPr lang="ru-RU" u="sng" dirty="0" smtClean="0">
                <a:solidFill>
                  <a:schemeClr val="accent2">
                    <a:lumMod val="50000"/>
                  </a:schemeClr>
                </a:solidFill>
              </a:rPr>
              <a:t>зэвдзэк1</a:t>
            </a:r>
            <a:r>
              <a:rPr lang="ru-RU" u="sng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ru-RU" u="sng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90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700808"/>
            <a:ext cx="8640960" cy="4752528"/>
          </a:xfrm>
        </p:spPr>
        <p:txBody>
          <a:bodyPr>
            <a:normAutofit fontScale="92500" lnSpcReduction="10000"/>
          </a:bodyPr>
          <a:lstStyle/>
          <a:p>
            <a:r>
              <a:rPr lang="ru-RU" sz="3200" b="1" dirty="0" err="1"/>
              <a:t>сыжьэхэуащ</a:t>
            </a:r>
            <a:r>
              <a:rPr lang="ru-RU" sz="3200" dirty="0"/>
              <a:t> – я задел, я столкнулся, </a:t>
            </a:r>
            <a:r>
              <a:rPr lang="ru-RU" sz="3200" u="sng" dirty="0"/>
              <a:t>но</a:t>
            </a:r>
            <a:r>
              <a:rPr lang="ru-RU" sz="3200" dirty="0"/>
              <a:t> </a:t>
            </a:r>
            <a:r>
              <a:rPr lang="ru-RU" sz="3200" b="1" dirty="0" err="1"/>
              <a:t>къызжьэхэуащ</a:t>
            </a:r>
            <a:r>
              <a:rPr lang="ru-RU" sz="3200" dirty="0"/>
              <a:t> – меня задел, со мной </a:t>
            </a:r>
            <a:r>
              <a:rPr lang="ru-RU" sz="3200" dirty="0" smtClean="0"/>
              <a:t>столкнулся</a:t>
            </a:r>
          </a:p>
          <a:p>
            <a:r>
              <a:rPr lang="ru-RU" sz="3200" dirty="0" err="1"/>
              <a:t>Сэ</a:t>
            </a:r>
            <a:r>
              <a:rPr lang="ru-RU" sz="3200" dirty="0"/>
              <a:t> </a:t>
            </a:r>
            <a:r>
              <a:rPr lang="ru-RU" sz="3200" dirty="0" err="1" smtClean="0">
                <a:solidFill>
                  <a:srgbClr val="FF0000"/>
                </a:solidFill>
              </a:rPr>
              <a:t>сы</a:t>
            </a:r>
            <a:r>
              <a:rPr lang="ru-RU" sz="3200" dirty="0" err="1" smtClean="0"/>
              <a:t>жьэхэуащ</a:t>
            </a:r>
            <a:r>
              <a:rPr lang="ru-RU" sz="3200" dirty="0" smtClean="0"/>
              <a:t>, </a:t>
            </a:r>
            <a:r>
              <a:rPr lang="ru-RU" sz="3200" dirty="0" err="1" smtClean="0"/>
              <a:t>уэ</a:t>
            </a:r>
            <a:r>
              <a:rPr lang="ru-RU" sz="3200" dirty="0" smtClean="0"/>
              <a:t> …</a:t>
            </a:r>
          </a:p>
          <a:p>
            <a:r>
              <a:rPr lang="ru-RU" sz="3200" dirty="0" err="1"/>
              <a:t>Сэ</a:t>
            </a:r>
            <a:r>
              <a:rPr lang="ru-RU" sz="3200" dirty="0"/>
              <a:t> </a:t>
            </a:r>
            <a:r>
              <a:rPr lang="ru-RU" sz="3200" dirty="0" err="1"/>
              <a:t>къы</a:t>
            </a:r>
            <a:r>
              <a:rPr lang="ru-RU" sz="3200" dirty="0" err="1">
                <a:solidFill>
                  <a:srgbClr val="FF0000"/>
                </a:solidFill>
              </a:rPr>
              <a:t>з</a:t>
            </a:r>
            <a:r>
              <a:rPr lang="ru-RU" sz="3200" dirty="0" err="1"/>
              <a:t>жьэхэуащ</a:t>
            </a:r>
            <a:endParaRPr lang="ru-RU" sz="3200" dirty="0"/>
          </a:p>
          <a:p>
            <a:r>
              <a:rPr lang="ru-RU" sz="3200" dirty="0" err="1"/>
              <a:t>Уэ</a:t>
            </a:r>
            <a:r>
              <a:rPr lang="ru-RU" sz="3200" dirty="0"/>
              <a:t> </a:t>
            </a:r>
            <a:r>
              <a:rPr lang="ru-RU" sz="3200" dirty="0" err="1"/>
              <a:t>къы</a:t>
            </a:r>
            <a:r>
              <a:rPr lang="ru-RU" sz="3200" dirty="0" err="1">
                <a:solidFill>
                  <a:srgbClr val="FF0000"/>
                </a:solidFill>
              </a:rPr>
              <a:t>б</a:t>
            </a:r>
            <a:r>
              <a:rPr lang="ru-RU" sz="3200" dirty="0" err="1"/>
              <a:t>жьэхэуащ</a:t>
            </a:r>
            <a:endParaRPr lang="ru-RU" sz="3200" dirty="0"/>
          </a:p>
          <a:p>
            <a:r>
              <a:rPr lang="ru-RU" sz="3200" dirty="0"/>
              <a:t>Абы </a:t>
            </a:r>
            <a:r>
              <a:rPr lang="ru-RU" sz="3200" dirty="0" err="1"/>
              <a:t>къыжьэхэуащ</a:t>
            </a:r>
            <a:endParaRPr lang="ru-RU" sz="3200" dirty="0"/>
          </a:p>
          <a:p>
            <a:r>
              <a:rPr lang="ru-RU" sz="3200" dirty="0"/>
              <a:t>Дэ </a:t>
            </a:r>
            <a:r>
              <a:rPr lang="ru-RU" sz="3200" dirty="0" err="1"/>
              <a:t>къы</a:t>
            </a:r>
            <a:r>
              <a:rPr lang="ru-RU" sz="3200" dirty="0" err="1">
                <a:solidFill>
                  <a:srgbClr val="FF0000"/>
                </a:solidFill>
              </a:rPr>
              <a:t>д</a:t>
            </a:r>
            <a:r>
              <a:rPr lang="ru-RU" sz="3200" dirty="0" err="1"/>
              <a:t>жьэхэуащ</a:t>
            </a:r>
            <a:endParaRPr lang="ru-RU" sz="3200" dirty="0"/>
          </a:p>
          <a:p>
            <a:r>
              <a:rPr lang="ru-RU" sz="3200" dirty="0" err="1"/>
              <a:t>Фэ</a:t>
            </a:r>
            <a:r>
              <a:rPr lang="ru-RU" sz="3200" dirty="0"/>
              <a:t> </a:t>
            </a:r>
            <a:r>
              <a:rPr lang="ru-RU" sz="3200" dirty="0" err="1"/>
              <a:t>къы</a:t>
            </a:r>
            <a:r>
              <a:rPr lang="ru-RU" sz="3200" dirty="0" err="1">
                <a:solidFill>
                  <a:srgbClr val="FF0000"/>
                </a:solidFill>
              </a:rPr>
              <a:t>в</a:t>
            </a:r>
            <a:r>
              <a:rPr lang="ru-RU" sz="3200" dirty="0" err="1"/>
              <a:t>жьэхэуащ</a:t>
            </a:r>
            <a:endParaRPr lang="ru-RU" sz="3200" dirty="0"/>
          </a:p>
          <a:p>
            <a:r>
              <a:rPr lang="ru-RU" sz="3200" dirty="0" err="1"/>
              <a:t>Абыхэм</a:t>
            </a:r>
            <a:r>
              <a:rPr lang="ru-RU" sz="3200" dirty="0"/>
              <a:t> </a:t>
            </a:r>
            <a:r>
              <a:rPr lang="ru-RU" sz="3200" dirty="0" err="1"/>
              <a:t>къ</a:t>
            </a:r>
            <a:r>
              <a:rPr lang="ru-RU" sz="3200" dirty="0" err="1">
                <a:solidFill>
                  <a:srgbClr val="FF0000"/>
                </a:solidFill>
              </a:rPr>
              <a:t>а</a:t>
            </a:r>
            <a:r>
              <a:rPr lang="ru-RU" sz="3200" dirty="0" err="1"/>
              <a:t>жьэхэуащ</a:t>
            </a:r>
            <a:endParaRPr lang="ru-RU" sz="3200" dirty="0"/>
          </a:p>
          <a:p>
            <a:endParaRPr lang="ru-RU" sz="3200" b="1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1520" y="332656"/>
            <a:ext cx="8712968" cy="142617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 smtClean="0">
                <a:solidFill>
                  <a:schemeClr val="tx1"/>
                </a:solidFill>
                <a:effectLst/>
              </a:rPr>
              <a:t>Глагол </a:t>
            </a:r>
            <a:r>
              <a:rPr lang="ru-RU" sz="3600" dirty="0" err="1" smtClean="0">
                <a:solidFill>
                  <a:srgbClr val="FF0000"/>
                </a:solidFill>
                <a:effectLst/>
              </a:rPr>
              <a:t>жьэхэуэн</a:t>
            </a:r>
            <a:r>
              <a:rPr lang="ru-RU" sz="3600" dirty="0" smtClean="0">
                <a:solidFill>
                  <a:schemeClr val="tx1"/>
                </a:solidFill>
                <a:effectLst/>
              </a:rPr>
              <a:t> - </a:t>
            </a:r>
            <a:r>
              <a:rPr lang="ru-RU" sz="3600" i="1" dirty="0" err="1">
                <a:solidFill>
                  <a:schemeClr val="tx1"/>
                </a:solidFill>
                <a:effectLst/>
              </a:rPr>
              <a:t>неперех</a:t>
            </a:r>
            <a:r>
              <a:rPr lang="ru-RU" sz="3600" i="1" dirty="0">
                <a:solidFill>
                  <a:schemeClr val="tx1"/>
                </a:solidFill>
                <a:effectLst/>
              </a:rPr>
              <a:t>. </a:t>
            </a:r>
            <a:r>
              <a:rPr lang="ru-RU" sz="3600" dirty="0">
                <a:solidFill>
                  <a:schemeClr val="tx1"/>
                </a:solidFill>
                <a:effectLst/>
              </a:rPr>
              <a:t>толкать, толкнуть, задевать, задеть </a:t>
            </a:r>
            <a:r>
              <a:rPr lang="ru-RU" sz="3600" i="1" dirty="0">
                <a:solidFill>
                  <a:schemeClr val="tx1"/>
                </a:solidFill>
                <a:effectLst/>
              </a:rPr>
              <a:t>кого-что-л</a:t>
            </a:r>
            <a:r>
              <a:rPr lang="ru-RU" sz="3600" i="1" dirty="0" smtClean="0">
                <a:solidFill>
                  <a:schemeClr val="tx1"/>
                </a:solidFill>
                <a:effectLst/>
              </a:rPr>
              <a:t>. </a:t>
            </a:r>
            <a:br>
              <a:rPr lang="ru-RU" sz="3600" i="1" dirty="0" smtClean="0">
                <a:solidFill>
                  <a:schemeClr val="tx1"/>
                </a:solidFill>
                <a:effectLst/>
              </a:rPr>
            </a:br>
            <a:r>
              <a:rPr lang="en-US" sz="3600" dirty="0" smtClean="0">
                <a:solidFill>
                  <a:schemeClr val="tx1"/>
                </a:solidFill>
                <a:effectLst/>
              </a:rPr>
              <a:t>I </a:t>
            </a:r>
            <a:r>
              <a:rPr lang="ru-RU" sz="3600" dirty="0" smtClean="0">
                <a:solidFill>
                  <a:schemeClr val="tx1"/>
                </a:solidFill>
                <a:effectLst/>
              </a:rPr>
              <a:t>тип спряжения </a:t>
            </a:r>
            <a:endParaRPr lang="ru-RU" sz="36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194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481328"/>
            <a:ext cx="8784976" cy="4900000"/>
          </a:xfrm>
        </p:spPr>
        <p:txBody>
          <a:bodyPr>
            <a:normAutofit/>
          </a:bodyPr>
          <a:lstStyle/>
          <a:p>
            <a:r>
              <a:rPr lang="ru-RU" sz="3600" dirty="0" err="1"/>
              <a:t>Мадинэ</a:t>
            </a:r>
            <a:r>
              <a:rPr lang="ru-RU" sz="3600" dirty="0"/>
              <a:t>, </a:t>
            </a:r>
            <a:r>
              <a:rPr lang="ru-RU" sz="3600" dirty="0" err="1"/>
              <a:t>телевизорым</a:t>
            </a:r>
            <a:r>
              <a:rPr lang="ru-RU" sz="3600" dirty="0"/>
              <a:t> </a:t>
            </a:r>
            <a:r>
              <a:rPr lang="ru-RU" sz="3600" dirty="0" err="1"/>
              <a:t>ужьэхэ</a:t>
            </a:r>
            <a:r>
              <a:rPr lang="ru-RU" sz="3600" u="sng" dirty="0" err="1"/>
              <a:t>мы</a:t>
            </a:r>
            <a:r>
              <a:rPr lang="ru-RU" sz="3600" dirty="0" err="1"/>
              <a:t>уэ</a:t>
            </a:r>
            <a:r>
              <a:rPr lang="ru-RU" sz="3600" dirty="0"/>
              <a:t>! </a:t>
            </a:r>
            <a:endParaRPr lang="ru-RU" sz="3600" dirty="0" smtClean="0"/>
          </a:p>
          <a:p>
            <a:r>
              <a:rPr lang="ru-RU" sz="3600" dirty="0" smtClean="0"/>
              <a:t>Арсен</a:t>
            </a:r>
            <a:r>
              <a:rPr lang="ru-RU" sz="3600" dirty="0"/>
              <a:t>, </a:t>
            </a:r>
            <a:r>
              <a:rPr lang="ru-RU" sz="3600" dirty="0" err="1"/>
              <a:t>шкафым</a:t>
            </a:r>
            <a:r>
              <a:rPr lang="ru-RU" sz="3600" dirty="0"/>
              <a:t> </a:t>
            </a:r>
            <a:r>
              <a:rPr lang="ru-RU" sz="3600" dirty="0" err="1"/>
              <a:t>ужьэхэ</a:t>
            </a:r>
            <a:r>
              <a:rPr lang="ru-RU" sz="3600" u="sng" dirty="0" err="1"/>
              <a:t>мы</a:t>
            </a:r>
            <a:r>
              <a:rPr lang="ru-RU" sz="3600" dirty="0" err="1"/>
              <a:t>уэ</a:t>
            </a:r>
            <a:r>
              <a:rPr lang="ru-RU" sz="3600" dirty="0"/>
              <a:t>! </a:t>
            </a:r>
            <a:endParaRPr lang="ru-RU" sz="3600" dirty="0" smtClean="0"/>
          </a:p>
          <a:p>
            <a:r>
              <a:rPr lang="ru-RU" sz="3600" dirty="0" err="1" smtClean="0"/>
              <a:t>Укъызжьэхэ</a:t>
            </a:r>
            <a:r>
              <a:rPr lang="ru-RU" sz="3600" u="sng" dirty="0" err="1" smtClean="0"/>
              <a:t>мы</a:t>
            </a:r>
            <a:r>
              <a:rPr lang="ru-RU" sz="3600" dirty="0" err="1" smtClean="0"/>
              <a:t>уэ</a:t>
            </a:r>
            <a:r>
              <a:rPr lang="ru-RU" sz="3600" dirty="0"/>
              <a:t>, щ1алэ! </a:t>
            </a:r>
            <a:endParaRPr lang="ru-RU" sz="3600" dirty="0" smtClean="0"/>
          </a:p>
          <a:p>
            <a:r>
              <a:rPr lang="ru-RU" sz="3600" dirty="0" err="1" smtClean="0"/>
              <a:t>Укъызжьэхэ</a:t>
            </a:r>
            <a:r>
              <a:rPr lang="ru-RU" sz="3600" u="sng" dirty="0" err="1" smtClean="0"/>
              <a:t>мы</a:t>
            </a:r>
            <a:r>
              <a:rPr lang="ru-RU" sz="3600" dirty="0" err="1" smtClean="0"/>
              <a:t>уэ</a:t>
            </a:r>
            <a:r>
              <a:rPr lang="ru-RU" sz="3600" dirty="0"/>
              <a:t>, </a:t>
            </a:r>
            <a:r>
              <a:rPr lang="ru-RU" sz="3600" dirty="0" err="1"/>
              <a:t>Мухьэмэд</a:t>
            </a:r>
            <a:r>
              <a:rPr lang="ru-RU" sz="3600" dirty="0" smtClean="0"/>
              <a:t>!</a:t>
            </a:r>
          </a:p>
          <a:p>
            <a:r>
              <a:rPr lang="ru-RU" sz="3600" dirty="0">
                <a:solidFill>
                  <a:srgbClr val="FF0000"/>
                </a:solidFill>
              </a:rPr>
              <a:t>В темной комнате я задела диван. </a:t>
            </a:r>
          </a:p>
          <a:p>
            <a:r>
              <a:rPr lang="ru-RU" sz="3600" dirty="0" smtClean="0">
                <a:solidFill>
                  <a:srgbClr val="FF0000"/>
                </a:solidFill>
              </a:rPr>
              <a:t>В </a:t>
            </a:r>
            <a:r>
              <a:rPr lang="ru-RU" sz="3600" dirty="0">
                <a:solidFill>
                  <a:srgbClr val="FF0000"/>
                </a:solidFill>
              </a:rPr>
              <a:t>автобусе я задел пассажира. </a:t>
            </a:r>
          </a:p>
          <a:p>
            <a:r>
              <a:rPr lang="ru-RU" sz="3600" dirty="0">
                <a:solidFill>
                  <a:srgbClr val="FF0000"/>
                </a:solidFill>
              </a:rPr>
              <a:t>Машина столкнулась с трактором. </a:t>
            </a:r>
          </a:p>
          <a:p>
            <a:r>
              <a:rPr lang="ru-RU" sz="3600" dirty="0">
                <a:solidFill>
                  <a:srgbClr val="FF0000"/>
                </a:solidFill>
              </a:rPr>
              <a:t>Вчера столкнулись три машины. </a:t>
            </a:r>
          </a:p>
          <a:p>
            <a:endParaRPr lang="ru-RU" sz="3600" dirty="0" smtClean="0"/>
          </a:p>
          <a:p>
            <a:endParaRPr lang="ru-RU" sz="3600" dirty="0"/>
          </a:p>
          <a:p>
            <a:endParaRPr lang="ru-RU" sz="3600" b="1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u="sng" dirty="0" smtClean="0">
                <a:solidFill>
                  <a:schemeClr val="accent1">
                    <a:lumMod val="50000"/>
                  </a:schemeClr>
                </a:solidFill>
              </a:rPr>
              <a:t>Урысыбзэк1э/</a:t>
            </a:r>
            <a:r>
              <a:rPr lang="ru-RU" u="sng" dirty="0" smtClean="0">
                <a:solidFill>
                  <a:srgbClr val="FF0000"/>
                </a:solidFill>
              </a:rPr>
              <a:t>адыгэбзэк1э</a:t>
            </a:r>
            <a:r>
              <a:rPr lang="ru-RU" u="sng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u="sng" dirty="0" smtClean="0">
                <a:solidFill>
                  <a:schemeClr val="tx1"/>
                </a:solidFill>
              </a:rPr>
              <a:t>зэвдзэк1.</a:t>
            </a:r>
            <a:endParaRPr lang="ru-RU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87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802427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rgbClr val="FF0000"/>
                </a:solidFill>
              </a:rPr>
              <a:t>Составляем предложения.</a:t>
            </a:r>
          </a:p>
          <a:p>
            <a:r>
              <a:rPr lang="ru-RU" sz="3200" dirty="0" smtClean="0"/>
              <a:t>Например:</a:t>
            </a:r>
          </a:p>
          <a:p>
            <a:r>
              <a:rPr lang="ru-RU" sz="3200" dirty="0" err="1" smtClean="0"/>
              <a:t>Блокнотыр</a:t>
            </a:r>
            <a:r>
              <a:rPr lang="ru-RU" sz="3200" dirty="0" smtClean="0"/>
              <a:t> </a:t>
            </a:r>
            <a:r>
              <a:rPr lang="ru-RU" sz="3200" dirty="0" err="1" smtClean="0"/>
              <a:t>сумкэм</a:t>
            </a:r>
            <a:r>
              <a:rPr lang="ru-RU" sz="3200" dirty="0" smtClean="0"/>
              <a:t> </a:t>
            </a:r>
            <a:r>
              <a:rPr lang="ru-RU" sz="3200" dirty="0" err="1" smtClean="0"/>
              <a:t>къихуащ</a:t>
            </a:r>
            <a:r>
              <a:rPr lang="ru-RU" sz="3200" dirty="0" smtClean="0"/>
              <a:t>.</a:t>
            </a:r>
          </a:p>
          <a:p>
            <a:r>
              <a:rPr lang="ru-RU" sz="3200" dirty="0" err="1" smtClean="0"/>
              <a:t>Хэт</a:t>
            </a:r>
            <a:r>
              <a:rPr lang="ru-RU" sz="3200" dirty="0" smtClean="0"/>
              <a:t> гъуэлъып1эм </a:t>
            </a:r>
            <a:r>
              <a:rPr lang="ru-RU" sz="3200" dirty="0" err="1" smtClean="0"/>
              <a:t>къихуар</a:t>
            </a:r>
            <a:r>
              <a:rPr lang="ru-RU" sz="3200" dirty="0" smtClean="0"/>
              <a:t>?</a:t>
            </a:r>
          </a:p>
          <a:p>
            <a:r>
              <a:rPr lang="ru-RU" sz="3200" dirty="0" smtClean="0"/>
              <a:t>…</a:t>
            </a:r>
          </a:p>
          <a:p>
            <a:endParaRPr lang="ru-RU" sz="32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149817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>
                <a:solidFill>
                  <a:schemeClr val="tx1"/>
                </a:solidFill>
                <a:effectLst/>
              </a:rPr>
              <a:t>Г</a:t>
            </a:r>
            <a:r>
              <a:rPr lang="ru-RU" sz="4000" dirty="0" smtClean="0">
                <a:solidFill>
                  <a:schemeClr val="tx1"/>
                </a:solidFill>
                <a:effectLst/>
              </a:rPr>
              <a:t>лагол  </a:t>
            </a:r>
            <a:r>
              <a:rPr lang="ru-RU" sz="4000" dirty="0" err="1">
                <a:solidFill>
                  <a:srgbClr val="FF0000"/>
                </a:solidFill>
                <a:effectLst/>
              </a:rPr>
              <a:t>къихун</a:t>
            </a:r>
            <a:r>
              <a:rPr lang="ru-RU" sz="4000" dirty="0">
                <a:solidFill>
                  <a:schemeClr val="tx1"/>
                </a:solidFill>
                <a:effectLst/>
              </a:rPr>
              <a:t> - II </a:t>
            </a:r>
            <a:r>
              <a:rPr lang="ru-RU" sz="4000" i="1" dirty="0" err="1">
                <a:solidFill>
                  <a:schemeClr val="tx1"/>
                </a:solidFill>
                <a:effectLst/>
              </a:rPr>
              <a:t>неперех</a:t>
            </a:r>
            <a:r>
              <a:rPr lang="ru-RU" sz="4000" i="1" dirty="0">
                <a:solidFill>
                  <a:schemeClr val="tx1"/>
                </a:solidFill>
                <a:effectLst/>
              </a:rPr>
              <a:t>. </a:t>
            </a:r>
            <a:r>
              <a:rPr lang="ru-RU" sz="4000" dirty="0">
                <a:solidFill>
                  <a:schemeClr val="tx1"/>
                </a:solidFill>
                <a:effectLst/>
              </a:rPr>
              <a:t>1) выпадать, выпасть, вывалиться </a:t>
            </a:r>
            <a:r>
              <a:rPr lang="ru-RU" sz="4000" i="1" dirty="0">
                <a:solidFill>
                  <a:schemeClr val="tx1"/>
                </a:solidFill>
                <a:effectLst/>
              </a:rPr>
              <a:t>из чего-л</a:t>
            </a:r>
            <a:r>
              <a:rPr lang="ru-RU" sz="4000" i="1" dirty="0" smtClean="0">
                <a:solidFill>
                  <a:schemeClr val="tx1"/>
                </a:solidFill>
                <a:effectLst/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26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Сыт </a:t>
            </a:r>
            <a:r>
              <a:rPr lang="ru-RU" dirty="0" err="1" smtClean="0"/>
              <a:t>матэм</a:t>
            </a:r>
            <a:r>
              <a:rPr lang="ru-RU" dirty="0" smtClean="0"/>
              <a:t> </a:t>
            </a:r>
            <a:r>
              <a:rPr lang="ru-RU" dirty="0" err="1" smtClean="0"/>
              <a:t>къихуар</a:t>
            </a:r>
            <a:r>
              <a:rPr lang="ru-RU" dirty="0" smtClean="0"/>
              <a:t>?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66"/>
          <a:stretch/>
        </p:blipFill>
        <p:spPr bwMode="auto">
          <a:xfrm>
            <a:off x="323528" y="1324267"/>
            <a:ext cx="2808312" cy="201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87" t="12998" r="13835" b="13946"/>
          <a:stretch/>
        </p:blipFill>
        <p:spPr bwMode="auto">
          <a:xfrm>
            <a:off x="3275856" y="1365662"/>
            <a:ext cx="2847397" cy="2420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15" r="3799"/>
          <a:stretch/>
        </p:blipFill>
        <p:spPr bwMode="auto">
          <a:xfrm>
            <a:off x="6275270" y="2467279"/>
            <a:ext cx="2733972" cy="1979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4" t="2986" r="2980"/>
          <a:stretch/>
        </p:blipFill>
        <p:spPr bwMode="auto">
          <a:xfrm>
            <a:off x="151909" y="3966841"/>
            <a:ext cx="3624009" cy="2549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206073"/>
            <a:ext cx="2795019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567" y="128992"/>
            <a:ext cx="2861305" cy="2150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5837782" y="6237312"/>
            <a:ext cx="3176006" cy="60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err="1" smtClean="0"/>
              <a:t>къищэщащ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23019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340768"/>
            <a:ext cx="8677472" cy="5445224"/>
          </a:xfrm>
        </p:spPr>
        <p:txBody>
          <a:bodyPr>
            <a:noAutofit/>
          </a:bodyPr>
          <a:lstStyle/>
          <a:p>
            <a:pPr marL="457200" indent="0" algn="just">
              <a:lnSpc>
                <a:spcPct val="115000"/>
              </a:lnSpc>
              <a:buNone/>
              <a:tabLst>
                <a:tab pos="630555" algn="l"/>
              </a:tabLst>
            </a:pPr>
            <a:r>
              <a:rPr lang="ru-RU" sz="3200" dirty="0" smtClean="0">
                <a:latin typeface="Times New Roman"/>
                <a:ea typeface="Calibri"/>
                <a:cs typeface="Times New Roman"/>
              </a:rPr>
              <a:t>Глагол</a:t>
            </a:r>
            <a:r>
              <a:rPr lang="ru-RU" sz="3200" b="1" dirty="0" smtClean="0">
                <a:latin typeface="Times New Roman"/>
                <a:ea typeface="Calibri"/>
                <a:cs typeface="Times New Roman"/>
              </a:rPr>
              <a:t> </a:t>
            </a:r>
            <a:r>
              <a:rPr lang="ru-RU" sz="3200" b="1" dirty="0">
                <a:latin typeface="Times New Roman"/>
                <a:ea typeface="Calibri"/>
                <a:cs typeface="Times New Roman"/>
              </a:rPr>
              <a:t>къыщ1эк1ын </a:t>
            </a:r>
            <a:r>
              <a:rPr lang="ru-RU" sz="3200" dirty="0">
                <a:latin typeface="Times New Roman"/>
                <a:ea typeface="Calibri"/>
                <a:cs typeface="Times New Roman"/>
              </a:rPr>
              <a:t>может быть как самостоятельным, так и вспомогательным глаголом. Это зависит от его значения. Если глагол употребляется со значением </a:t>
            </a:r>
            <a:r>
              <a:rPr lang="ru-RU" sz="3200" i="1" dirty="0">
                <a:latin typeface="Times New Roman"/>
                <a:ea typeface="Calibri"/>
                <a:cs typeface="Times New Roman"/>
              </a:rPr>
              <a:t>выходить (из дома)</a:t>
            </a:r>
            <a:r>
              <a:rPr lang="ru-RU" sz="3200" dirty="0">
                <a:latin typeface="Times New Roman"/>
                <a:ea typeface="Calibri"/>
                <a:cs typeface="Times New Roman"/>
              </a:rPr>
              <a:t>, то он самостоятельный глагол. А если он употребляется со значением</a:t>
            </a:r>
            <a:r>
              <a:rPr lang="ru-RU" sz="3200" i="1" dirty="0">
                <a:latin typeface="Times New Roman"/>
                <a:ea typeface="Calibri"/>
                <a:cs typeface="Times New Roman"/>
              </a:rPr>
              <a:t> оказаться, </a:t>
            </a:r>
            <a:r>
              <a:rPr lang="ru-RU" sz="3200" dirty="0">
                <a:latin typeface="Times New Roman"/>
                <a:ea typeface="Calibri"/>
                <a:cs typeface="Times New Roman"/>
              </a:rPr>
              <a:t>то он является вспомогательным глаголом.</a:t>
            </a:r>
            <a:endParaRPr lang="ru-RU" sz="3200" dirty="0">
              <a:latin typeface="Calibri"/>
              <a:ea typeface="Calibri"/>
              <a:cs typeface="Times New Roman"/>
            </a:endParaRPr>
          </a:p>
          <a:p>
            <a:pPr marL="108000" indent="0">
              <a:spcBef>
                <a:spcPts val="0"/>
              </a:spcBef>
              <a:buNone/>
            </a:pPr>
            <a:endParaRPr lang="ru-RU" sz="3200" b="1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rgbClr val="FF0000"/>
                </a:solidFill>
              </a:rPr>
              <a:t>Къы</a:t>
            </a:r>
            <a:r>
              <a:rPr lang="ru-RU" sz="4000" dirty="0" smtClean="0">
                <a:solidFill>
                  <a:schemeClr val="accent1">
                    <a:lumMod val="50000"/>
                  </a:schemeClr>
                </a:solidFill>
              </a:rPr>
              <a:t>щ1эк1ын -? Щ1эк1ын-?</a:t>
            </a:r>
            <a:endParaRPr lang="ru-RU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23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731</TotalTime>
  <Words>397</Words>
  <Application>Microsoft Office PowerPoint</Application>
  <PresentationFormat>Экран (4:3)</PresentationFormat>
  <Paragraphs>60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Открытая</vt:lpstr>
      <vt:lpstr>Изучаем  кабардинский язык</vt:lpstr>
      <vt:lpstr>Диалогым хэта псалъэхэм долэжь.</vt:lpstr>
      <vt:lpstr>Псалъэхэм псалъэуха къахэфщ1ык1.</vt:lpstr>
      <vt:lpstr>Адыгэбзэк1э зэвдзэк1.</vt:lpstr>
      <vt:lpstr>Глагол жьэхэуэн - неперех. толкать, толкнуть, задевать, задеть кого-что-л.  I тип спряжения </vt:lpstr>
      <vt:lpstr>Урысыбзэк1э/адыгэбзэк1э зэвдзэк1.</vt:lpstr>
      <vt:lpstr>Глагол  къихун - II неперех. 1) выпадать, выпасть, вывалиться из чего-л.</vt:lpstr>
      <vt:lpstr>Сыт матэм къихуар?</vt:lpstr>
      <vt:lpstr>Къыщ1эк1ын -? Щ1эк1ын-?</vt:lpstr>
      <vt:lpstr>Адыгэбзэк1э зэвдзэк1.</vt:lpstr>
      <vt:lpstr>Урысыбзэк1э зэвдзэк1.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MAMA</dc:creator>
  <cp:lastModifiedBy>Mama</cp:lastModifiedBy>
  <cp:revision>46</cp:revision>
  <dcterms:created xsi:type="dcterms:W3CDTF">2013-07-29T07:20:24Z</dcterms:created>
  <dcterms:modified xsi:type="dcterms:W3CDTF">2015-01-15T16:13:09Z</dcterms:modified>
</cp:coreProperties>
</file>