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7" r:id="rId4"/>
    <p:sldId id="268" r:id="rId5"/>
    <p:sldId id="259" r:id="rId6"/>
    <p:sldId id="272" r:id="rId7"/>
    <p:sldId id="273" r:id="rId8"/>
    <p:sldId id="269" r:id="rId9"/>
    <p:sldId id="263" r:id="rId10"/>
    <p:sldId id="274" r:id="rId11"/>
    <p:sldId id="270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78" autoAdjust="0"/>
  </p:normalViewPr>
  <p:slideViewPr>
    <p:cSldViewPr>
      <p:cViewPr varScale="1">
        <p:scale>
          <a:sx n="91" d="100"/>
          <a:sy n="91" d="100"/>
        </p:scale>
        <p:origin x="-10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28.01.2015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rgbClr val="FFC000"/>
                </a:solidFill>
                <a:effectLst/>
              </a:rPr>
            </a:br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№107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704088"/>
            <a:ext cx="8568952" cy="92471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Фыкъеджэ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, упщ1эхэм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ефт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Хэт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узыхуэгуф1ар,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Данэ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 </a:t>
            </a: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Уэ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хэт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узыхуэгуф1ар,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Фатимэ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? </a:t>
            </a:r>
            <a:endParaRPr lang="ru-RU" sz="3200" b="1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Уэ-щэ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Анзор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? </a:t>
            </a: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Хэт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уи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адэ-анэр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зыхуэгуф1ар,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Мухьэмэд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? </a:t>
            </a: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Хэт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уи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къуэшыр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зыхуэгуф1ар, </a:t>
            </a:r>
            <a:r>
              <a:rPr lang="ru-RU" sz="3200" b="1" dirty="0" err="1">
                <a:latin typeface="Times New Roman"/>
                <a:ea typeface="Calibri"/>
                <a:cs typeface="Times New Roman"/>
              </a:rPr>
              <a:t>Идар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? </a:t>
            </a: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b="1" dirty="0" err="1" smtClean="0">
                <a:latin typeface="Times New Roman"/>
                <a:ea typeface="Calibri"/>
                <a:cs typeface="Times New Roman"/>
              </a:rPr>
              <a:t>Хэт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дэ дызыхуэгуф1ар, ...? </a:t>
            </a:r>
            <a:endParaRPr lang="ru-RU" sz="3200" b="1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0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004832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</a:rPr>
              <a:t>Аффикс </a:t>
            </a:r>
            <a:r>
              <a:rPr lang="ru-RU" sz="4000" b="1" dirty="0" err="1">
                <a:solidFill>
                  <a:srgbClr val="FF0000"/>
                </a:solidFill>
                <a:latin typeface="Times New Roman"/>
                <a:ea typeface="Calibri"/>
              </a:rPr>
              <a:t>хуэ</a:t>
            </a:r>
            <a:r>
              <a:rPr lang="ru-RU" sz="4000" b="1" dirty="0">
                <a:solidFill>
                  <a:srgbClr val="FF0000"/>
                </a:solidFill>
                <a:latin typeface="Times New Roman"/>
                <a:ea typeface="Calibri"/>
              </a:rPr>
              <a:t>-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</a:rPr>
              <a:t> может выражать направленность действия к чему-нибудь, к кому-нибудь. 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348880"/>
            <a:ext cx="8856984" cy="3240360"/>
          </a:xfrm>
        </p:spPr>
        <p:txBody>
          <a:bodyPr>
            <a:normAutofit/>
          </a:bodyPr>
          <a:lstStyle/>
          <a:p>
            <a:r>
              <a:rPr lang="ru-RU" sz="3200" dirty="0"/>
              <a:t>Например, </a:t>
            </a:r>
            <a:r>
              <a:rPr lang="ru-RU" sz="3200" b="1" i="1" dirty="0" err="1">
                <a:solidFill>
                  <a:srgbClr val="FF0000"/>
                </a:solidFill>
              </a:rPr>
              <a:t>остановкэм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деж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щыт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автобусым</a:t>
            </a:r>
            <a:r>
              <a:rPr lang="ru-RU" sz="3200" b="1" i="1" dirty="0">
                <a:solidFill>
                  <a:srgbClr val="FF0000"/>
                </a:solidFill>
              </a:rPr>
              <a:t> сыхуэк1уащ </a:t>
            </a:r>
            <a:r>
              <a:rPr lang="ru-RU" sz="3200" i="1" dirty="0"/>
              <a:t>– пошел по направлению к автобусу, который стоял на остановке; </a:t>
            </a:r>
            <a:endParaRPr lang="ru-RU" sz="3200" i="1" dirty="0" smtClean="0"/>
          </a:p>
          <a:p>
            <a:r>
              <a:rPr lang="ru-RU" sz="3200" b="1" i="1" dirty="0" smtClean="0">
                <a:solidFill>
                  <a:srgbClr val="FF0000"/>
                </a:solidFill>
              </a:rPr>
              <a:t>си </a:t>
            </a:r>
            <a:r>
              <a:rPr lang="ru-RU" sz="3200" b="1" i="1" dirty="0" err="1">
                <a:solidFill>
                  <a:srgbClr val="FF0000"/>
                </a:solidFill>
              </a:rPr>
              <a:t>ныбжьэгъум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b="1" i="1" dirty="0" err="1">
                <a:solidFill>
                  <a:srgbClr val="FF0000"/>
                </a:solidFill>
              </a:rPr>
              <a:t>сыхуэжащ</a:t>
            </a:r>
            <a:r>
              <a:rPr lang="ru-RU" sz="3200" b="1" i="1" dirty="0">
                <a:solidFill>
                  <a:srgbClr val="FF0000"/>
                </a:solidFill>
              </a:rPr>
              <a:t> </a:t>
            </a:r>
            <a:r>
              <a:rPr lang="ru-RU" sz="3200" i="1" dirty="0"/>
              <a:t>– побежал/а в сторону друга.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244408" y="5877272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5661248"/>
            <a:ext cx="684076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Составить примеры в повелительном наклонении.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387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solidFill>
                  <a:schemeClr val="bg2">
                    <a:lumMod val="25000"/>
                  </a:schemeClr>
                </a:solidFill>
              </a:rPr>
              <a:t>Развитие </a:t>
            </a:r>
            <a:r>
              <a:rPr lang="ru-RU" sz="4000" b="1" dirty="0" smtClean="0">
                <a:solidFill>
                  <a:schemeClr val="bg2">
                    <a:lumMod val="25000"/>
                  </a:schemeClr>
                </a:solidFill>
              </a:rPr>
              <a:t>диалогической и монологической </a:t>
            </a:r>
            <a:r>
              <a:rPr lang="ru-RU" sz="4000" b="1" dirty="0" smtClean="0">
                <a:solidFill>
                  <a:schemeClr val="bg2">
                    <a:lumMod val="25000"/>
                  </a:schemeClr>
                </a:solidFill>
              </a:rPr>
              <a:t>речи</a:t>
            </a:r>
            <a:endParaRPr lang="ru-RU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16832"/>
            <a:ext cx="7632848" cy="4389120"/>
          </a:xfrm>
        </p:spPr>
        <p:txBody>
          <a:bodyPr/>
          <a:lstStyle/>
          <a:p>
            <a:r>
              <a:rPr lang="ru-RU" sz="3200" b="1" dirty="0" err="1" smtClean="0">
                <a:latin typeface="+mj-lt"/>
                <a:cs typeface="Aharoni" pitchFamily="2" charset="-79"/>
              </a:rPr>
              <a:t>Гъэм</a:t>
            </a:r>
            <a:r>
              <a:rPr lang="ru-RU" sz="3200" b="1" dirty="0" smtClean="0">
                <a:latin typeface="+mj-lt"/>
                <a:cs typeface="Aharoni" pitchFamily="2" charset="-79"/>
              </a:rPr>
              <a:t> и </a:t>
            </a:r>
            <a:r>
              <a:rPr lang="ru-RU" sz="3200" b="1" dirty="0" err="1" smtClean="0">
                <a:latin typeface="+mj-lt"/>
                <a:cs typeface="Aharoni" pitchFamily="2" charset="-79"/>
              </a:rPr>
              <a:t>лъэхъэнэхэр</a:t>
            </a:r>
            <a:r>
              <a:rPr lang="ru-RU" sz="3200" b="1" dirty="0" smtClean="0">
                <a:latin typeface="+mj-lt"/>
                <a:cs typeface="Aharoni" pitchFamily="2" charset="-79"/>
              </a:rPr>
              <a:t>.</a:t>
            </a:r>
          </a:p>
          <a:p>
            <a:r>
              <a:rPr lang="ru-RU" sz="3200" b="1" dirty="0" err="1" smtClean="0">
                <a:latin typeface="+mj-lt"/>
                <a:cs typeface="Aharoni" pitchFamily="2" charset="-79"/>
              </a:rPr>
              <a:t>Тыкуэным</a:t>
            </a:r>
            <a:r>
              <a:rPr lang="ru-RU" sz="3200" b="1" dirty="0" smtClean="0">
                <a:latin typeface="+mj-lt"/>
                <a:cs typeface="Aharoni" pitchFamily="2" charset="-79"/>
              </a:rPr>
              <a:t> щэхуак1уэ.</a:t>
            </a:r>
          </a:p>
          <a:p>
            <a:r>
              <a:rPr lang="ru-RU" sz="3200" b="1" dirty="0" smtClean="0">
                <a:latin typeface="+mj-lt"/>
                <a:cs typeface="Aharoni" pitchFamily="2" charset="-79"/>
              </a:rPr>
              <a:t>Лэжьап1эм </a:t>
            </a:r>
            <a:r>
              <a:rPr lang="ru-RU" sz="3200" b="1" dirty="0" err="1" smtClean="0">
                <a:latin typeface="+mj-lt"/>
                <a:cs typeface="Aharoni" pitchFamily="2" charset="-79"/>
              </a:rPr>
              <a:t>лъэсу</a:t>
            </a:r>
            <a:r>
              <a:rPr lang="ru-RU" sz="3200" b="1" dirty="0" smtClean="0">
                <a:latin typeface="+mj-lt"/>
                <a:cs typeface="Aharoni" pitchFamily="2" charset="-79"/>
              </a:rPr>
              <a:t>.</a:t>
            </a:r>
          </a:p>
          <a:p>
            <a:r>
              <a:rPr lang="ru-RU" sz="3200" b="1" dirty="0" err="1" smtClean="0">
                <a:latin typeface="+mj-lt"/>
                <a:cs typeface="Aharoni" pitchFamily="2" charset="-79"/>
              </a:rPr>
              <a:t>Зэгъусэу</a:t>
            </a:r>
            <a:r>
              <a:rPr lang="ru-RU" sz="3200" b="1" dirty="0" smtClean="0">
                <a:latin typeface="+mj-lt"/>
                <a:cs typeface="Aharoni" pitchFamily="2" charset="-79"/>
              </a:rPr>
              <a:t> </a:t>
            </a:r>
            <a:r>
              <a:rPr lang="ru-RU" sz="3200" b="1" dirty="0" smtClean="0">
                <a:latin typeface="+mj-lt"/>
                <a:cs typeface="Aharoni" pitchFamily="2" charset="-79"/>
              </a:rPr>
              <a:t>допщаф1э.</a:t>
            </a:r>
          </a:p>
          <a:p>
            <a:r>
              <a:rPr lang="ru-RU" sz="3200" b="1" dirty="0" err="1" smtClean="0">
                <a:latin typeface="+mj-lt"/>
                <a:cs typeface="Aharoni" pitchFamily="2" charset="-79"/>
              </a:rPr>
              <a:t>Налшык</a:t>
            </a:r>
            <a:r>
              <a:rPr lang="ru-RU" sz="3200" b="1" dirty="0" smtClean="0">
                <a:latin typeface="+mj-lt"/>
                <a:cs typeface="Aharoni" pitchFamily="2" charset="-79"/>
              </a:rPr>
              <a:t> </a:t>
            </a:r>
            <a:r>
              <a:rPr lang="ru-RU" sz="3200" b="1" dirty="0" err="1" smtClean="0">
                <a:latin typeface="+mj-lt"/>
                <a:cs typeface="Aharoni" pitchFamily="2" charset="-79"/>
              </a:rPr>
              <a:t>паркым</a:t>
            </a:r>
            <a:r>
              <a:rPr lang="ru-RU" sz="3200" b="1" dirty="0" smtClean="0">
                <a:latin typeface="+mj-lt"/>
                <a:cs typeface="Aharoni" pitchFamily="2" charset="-79"/>
              </a:rPr>
              <a:t>.</a:t>
            </a:r>
          </a:p>
          <a:p>
            <a:r>
              <a:rPr lang="ru-RU" sz="3200" b="1" dirty="0" smtClean="0">
                <a:latin typeface="+mj-lt"/>
                <a:cs typeface="Aharoni" pitchFamily="2" charset="-79"/>
              </a:rPr>
              <a:t>Хьэщ1э ди1эщ</a:t>
            </a:r>
            <a:r>
              <a:rPr lang="ru-RU" sz="3200" b="1" dirty="0" smtClean="0">
                <a:latin typeface="+mj-lt"/>
                <a:cs typeface="Aharoni" pitchFamily="2" charset="-79"/>
              </a:rPr>
              <a:t>.</a:t>
            </a:r>
          </a:p>
          <a:p>
            <a:r>
              <a:rPr lang="ru-RU" sz="3200" b="1" smtClean="0">
                <a:latin typeface="+mj-lt"/>
                <a:cs typeface="Aharoni" pitchFamily="2" charset="-79"/>
              </a:rPr>
              <a:t>Си 1эщ1агъэр.</a:t>
            </a:r>
            <a:endParaRPr lang="ru-RU" sz="3200" b="1" dirty="0" smtClean="0">
              <a:latin typeface="+mj-lt"/>
              <a:cs typeface="Aharoni" pitchFamily="2" charset="-79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0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95380" cy="100811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bg2">
                    <a:lumMod val="25000"/>
                  </a:schemeClr>
                </a:solidFill>
              </a:rPr>
              <a:t>Продолжаем работу с глаголами.</a:t>
            </a:r>
            <a:endParaRPr lang="ru-RU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12654"/>
            <a:ext cx="2736304" cy="36885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800" b="1" dirty="0">
                <a:latin typeface="Times New Roman"/>
                <a:ea typeface="Calibri"/>
              </a:rPr>
              <a:t>къик1ыжын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130276" y="1628800"/>
            <a:ext cx="5760640" cy="36724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i="1" dirty="0" err="1"/>
              <a:t>неперех</a:t>
            </a:r>
            <a:r>
              <a:rPr lang="ru-RU" sz="2800" i="1" dirty="0" smtClean="0"/>
              <a:t>.,</a:t>
            </a:r>
            <a:r>
              <a:rPr lang="ru-RU" sz="2800" dirty="0" smtClean="0"/>
              <a:t> 1</a:t>
            </a:r>
            <a:r>
              <a:rPr lang="ru-RU" sz="2800" dirty="0"/>
              <a:t>) выходить, выйти </a:t>
            </a:r>
            <a:r>
              <a:rPr lang="ru-RU" sz="2800" i="1" dirty="0"/>
              <a:t>(обратно); </a:t>
            </a:r>
            <a:r>
              <a:rPr lang="ru-RU" sz="2800" dirty="0"/>
              <a:t>выезжать, выехать </a:t>
            </a:r>
            <a:r>
              <a:rPr lang="ru-RU" sz="2800" i="1" dirty="0"/>
              <a:t>(обратно); </a:t>
            </a:r>
            <a:r>
              <a:rPr lang="ru-RU" sz="2800" dirty="0"/>
              <a:t>2) возвращаться, возвратиться, вернуться </a:t>
            </a:r>
            <a:r>
              <a:rPr lang="ru-RU" sz="2800" i="1" dirty="0"/>
              <a:t>откуда-л. </a:t>
            </a:r>
            <a:endParaRPr lang="ru-RU" sz="2800" i="1" dirty="0" smtClean="0"/>
          </a:p>
          <a:p>
            <a:r>
              <a:rPr lang="ru-RU" sz="2800" dirty="0" smtClean="0"/>
              <a:t>Данный </a:t>
            </a:r>
            <a:r>
              <a:rPr lang="ru-RU" sz="2800" dirty="0"/>
              <a:t>глагол имеет еще одно значение – </a:t>
            </a:r>
            <a:r>
              <a:rPr lang="ru-RU" sz="2800" i="1" dirty="0"/>
              <a:t>уйти от мужа, вернуться в отчий дом</a:t>
            </a:r>
            <a:r>
              <a:rPr lang="ru-RU" sz="2800" dirty="0"/>
              <a:t>.</a:t>
            </a:r>
            <a:r>
              <a:rPr lang="ru-RU" sz="2800" i="1" dirty="0"/>
              <a:t> 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5495512"/>
            <a:ext cx="6984776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Псалъэухахэр</a:t>
            </a:r>
            <a:r>
              <a:rPr lang="ru-RU" sz="3200" b="1" dirty="0" smtClean="0"/>
              <a:t>  </a:t>
            </a:r>
            <a:r>
              <a:rPr lang="ru-RU" sz="3200" b="1" dirty="0" err="1" smtClean="0"/>
              <a:t>зэхыдолъхьэ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14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bg2">
                    <a:lumMod val="25000"/>
                  </a:schemeClr>
                </a:solidFill>
              </a:rPr>
              <a:t>Адыгэбзэк1э зэвдзэк1.</a:t>
            </a:r>
            <a:endParaRPr lang="ru-RU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44824"/>
            <a:ext cx="8712968" cy="44644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4400" indent="-45720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630555" algn="l"/>
              </a:tabLst>
            </a:pPr>
            <a:r>
              <a:rPr lang="ru-RU" sz="3200" dirty="0">
                <a:latin typeface="Times New Roman"/>
                <a:ea typeface="Calibri"/>
                <a:cs typeface="Times New Roman"/>
              </a:rPr>
              <a:t>Мы вышли из автобуса.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914400" indent="-45720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Мы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с другом вышли из парка.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914400" indent="-45720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Мама вернулась с работы. </a:t>
            </a:r>
          </a:p>
          <a:p>
            <a:pPr marL="914400" indent="-45720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Мой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брат вернулся из армии.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914400" indent="-45720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Я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вчера вернулась из Москвы.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914400" indent="-457200" algn="just">
              <a:lnSpc>
                <a:spcPct val="115000"/>
              </a:lnSpc>
              <a:spcAft>
                <a:spcPts val="0"/>
              </a:spcAft>
              <a:buFont typeface="Arial" pitchFamily="34" charset="0"/>
              <a:buChar char="•"/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Кто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вчера вернулся из села?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7535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solidFill>
                  <a:schemeClr val="bg2">
                    <a:lumMod val="25000"/>
                  </a:schemeClr>
                </a:solidFill>
              </a:rPr>
              <a:t>Глаголхэм</a:t>
            </a:r>
            <a:r>
              <a:rPr lang="ru-RU" sz="4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4000" b="1" dirty="0" err="1" smtClean="0">
                <a:solidFill>
                  <a:schemeClr val="bg2">
                    <a:lumMod val="25000"/>
                  </a:schemeClr>
                </a:solidFill>
              </a:rPr>
              <a:t>долэжь</a:t>
            </a:r>
            <a:endParaRPr lang="ru-RU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3456384" cy="44644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8000" indent="0">
              <a:spcBef>
                <a:spcPts val="0"/>
              </a:spcBef>
              <a:buNone/>
            </a:pPr>
            <a:r>
              <a:rPr lang="ru-RU" sz="2800" b="1" dirty="0"/>
              <a:t>щ</a:t>
            </a:r>
            <a:r>
              <a:rPr lang="ru-RU" sz="2800" b="1" dirty="0" smtClean="0"/>
              <a:t>1ыжын</a:t>
            </a:r>
          </a:p>
          <a:p>
            <a:pPr marL="108000" indent="0">
              <a:spcBef>
                <a:spcPts val="0"/>
              </a:spcBef>
              <a:buNone/>
            </a:pPr>
            <a:endParaRPr lang="ru-RU" sz="2800" b="1" dirty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endParaRPr lang="ru-RU" sz="2800" b="1" dirty="0" smtClean="0">
              <a:cs typeface="Arial" pitchFamily="34" charset="0"/>
            </a:endParaRPr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err="1" smtClean="0">
                <a:cs typeface="Arial" pitchFamily="34" charset="0"/>
              </a:rPr>
              <a:t>Сэ</a:t>
            </a:r>
            <a:r>
              <a:rPr lang="ru-RU" sz="2800" b="1" dirty="0" smtClean="0">
                <a:cs typeface="Arial" pitchFamily="34" charset="0"/>
              </a:rPr>
              <a:t> … </a:t>
            </a:r>
            <a:r>
              <a:rPr lang="ru-RU" sz="2800" b="1" dirty="0" smtClean="0">
                <a:solidFill>
                  <a:srgbClr val="FF0000"/>
                </a:solidFill>
                <a:cs typeface="Arial" pitchFamily="34" charset="0"/>
              </a:rPr>
              <a:t>с</a:t>
            </a:r>
            <a:r>
              <a:rPr lang="ru-RU" sz="2800" b="1" u="sng" dirty="0" smtClean="0">
                <a:cs typeface="Arial" pitchFamily="34" charset="0"/>
              </a:rPr>
              <a:t>о</a:t>
            </a:r>
            <a:r>
              <a:rPr lang="ru-RU" sz="2800" b="1" dirty="0" smtClean="0">
                <a:cs typeface="Arial" pitchFamily="34" charset="0"/>
              </a:rPr>
              <a:t>щ1ы</a:t>
            </a:r>
            <a:r>
              <a:rPr lang="ru-RU" sz="2800" b="1" u="sng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ж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err="1" smtClean="0">
                <a:cs typeface="Arial" pitchFamily="34" charset="0"/>
              </a:rPr>
              <a:t>Уэ</a:t>
            </a:r>
            <a:r>
              <a:rPr lang="ru-RU" sz="2800" b="1" dirty="0" smtClean="0">
                <a:cs typeface="Arial" pitchFamily="34" charset="0"/>
              </a:rPr>
              <a:t> … уощ1ыж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>
                <a:cs typeface="Arial" pitchFamily="34" charset="0"/>
              </a:rPr>
              <a:t>Абы … </a:t>
            </a:r>
            <a:r>
              <a:rPr lang="ru-RU" sz="2800" b="1" dirty="0" smtClean="0">
                <a:solidFill>
                  <a:srgbClr val="FF0000"/>
                </a:solidFill>
                <a:cs typeface="Arial" pitchFamily="34" charset="0"/>
              </a:rPr>
              <a:t>е</a:t>
            </a:r>
            <a:r>
              <a:rPr lang="ru-RU" sz="2800" b="1" dirty="0" smtClean="0">
                <a:cs typeface="Arial" pitchFamily="34" charset="0"/>
              </a:rPr>
              <a:t>щ1ыж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smtClean="0">
                <a:cs typeface="Arial" pitchFamily="34" charset="0"/>
              </a:rPr>
              <a:t>Дэ … дощ1ыж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err="1" smtClean="0">
                <a:cs typeface="Arial" pitchFamily="34" charset="0"/>
              </a:rPr>
              <a:t>Фэ</a:t>
            </a:r>
            <a:r>
              <a:rPr lang="ru-RU" sz="2800" b="1" dirty="0" smtClean="0">
                <a:cs typeface="Arial" pitchFamily="34" charset="0"/>
              </a:rPr>
              <a:t> … фощ1ыж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2800" b="1" dirty="0" err="1" smtClean="0">
                <a:cs typeface="Arial" pitchFamily="34" charset="0"/>
              </a:rPr>
              <a:t>Абыхэм</a:t>
            </a:r>
            <a:r>
              <a:rPr lang="ru-RU" sz="2800" b="1" dirty="0" smtClean="0">
                <a:cs typeface="Arial" pitchFamily="34" charset="0"/>
              </a:rPr>
              <a:t> … </a:t>
            </a:r>
            <a:r>
              <a:rPr lang="ru-RU" sz="2800" b="1" dirty="0" smtClean="0">
                <a:solidFill>
                  <a:srgbClr val="FF0000"/>
                </a:solidFill>
                <a:cs typeface="Arial" pitchFamily="34" charset="0"/>
              </a:rPr>
              <a:t>я</a:t>
            </a:r>
            <a:r>
              <a:rPr lang="ru-RU" sz="2800" b="1" dirty="0" smtClean="0">
                <a:cs typeface="Arial" pitchFamily="34" charset="0"/>
              </a:rPr>
              <a:t>щ1ыж</a:t>
            </a:r>
            <a:endParaRPr lang="ru-RU" sz="2800" dirty="0" smtClean="0">
              <a:cs typeface="Arial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851920" y="1412776"/>
            <a:ext cx="5040560" cy="18722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sz="3300" dirty="0"/>
              <a:t>- </a:t>
            </a:r>
            <a:r>
              <a:rPr lang="ru-RU" sz="3300" i="1" dirty="0" err="1"/>
              <a:t>перех</a:t>
            </a:r>
            <a:r>
              <a:rPr lang="ru-RU" sz="3300" i="1" dirty="0"/>
              <a:t>. </a:t>
            </a:r>
            <a:r>
              <a:rPr lang="ru-RU" sz="3300" dirty="0"/>
              <a:t>исправлять, исправить, чинить, починить, ремонтировать, отремонтировать </a:t>
            </a:r>
            <a:r>
              <a:rPr lang="ru-RU" sz="3300" i="1" dirty="0"/>
              <a:t>что-л. </a:t>
            </a:r>
            <a:r>
              <a:rPr lang="ru-RU" sz="3300" i="1" dirty="0" smtClean="0"/>
              <a:t>;     4 тип</a:t>
            </a:r>
            <a:endParaRPr lang="ru-RU" sz="3300" dirty="0"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3851920" y="3429000"/>
            <a:ext cx="5040560" cy="1296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/>
              <a:t>Псалъэуха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зэхыдолъхьэ</a:t>
            </a:r>
            <a:r>
              <a:rPr lang="ru-RU" sz="2800" b="1" dirty="0" smtClean="0"/>
              <a:t>.</a:t>
            </a:r>
          </a:p>
          <a:p>
            <a:r>
              <a:rPr lang="ru-RU" sz="2800" dirty="0" smtClean="0"/>
              <a:t>Сыт пщ1ыж </a:t>
            </a:r>
            <a:r>
              <a:rPr lang="ru-RU" sz="2800" dirty="0" err="1" smtClean="0"/>
              <a:t>хъунур</a:t>
            </a:r>
            <a:r>
              <a:rPr lang="ru-RU" sz="2800" dirty="0" smtClean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447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Глаголы с аффиксом </a:t>
            </a:r>
            <a:r>
              <a:rPr lang="ru-RU" sz="4000" b="1" dirty="0" err="1" smtClean="0">
                <a:solidFill>
                  <a:srgbClr val="FF0000"/>
                </a:solidFill>
              </a:rPr>
              <a:t>хуэ</a:t>
            </a:r>
            <a:r>
              <a:rPr lang="ru-RU" sz="4000" b="1" dirty="0" smtClean="0">
                <a:solidFill>
                  <a:srgbClr val="FF0000"/>
                </a:solidFill>
              </a:rPr>
              <a:t>-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Какое значение придает слову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данный аффикс?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2132856"/>
            <a:ext cx="3816424" cy="42188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 smtClean="0"/>
              <a:t>еплъын</a:t>
            </a:r>
            <a:r>
              <a:rPr lang="ru-RU" sz="2800" b="1" dirty="0" smtClean="0"/>
              <a:t> – </a:t>
            </a:r>
            <a:r>
              <a:rPr lang="ru-RU" sz="2800" b="1" u="sng" dirty="0" err="1" smtClean="0"/>
              <a:t>ху</a:t>
            </a:r>
            <a:r>
              <a:rPr lang="ru-RU" sz="2800" b="1" dirty="0" err="1" smtClean="0"/>
              <a:t>еплъын</a:t>
            </a:r>
            <a:endParaRPr lang="ru-RU" sz="2800" b="1" dirty="0" smtClean="0"/>
          </a:p>
          <a:p>
            <a:endParaRPr lang="ru-RU" sz="2800" b="1" dirty="0"/>
          </a:p>
          <a:p>
            <a:r>
              <a:rPr lang="ru-RU" sz="2800" b="1" dirty="0" err="1" smtClean="0"/>
              <a:t>Ухуеплъыфын</a:t>
            </a:r>
            <a:r>
              <a:rPr lang="ru-RU" sz="2800" b="1" dirty="0"/>
              <a:t>?</a:t>
            </a:r>
          </a:p>
          <a:p>
            <a:r>
              <a:rPr lang="ru-RU" sz="2800" b="1" dirty="0" smtClean="0"/>
              <a:t>Нт1э,</a:t>
            </a:r>
          </a:p>
          <a:p>
            <a:pPr marL="0" indent="0">
              <a:buNone/>
            </a:pPr>
            <a:r>
              <a:rPr lang="ru-RU" sz="2800" b="1" dirty="0" err="1" smtClean="0"/>
              <a:t>сыхуеплъыфынущ</a:t>
            </a:r>
            <a:r>
              <a:rPr lang="ru-RU" sz="2800" b="1" dirty="0"/>
              <a:t>.</a:t>
            </a:r>
          </a:p>
          <a:p>
            <a:endParaRPr lang="ru-RU" sz="2800" b="1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067944" y="2132856"/>
            <a:ext cx="2304256" cy="42188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ж</a:t>
            </a:r>
            <a:r>
              <a:rPr lang="ru-RU" sz="2800" b="1" dirty="0" err="1" smtClean="0"/>
              <a:t>э</a:t>
            </a:r>
            <a:r>
              <a:rPr lang="ru-RU" sz="2800" b="1" dirty="0" smtClean="0"/>
              <a:t>  </a:t>
            </a:r>
          </a:p>
          <a:p>
            <a:r>
              <a:rPr lang="ru-RU" sz="2800" b="1" dirty="0" smtClean="0"/>
              <a:t>тхьэщ1 </a:t>
            </a:r>
          </a:p>
          <a:p>
            <a:r>
              <a:rPr lang="ru-RU" sz="2800" b="1" dirty="0" err="1" smtClean="0"/>
              <a:t>ды</a:t>
            </a:r>
            <a:r>
              <a:rPr lang="ru-RU" sz="2800" b="1" dirty="0" smtClean="0"/>
              <a:t> </a:t>
            </a:r>
          </a:p>
          <a:p>
            <a:r>
              <a:rPr lang="ru-RU" sz="2800" b="1" dirty="0" err="1" smtClean="0"/>
              <a:t>тхы</a:t>
            </a:r>
            <a:r>
              <a:rPr lang="ru-RU" sz="2800" b="1" dirty="0" smtClean="0"/>
              <a:t>  </a:t>
            </a:r>
          </a:p>
          <a:p>
            <a:r>
              <a:rPr lang="ru-RU" sz="2800" b="1" dirty="0" err="1" smtClean="0"/>
              <a:t>къеджэ</a:t>
            </a:r>
            <a:r>
              <a:rPr lang="ru-RU" sz="2800" b="1" dirty="0" smtClean="0"/>
              <a:t> </a:t>
            </a:r>
          </a:p>
          <a:p>
            <a:r>
              <a:rPr lang="ru-RU" sz="2800" b="1" dirty="0"/>
              <a:t>ш</a:t>
            </a:r>
            <a:r>
              <a:rPr lang="ru-RU" sz="2800" b="1" dirty="0" smtClean="0"/>
              <a:t>ей щ1ы </a:t>
            </a:r>
          </a:p>
          <a:p>
            <a:r>
              <a:rPr lang="ru-RU" sz="2800" b="1" dirty="0" smtClean="0"/>
              <a:t>к1уэ</a:t>
            </a:r>
            <a:endParaRPr lang="ru-RU" sz="2800" b="1" dirty="0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6479704" y="2132856"/>
            <a:ext cx="2664296" cy="42188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/>
              <a:t>схуэжэ</a:t>
            </a:r>
            <a:endParaRPr lang="ru-RU" sz="2800" b="1" dirty="0" smtClean="0"/>
          </a:p>
          <a:p>
            <a:r>
              <a:rPr lang="ru-RU" sz="2800" b="1" dirty="0" smtClean="0"/>
              <a:t>схуэтхьэщ1</a:t>
            </a:r>
          </a:p>
          <a:p>
            <a:r>
              <a:rPr lang="ru-RU" sz="2800" b="1" dirty="0" err="1" smtClean="0"/>
              <a:t>схуэд</a:t>
            </a:r>
            <a:endParaRPr lang="ru-RU" sz="2800" b="1" dirty="0" smtClean="0"/>
          </a:p>
          <a:p>
            <a:r>
              <a:rPr lang="ru-RU" sz="2800" b="1" dirty="0" err="1" smtClean="0"/>
              <a:t>схуэтх</a:t>
            </a:r>
            <a:endParaRPr lang="ru-RU" sz="2800" b="1" dirty="0" smtClean="0"/>
          </a:p>
          <a:p>
            <a:r>
              <a:rPr lang="ru-RU" sz="2800" b="1" dirty="0" err="1" smtClean="0"/>
              <a:t>къысхуеджэ</a:t>
            </a:r>
            <a:endParaRPr lang="ru-RU" sz="2800" b="1" dirty="0" smtClean="0"/>
          </a:p>
          <a:p>
            <a:r>
              <a:rPr lang="ru-RU" sz="2800" b="1" dirty="0"/>
              <a:t>ш</a:t>
            </a:r>
            <a:r>
              <a:rPr lang="ru-RU" sz="2800" b="1" dirty="0" smtClean="0"/>
              <a:t>ей схуэщ1</a:t>
            </a:r>
          </a:p>
          <a:p>
            <a:r>
              <a:rPr lang="ru-RU" sz="2800" b="1" dirty="0" smtClean="0"/>
              <a:t>схуэк1уэ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1783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solidFill>
                  <a:schemeClr val="accent1">
                    <a:lumMod val="50000"/>
                  </a:schemeClr>
                </a:solidFill>
              </a:rPr>
              <a:t>Фыкъеджэ</a:t>
            </a: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, зэвдзэк1.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484784"/>
            <a:ext cx="8640960" cy="4870141"/>
          </a:xfrm>
        </p:spPr>
        <p:txBody>
          <a:bodyPr>
            <a:normAutofit/>
          </a:bodyPr>
          <a:lstStyle/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err="1" smtClean="0">
                <a:latin typeface="Times New Roman"/>
                <a:ea typeface="Calibri"/>
                <a:cs typeface="Times New Roman"/>
              </a:rPr>
              <a:t>Залинэ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тхылъым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 smtClean="0">
                <a:latin typeface="Times New Roman"/>
                <a:ea typeface="Calibri"/>
                <a:cs typeface="Times New Roman"/>
              </a:rPr>
              <a:t>къытхуеджэ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err="1" smtClean="0">
                <a:latin typeface="Times New Roman"/>
                <a:ea typeface="Calibri"/>
                <a:cs typeface="Times New Roman"/>
              </a:rPr>
              <a:t>Ахьмэд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машинэр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схуэтхьэщ1.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Ася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тыкуэным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схуэк1уэ.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Мурат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сабийр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сабий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садым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схуэшэ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err="1" smtClean="0">
                <a:latin typeface="Times New Roman"/>
                <a:ea typeface="Calibri"/>
                <a:cs typeface="Times New Roman"/>
              </a:rPr>
              <a:t>Салимэ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адыгэ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дэлэн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тхуэпщэф1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.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err="1" smtClean="0">
                <a:latin typeface="Times New Roman"/>
                <a:ea typeface="Calibri"/>
                <a:cs typeface="Times New Roman"/>
              </a:rPr>
              <a:t>Даринэ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мо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шэнтыр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dirty="0" err="1">
                <a:latin typeface="Times New Roman"/>
                <a:ea typeface="Calibri"/>
                <a:cs typeface="Times New Roman"/>
              </a:rPr>
              <a:t>къысхуэхь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.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237626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Попросите маму, бабушку, сестру приготовить (сварить, пожарить) любимое блюдо.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51520" y="3212976"/>
            <a:ext cx="8640960" cy="3456384"/>
          </a:xfrm>
        </p:spPr>
        <p:txBody>
          <a:bodyPr>
            <a:normAutofit/>
          </a:bodyPr>
          <a:lstStyle/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Кхъы1э, …, … 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хуэщ1.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Кхъы1э, …, … </a:t>
            </a:r>
            <a:r>
              <a:rPr lang="ru-RU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хуэгъавэ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Кхъы1э, …, … </a:t>
            </a:r>
            <a:r>
              <a:rPr lang="ru-RU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хуэгъажьэ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2304256"/>
          </a:xfrm>
        </p:spPr>
        <p:txBody>
          <a:bodyPr>
            <a:noAutofit/>
          </a:bodyPr>
          <a:lstStyle/>
          <a:p>
            <a:pPr marL="457200" indent="457200" algn="just">
              <a:spcAft>
                <a:spcPts val="0"/>
              </a:spcAft>
              <a:tabLst>
                <a:tab pos="630555" algn="l"/>
              </a:tabLst>
            </a:pP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Аффикс</a:t>
            </a:r>
            <a:r>
              <a:rPr lang="ru-RU" sz="4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хуэ</a:t>
            </a:r>
            <a:r>
              <a:rPr lang="ru-RU" sz="4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-</a:t>
            </a:r>
            <a:r>
              <a:rPr lang="ru-RU" sz="4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может </a:t>
            </a:r>
            <a:r>
              <a:rPr lang="ru-RU" sz="4000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Calibri"/>
                <a:cs typeface="Times New Roman"/>
              </a:rPr>
              <a:t>указывать и на то, что субъект своим действием поддерживает действие косвенного объекта. </a:t>
            </a:r>
            <a:endParaRPr lang="ru-RU" sz="4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2996952"/>
            <a:ext cx="8784976" cy="3661572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/>
                <a:ea typeface="Calibri"/>
                <a:cs typeface="Times New Roman"/>
              </a:rPr>
              <a:t>Например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r>
              <a:rPr lang="ru-RU" sz="3200" b="1" i="1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сыхуэгузэващ</a:t>
            </a:r>
            <a:r>
              <a:rPr lang="ru-RU" sz="3200" b="1" i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i="1" dirty="0">
                <a:latin typeface="Times New Roman"/>
                <a:ea typeface="Calibri"/>
                <a:cs typeface="Times New Roman"/>
              </a:rPr>
              <a:t>– я выразил/а свое </a:t>
            </a:r>
            <a:r>
              <a:rPr lang="ru-RU" sz="3200" b="1" i="1" dirty="0" smtClean="0">
                <a:latin typeface="Times New Roman"/>
                <a:ea typeface="Calibri"/>
                <a:cs typeface="Times New Roman"/>
              </a:rPr>
              <a:t>сочувствие </a:t>
            </a:r>
            <a:r>
              <a:rPr lang="ru-RU" sz="3200" b="1" i="1" dirty="0">
                <a:latin typeface="Times New Roman"/>
                <a:ea typeface="Calibri"/>
                <a:cs typeface="Times New Roman"/>
              </a:rPr>
              <a:t>ей/ему: </a:t>
            </a:r>
            <a:endParaRPr lang="ru-RU" sz="3200" b="1" i="1" dirty="0" smtClean="0">
              <a:latin typeface="Times New Roman"/>
              <a:ea typeface="Calibri"/>
              <a:cs typeface="Times New Roman"/>
            </a:endParaRPr>
          </a:p>
          <a:p>
            <a:r>
              <a:rPr lang="ru-RU" sz="3200" b="1" i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дыхуэгуф1ащ</a:t>
            </a:r>
            <a:r>
              <a:rPr lang="ru-RU" sz="3200" b="1" i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i="1" dirty="0">
                <a:latin typeface="Times New Roman"/>
                <a:ea typeface="Calibri"/>
                <a:cs typeface="Times New Roman"/>
              </a:rPr>
              <a:t>– мы выразили свою радость ей/ему.</a:t>
            </a:r>
            <a:endParaRPr lang="ru-RU" sz="32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11">
      <a:dk1>
        <a:sysClr val="windowText" lastClr="000000"/>
      </a:dk1>
      <a:lt1>
        <a:sysClr val="window" lastClr="FFFFFF"/>
      </a:lt1>
      <a:dk2>
        <a:srgbClr val="0293E0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388</Words>
  <Application>Microsoft Office PowerPoint</Application>
  <PresentationFormat>Экран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Изучаем  кабардинский язык</vt:lpstr>
      <vt:lpstr>Развитие диалогической и монологической речи</vt:lpstr>
      <vt:lpstr>Продолжаем работу с глаголами.</vt:lpstr>
      <vt:lpstr>Адыгэбзэк1э зэвдзэк1.</vt:lpstr>
      <vt:lpstr>Глаголхэм долэжь</vt:lpstr>
      <vt:lpstr>Глаголы с аффиксом хуэ-.  Какое значение придает слову  данный аффикс?</vt:lpstr>
      <vt:lpstr>Фыкъеджэ, зэвдзэк1.</vt:lpstr>
      <vt:lpstr>Попросите маму, бабушку, сестру приготовить (сварить, пожарить) любимое блюдо.</vt:lpstr>
      <vt:lpstr>Аффикс хуэ- может указывать и на то, что субъект своим действием поддерживает действие косвенного объекта. </vt:lpstr>
      <vt:lpstr>Фыкъеджэ, упщ1эхэм жэуап ефт.</vt:lpstr>
      <vt:lpstr>Аффикс хуэ- может выражать направленность действия к чему-нибудь, к кому-нибудь.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31</cp:revision>
  <dcterms:created xsi:type="dcterms:W3CDTF">2014-03-12T17:19:47Z</dcterms:created>
  <dcterms:modified xsi:type="dcterms:W3CDTF">2015-01-28T16:51:31Z</dcterms:modified>
</cp:coreProperties>
</file>