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9" r:id="rId3"/>
    <p:sldId id="271" r:id="rId4"/>
    <p:sldId id="275" r:id="rId5"/>
    <p:sldId id="276" r:id="rId6"/>
    <p:sldId id="277" r:id="rId7"/>
    <p:sldId id="278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2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22.01.2015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22.01.2015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22.01.2015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22.01.2015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22.01.2015</a:t>
            </a:fld>
            <a:endParaRPr lang="ru-RU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22.01.2015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22.01.2015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22.01.2015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22.01.2015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22.01.2015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22.01.2015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641C719-3028-4687-ADA5-E5353B49A3DC}" type="datetimeFigureOut">
              <a:rPr lang="ru-RU" smtClean="0"/>
              <a:t>22.01.2015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703440" cy="2810743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5400" kern="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Изучаем </a:t>
            </a:r>
            <a:br>
              <a:rPr lang="ru-RU" sz="5400" kern="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ru-RU" sz="5400" kern="0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кабардинский язык</a:t>
            </a:r>
            <a:endParaRPr lang="ru-RU" sz="5400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9512" y="5193759"/>
            <a:ext cx="4419600" cy="10668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88024" y="5373216"/>
            <a:ext cx="3979460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algn="ctr">
              <a:spcBef>
                <a:spcPct val="20000"/>
              </a:spcBef>
              <a:buClr>
                <a:srgbClr val="4E67C8"/>
              </a:buClr>
              <a:buSzPct val="100000"/>
              <a:defRPr/>
            </a:pPr>
            <a:r>
              <a:rPr lang="ru-RU" sz="4000" b="1" dirty="0">
                <a:ln w="50800"/>
                <a:solidFill>
                  <a:srgbClr val="002060"/>
                </a:solidFill>
                <a:latin typeface="Candara"/>
                <a:cs typeface="Levenim MT" pitchFamily="2" charset="-79"/>
              </a:rPr>
              <a:t>Занятие </a:t>
            </a:r>
            <a:r>
              <a:rPr lang="ru-RU" sz="4000" b="1" dirty="0" smtClean="0">
                <a:ln w="50800"/>
                <a:solidFill>
                  <a:srgbClr val="002060"/>
                </a:solidFill>
                <a:latin typeface="Candara"/>
                <a:cs typeface="Levenim MT" pitchFamily="2" charset="-79"/>
              </a:rPr>
              <a:t>№</a:t>
            </a:r>
            <a:r>
              <a:rPr lang="ru-RU" sz="4000" b="1" dirty="0" smtClean="0">
                <a:ln w="50800"/>
                <a:solidFill>
                  <a:srgbClr val="002060"/>
                </a:solidFill>
                <a:latin typeface="Candara"/>
                <a:cs typeface="Levenim MT" pitchFamily="2" charset="-79"/>
              </a:rPr>
              <a:t>110</a:t>
            </a:r>
            <a:endParaRPr lang="ru-RU" sz="4000" b="1" dirty="0">
              <a:ln w="50800"/>
              <a:solidFill>
                <a:srgbClr val="002060"/>
              </a:solidFill>
              <a:latin typeface="Candara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760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0383" y="188640"/>
            <a:ext cx="8568952" cy="864096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chemeClr val="bg2">
                    <a:lumMod val="25000"/>
                  </a:schemeClr>
                </a:solidFill>
              </a:rPr>
              <a:t>Псалъэщ1эхэр зыдогъащ1э</a:t>
            </a:r>
            <a:endParaRPr lang="ru-RU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052736"/>
            <a:ext cx="3240360" cy="5616624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b="1" dirty="0" err="1"/>
              <a:t>бзэ</a:t>
            </a:r>
            <a:r>
              <a:rPr lang="ru-RU" sz="3200" b="1" dirty="0"/>
              <a:t> </a:t>
            </a:r>
            <a:endParaRPr lang="ru-RU" sz="3200" b="1" dirty="0" smtClean="0"/>
          </a:p>
          <a:p>
            <a:pPr marL="0" indent="0">
              <a:buNone/>
            </a:pPr>
            <a:endParaRPr lang="ru-RU" sz="2800" b="1" dirty="0" smtClean="0"/>
          </a:p>
          <a:p>
            <a:pPr marL="0" indent="0">
              <a:buNone/>
            </a:pPr>
            <a:r>
              <a:rPr lang="ru-RU" sz="3200" b="1" dirty="0" err="1" smtClean="0"/>
              <a:t>анэдэлъхубзэ</a:t>
            </a:r>
            <a:r>
              <a:rPr lang="ru-RU" sz="3200" b="1" dirty="0" smtClean="0"/>
              <a:t> </a:t>
            </a:r>
          </a:p>
          <a:p>
            <a:pPr marL="0" indent="0">
              <a:buNone/>
            </a:pPr>
            <a:r>
              <a:rPr lang="ru-RU" sz="3200" b="1" dirty="0" err="1" smtClean="0"/>
              <a:t>адыгэбзэ</a:t>
            </a:r>
            <a:r>
              <a:rPr lang="ru-RU" sz="3200" b="1" dirty="0" smtClean="0"/>
              <a:t> </a:t>
            </a:r>
          </a:p>
          <a:p>
            <a:pPr marL="0" indent="0">
              <a:buNone/>
            </a:pPr>
            <a:r>
              <a:rPr lang="ru-RU" sz="3200" b="1" dirty="0" err="1" smtClean="0"/>
              <a:t>балъкъэрыбзэ</a:t>
            </a:r>
            <a:r>
              <a:rPr lang="ru-RU" sz="3200" b="1" dirty="0" smtClean="0"/>
              <a:t> </a:t>
            </a:r>
          </a:p>
          <a:p>
            <a:pPr marL="0" indent="0">
              <a:buNone/>
            </a:pPr>
            <a:r>
              <a:rPr lang="ru-RU" sz="3200" b="1" dirty="0" err="1" smtClean="0"/>
              <a:t>урысыбзэ</a:t>
            </a:r>
            <a:r>
              <a:rPr lang="ru-RU" sz="3200" b="1" dirty="0" smtClean="0"/>
              <a:t> </a:t>
            </a:r>
          </a:p>
          <a:p>
            <a:pPr marL="0" indent="0">
              <a:buNone/>
            </a:pPr>
            <a:r>
              <a:rPr lang="ru-RU" sz="3200" b="1" dirty="0" err="1"/>
              <a:t>и</a:t>
            </a:r>
            <a:r>
              <a:rPr lang="ru-RU" sz="3200" b="1" dirty="0" err="1" smtClean="0"/>
              <a:t>нджылыбзэ</a:t>
            </a:r>
            <a:endParaRPr lang="ru-RU" sz="3200" b="1" dirty="0" smtClean="0"/>
          </a:p>
          <a:p>
            <a:pPr marL="0" indent="0">
              <a:buNone/>
            </a:pPr>
            <a:r>
              <a:rPr lang="ru-RU" sz="3200" b="1" dirty="0" err="1" smtClean="0"/>
              <a:t>псалъэ</a:t>
            </a:r>
            <a:endParaRPr lang="ru-RU" sz="3200" b="1" dirty="0" smtClean="0"/>
          </a:p>
          <a:p>
            <a:pPr marL="0" indent="0">
              <a:buNone/>
            </a:pPr>
            <a:r>
              <a:rPr lang="ru-RU" sz="3200" b="1" dirty="0" err="1" smtClean="0"/>
              <a:t>псалъэуха</a:t>
            </a:r>
            <a:endParaRPr lang="ru-RU" sz="3200" b="1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ru-RU" sz="3200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635896" y="1052736"/>
            <a:ext cx="5328592" cy="56166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3200" b="1" dirty="0" smtClean="0"/>
              <a:t>1. язык, речь; 2. </a:t>
            </a:r>
            <a:r>
              <a:rPr lang="ru-RU" sz="3200" b="1" i="1" dirty="0" smtClean="0"/>
              <a:t>в знач. опр. </a:t>
            </a:r>
            <a:r>
              <a:rPr lang="ru-RU" sz="3200" b="1" dirty="0" smtClean="0"/>
              <a:t>языковой, речевой</a:t>
            </a:r>
          </a:p>
          <a:p>
            <a:pPr marL="0" indent="0">
              <a:buFont typeface="Arial" pitchFamily="34" charset="0"/>
              <a:buNone/>
            </a:pPr>
            <a:r>
              <a:rPr lang="ru-RU" sz="3200" b="1" dirty="0" err="1" smtClean="0"/>
              <a:t>родный</a:t>
            </a:r>
            <a:r>
              <a:rPr lang="ru-RU" sz="3200" b="1" dirty="0" smtClean="0"/>
              <a:t> язык</a:t>
            </a:r>
          </a:p>
          <a:p>
            <a:pPr marL="0" indent="0">
              <a:buFont typeface="Arial" pitchFamily="34" charset="0"/>
              <a:buNone/>
            </a:pPr>
            <a:r>
              <a:rPr lang="ru-RU" sz="3200" b="1" dirty="0" smtClean="0"/>
              <a:t>кабардинский язык</a:t>
            </a:r>
          </a:p>
          <a:p>
            <a:pPr marL="0" indent="0">
              <a:buFont typeface="Arial" pitchFamily="34" charset="0"/>
              <a:buNone/>
            </a:pPr>
            <a:r>
              <a:rPr lang="ru-RU" sz="3200" b="1" dirty="0" smtClean="0"/>
              <a:t>балкарский язык </a:t>
            </a:r>
          </a:p>
          <a:p>
            <a:pPr marL="0" indent="0">
              <a:buFont typeface="Arial" pitchFamily="34" charset="0"/>
              <a:buNone/>
            </a:pPr>
            <a:r>
              <a:rPr lang="ru-RU" sz="3200" b="1" dirty="0" smtClean="0"/>
              <a:t>русский язык</a:t>
            </a:r>
          </a:p>
          <a:p>
            <a:pPr marL="0" indent="0">
              <a:buFont typeface="Arial" pitchFamily="34" charset="0"/>
              <a:buNone/>
            </a:pPr>
            <a:r>
              <a:rPr lang="ru-RU" sz="3200" b="1" dirty="0" smtClean="0"/>
              <a:t>английский язык</a:t>
            </a:r>
          </a:p>
          <a:p>
            <a:pPr marL="0" indent="0">
              <a:buFont typeface="Arial" pitchFamily="34" charset="0"/>
              <a:buNone/>
            </a:pPr>
            <a:r>
              <a:rPr lang="ru-RU" sz="3200" b="1" dirty="0"/>
              <a:t>с</a:t>
            </a:r>
            <a:r>
              <a:rPr lang="ru-RU" sz="3200" b="1" dirty="0" smtClean="0"/>
              <a:t>лово</a:t>
            </a:r>
          </a:p>
          <a:p>
            <a:pPr marL="0" indent="0">
              <a:buFont typeface="Arial" pitchFamily="34" charset="0"/>
              <a:buNone/>
            </a:pPr>
            <a:r>
              <a:rPr lang="ru-RU" sz="3200" b="1" dirty="0" smtClean="0"/>
              <a:t>предложение </a:t>
            </a:r>
          </a:p>
          <a:p>
            <a:pPr>
              <a:spcBef>
                <a:spcPts val="0"/>
              </a:spcBef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069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179512" y="692696"/>
            <a:ext cx="3240360" cy="53285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ru-RU" sz="3200" dirty="0" smtClean="0"/>
              <a:t>зэгъэщ1эн</a:t>
            </a:r>
          </a:p>
          <a:p>
            <a:pPr>
              <a:spcBef>
                <a:spcPts val="600"/>
              </a:spcBef>
            </a:pPr>
            <a:r>
              <a:rPr lang="ru-RU" sz="3200" dirty="0" err="1"/>
              <a:t>у</a:t>
            </a:r>
            <a:r>
              <a:rPr lang="ru-RU" sz="3200" dirty="0" err="1" smtClean="0"/>
              <a:t>рокыр</a:t>
            </a:r>
            <a:r>
              <a:rPr lang="ru-RU" sz="3200" dirty="0" smtClean="0"/>
              <a:t> зэгъэщ1эн</a:t>
            </a:r>
          </a:p>
          <a:p>
            <a:pPr>
              <a:spcBef>
                <a:spcPts val="600"/>
              </a:spcBef>
            </a:pPr>
            <a:endParaRPr lang="ru-RU" sz="1000" dirty="0" smtClean="0"/>
          </a:p>
          <a:p>
            <a:pPr>
              <a:spcBef>
                <a:spcPts val="600"/>
              </a:spcBef>
            </a:pPr>
            <a:r>
              <a:rPr lang="ru-RU" sz="3200" dirty="0" err="1" smtClean="0"/>
              <a:t>тепсэлъыхьын</a:t>
            </a:r>
            <a:endParaRPr lang="ru-RU" sz="3200" dirty="0" smtClean="0"/>
          </a:p>
          <a:p>
            <a:pPr>
              <a:spcBef>
                <a:spcPts val="600"/>
              </a:spcBef>
            </a:pPr>
            <a:endParaRPr lang="ru-RU" sz="3200" dirty="0" smtClean="0"/>
          </a:p>
          <a:p>
            <a:pPr>
              <a:spcBef>
                <a:spcPts val="600"/>
              </a:spcBef>
            </a:pPr>
            <a:endParaRPr lang="ru-RU" sz="1200" dirty="0"/>
          </a:p>
          <a:p>
            <a:pPr>
              <a:spcBef>
                <a:spcPts val="600"/>
              </a:spcBef>
            </a:pPr>
            <a:r>
              <a:rPr lang="ru-RU" sz="3200" dirty="0" smtClean="0"/>
              <a:t>къыгурымы1уэн </a:t>
            </a:r>
            <a:endParaRPr lang="ru-RU" sz="32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563888" y="692696"/>
            <a:ext cx="5442641" cy="532859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600"/>
              </a:spcBef>
            </a:pPr>
            <a:r>
              <a:rPr lang="ru-RU" sz="3200" i="1" dirty="0" err="1" smtClean="0">
                <a:solidFill>
                  <a:prstClr val="black"/>
                </a:solidFill>
              </a:rPr>
              <a:t>перех</a:t>
            </a:r>
            <a:r>
              <a:rPr lang="ru-RU" sz="3200" i="1" dirty="0" smtClean="0">
                <a:solidFill>
                  <a:prstClr val="black"/>
                </a:solidFill>
              </a:rPr>
              <a:t>. </a:t>
            </a:r>
            <a:r>
              <a:rPr lang="ru-RU" sz="3200" dirty="0">
                <a:solidFill>
                  <a:prstClr val="black"/>
                </a:solidFill>
              </a:rPr>
              <a:t>1) учить, выучить </a:t>
            </a:r>
            <a:r>
              <a:rPr lang="ru-RU" sz="3200" i="1" dirty="0">
                <a:solidFill>
                  <a:prstClr val="black"/>
                </a:solidFill>
              </a:rPr>
              <a:t>что-л.; </a:t>
            </a:r>
            <a:r>
              <a:rPr lang="ru-RU" sz="3200" dirty="0" smtClean="0">
                <a:solidFill>
                  <a:prstClr val="black"/>
                </a:solidFill>
              </a:rPr>
              <a:t>выучить </a:t>
            </a:r>
            <a:r>
              <a:rPr lang="ru-RU" sz="3200" dirty="0">
                <a:solidFill>
                  <a:prstClr val="black"/>
                </a:solidFill>
              </a:rPr>
              <a:t>урок; </a:t>
            </a:r>
            <a:r>
              <a:rPr lang="ru-RU" sz="3200" dirty="0" smtClean="0">
                <a:solidFill>
                  <a:prstClr val="black"/>
                </a:solidFill>
              </a:rPr>
              <a:t> 2</a:t>
            </a:r>
            <a:r>
              <a:rPr lang="ru-RU" sz="3200" dirty="0">
                <a:solidFill>
                  <a:prstClr val="black"/>
                </a:solidFill>
              </a:rPr>
              <a:t>) </a:t>
            </a:r>
            <a:r>
              <a:rPr lang="ru-RU" sz="3200" dirty="0" smtClean="0">
                <a:solidFill>
                  <a:prstClr val="black"/>
                </a:solidFill>
              </a:rPr>
              <a:t>овладевать</a:t>
            </a:r>
            <a:r>
              <a:rPr lang="ru-RU" sz="3200" dirty="0">
                <a:solidFill>
                  <a:prstClr val="black"/>
                </a:solidFill>
              </a:rPr>
              <a:t>, овладеть </a:t>
            </a:r>
            <a:r>
              <a:rPr lang="ru-RU" sz="3200" i="1" dirty="0">
                <a:solidFill>
                  <a:prstClr val="black"/>
                </a:solidFill>
              </a:rPr>
              <a:t>чем-л</a:t>
            </a:r>
            <a:r>
              <a:rPr lang="ru-RU" sz="3200" i="1" dirty="0" smtClean="0">
                <a:solidFill>
                  <a:prstClr val="black"/>
                </a:solidFill>
              </a:rPr>
              <a:t>.;</a:t>
            </a:r>
          </a:p>
          <a:p>
            <a:pPr lvl="0">
              <a:spcBef>
                <a:spcPts val="600"/>
              </a:spcBef>
            </a:pPr>
            <a:endParaRPr lang="ru-RU" dirty="0">
              <a:solidFill>
                <a:prstClr val="black"/>
              </a:solidFill>
            </a:endParaRPr>
          </a:p>
          <a:p>
            <a:pPr lvl="0">
              <a:spcBef>
                <a:spcPts val="600"/>
              </a:spcBef>
            </a:pPr>
            <a:r>
              <a:rPr lang="ru-RU" sz="3200" i="1" dirty="0" err="1">
                <a:solidFill>
                  <a:prstClr val="black"/>
                </a:solidFill>
              </a:rPr>
              <a:t>неперех</a:t>
            </a:r>
            <a:r>
              <a:rPr lang="ru-RU" sz="3200" i="1" dirty="0">
                <a:solidFill>
                  <a:prstClr val="black"/>
                </a:solidFill>
              </a:rPr>
              <a:t>. </a:t>
            </a:r>
            <a:r>
              <a:rPr lang="ru-RU" sz="3200" dirty="0">
                <a:solidFill>
                  <a:prstClr val="black"/>
                </a:solidFill>
              </a:rPr>
              <a:t>обсуждать, обсудить </a:t>
            </a:r>
            <a:r>
              <a:rPr lang="ru-RU" sz="3200" i="1" dirty="0">
                <a:solidFill>
                  <a:prstClr val="black"/>
                </a:solidFill>
              </a:rPr>
              <a:t>кого-что-л., </a:t>
            </a:r>
            <a:r>
              <a:rPr lang="ru-RU" sz="3200" dirty="0">
                <a:solidFill>
                  <a:prstClr val="black"/>
                </a:solidFill>
              </a:rPr>
              <a:t>говорить о </a:t>
            </a:r>
            <a:r>
              <a:rPr lang="ru-RU" sz="3200" dirty="0" smtClean="0">
                <a:solidFill>
                  <a:prstClr val="black"/>
                </a:solidFill>
              </a:rPr>
              <a:t>ком-чём-л., 1 тип</a:t>
            </a:r>
          </a:p>
          <a:p>
            <a:pPr lvl="0">
              <a:spcBef>
                <a:spcPts val="600"/>
              </a:spcBef>
            </a:pPr>
            <a:r>
              <a:rPr lang="ru-RU" sz="3200" i="1" dirty="0" err="1"/>
              <a:t>перех</a:t>
            </a:r>
            <a:r>
              <a:rPr lang="ru-RU" sz="3200" i="1" dirty="0"/>
              <a:t>. </a:t>
            </a:r>
            <a:r>
              <a:rPr lang="ru-RU" sz="3200" dirty="0"/>
              <a:t>не понимать, не понять </a:t>
            </a:r>
            <a:r>
              <a:rPr lang="ru-RU" sz="3200" i="1" dirty="0"/>
              <a:t>чего-л</a:t>
            </a:r>
            <a:r>
              <a:rPr lang="ru-RU" sz="3200" i="1" dirty="0" smtClean="0"/>
              <a:t>.</a:t>
            </a:r>
            <a:r>
              <a:rPr lang="ru-RU" sz="3200" dirty="0" smtClean="0"/>
              <a:t>, 5 тип</a:t>
            </a:r>
            <a:endParaRPr lang="ru-RU" sz="32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15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179512" y="318074"/>
            <a:ext cx="2880320" cy="61926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endParaRPr lang="ru-RU" sz="3200" dirty="0" smtClean="0"/>
          </a:p>
          <a:p>
            <a:pPr>
              <a:spcBef>
                <a:spcPts val="600"/>
              </a:spcBef>
            </a:pPr>
            <a:endParaRPr lang="ru-RU" sz="1200" dirty="0" smtClean="0"/>
          </a:p>
          <a:p>
            <a:pPr>
              <a:spcBef>
                <a:spcPts val="600"/>
              </a:spcBef>
            </a:pPr>
            <a:r>
              <a:rPr lang="ru-RU" sz="3200" dirty="0" err="1" smtClean="0"/>
              <a:t>къэпсэлъын</a:t>
            </a:r>
            <a:r>
              <a:rPr lang="ru-RU" sz="3200" dirty="0" smtClean="0"/>
              <a:t> </a:t>
            </a:r>
            <a:endParaRPr lang="ru-RU" sz="32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131840" y="322145"/>
            <a:ext cx="5874689" cy="619268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600"/>
              </a:spcBef>
            </a:pPr>
            <a:r>
              <a:rPr lang="ru-RU" sz="3200" i="1" dirty="0" err="1" smtClean="0"/>
              <a:t>перех</a:t>
            </a:r>
            <a:r>
              <a:rPr lang="ru-RU" sz="3200" i="1" dirty="0" smtClean="0"/>
              <a:t>. </a:t>
            </a:r>
            <a:r>
              <a:rPr lang="ru-RU" sz="3200" dirty="0" smtClean="0"/>
              <a:t>1) выговаривать, выговорить, произносить, произнести </a:t>
            </a:r>
            <a:r>
              <a:rPr lang="ru-RU" sz="3200" i="1" dirty="0" smtClean="0"/>
              <a:t>(какое-л. слово); </a:t>
            </a:r>
            <a:r>
              <a:rPr lang="ru-RU" sz="3200" dirty="0" smtClean="0"/>
              <a:t>2) произносить, произнести </a:t>
            </a:r>
            <a:r>
              <a:rPr lang="ru-RU" sz="3200" i="1" dirty="0" smtClean="0"/>
              <a:t>что-либо (речь и т. п.), </a:t>
            </a:r>
            <a:r>
              <a:rPr lang="ru-RU" sz="3200" dirty="0" smtClean="0"/>
              <a:t>высказывать, высказать </a:t>
            </a:r>
            <a:r>
              <a:rPr lang="ru-RU" sz="3200" i="1" dirty="0" smtClean="0"/>
              <a:t>что-л.</a:t>
            </a:r>
            <a:r>
              <a:rPr lang="ru-RU" sz="3200" i="1" dirty="0">
                <a:latin typeface="Times New Roman"/>
                <a:ea typeface="Calibri"/>
              </a:rPr>
              <a:t> (мнение и т. п.).</a:t>
            </a:r>
            <a:r>
              <a:rPr lang="ru-RU" sz="3200" i="1" dirty="0" smtClean="0"/>
              <a:t> </a:t>
            </a:r>
            <a:endParaRPr lang="ru-RU" sz="3200" b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13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910"/>
            <a:ext cx="8229600" cy="706090"/>
          </a:xfrm>
        </p:spPr>
        <p:txBody>
          <a:bodyPr/>
          <a:lstStyle/>
          <a:p>
            <a:pPr algn="ctr"/>
            <a:r>
              <a:rPr lang="ru-RU" dirty="0" err="1" smtClean="0">
                <a:solidFill>
                  <a:schemeClr val="bg2">
                    <a:lumMod val="25000"/>
                  </a:schemeClr>
                </a:solidFill>
              </a:rPr>
              <a:t>Дыкъоджэ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ru-RU" dirty="0" err="1" smtClean="0">
                <a:solidFill>
                  <a:schemeClr val="bg2">
                    <a:lumMod val="25000"/>
                  </a:schemeClr>
                </a:solidFill>
              </a:rPr>
              <a:t>дигу</a:t>
            </a:r>
            <a:r>
              <a:rPr lang="ru-RU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bg2">
                    <a:lumMod val="25000"/>
                  </a:schemeClr>
                </a:solidFill>
              </a:rPr>
              <a:t>идоубыдэ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904656"/>
          </a:xfrm>
        </p:spPr>
        <p:txBody>
          <a:bodyPr>
            <a:normAutofit fontScale="55000" lnSpcReduction="20000"/>
          </a:bodyPr>
          <a:lstStyle/>
          <a:p>
            <a:pPr marL="0" lvl="0" indent="0" algn="just">
              <a:lnSpc>
                <a:spcPct val="110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4500" b="1" dirty="0" smtClean="0">
                <a:latin typeface="Times New Roman"/>
                <a:ea typeface="Calibri"/>
                <a:cs typeface="Times New Roman"/>
              </a:rPr>
              <a:t>1</a:t>
            </a:r>
            <a:r>
              <a:rPr lang="ru-RU" sz="4900" b="1" dirty="0" smtClean="0">
                <a:latin typeface="Times New Roman"/>
                <a:ea typeface="Calibri"/>
                <a:cs typeface="Times New Roman"/>
              </a:rPr>
              <a:t>. </a:t>
            </a:r>
            <a:r>
              <a:rPr lang="ru-RU" sz="4900" b="1" dirty="0" err="1" smtClean="0">
                <a:latin typeface="Times New Roman"/>
                <a:ea typeface="Calibri"/>
                <a:cs typeface="Times New Roman"/>
              </a:rPr>
              <a:t>Сэ</a:t>
            </a:r>
            <a:r>
              <a:rPr lang="ru-RU" sz="4900" b="1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ru-RU" sz="4900" b="1" dirty="0" err="1">
                <a:latin typeface="Times New Roman"/>
                <a:ea typeface="Calibri"/>
                <a:cs typeface="Times New Roman"/>
              </a:rPr>
              <a:t>сыадыгэщ</a:t>
            </a:r>
            <a:r>
              <a:rPr lang="ru-RU" sz="4900" b="1" dirty="0">
                <a:latin typeface="Times New Roman"/>
                <a:ea typeface="Calibri"/>
                <a:cs typeface="Times New Roman"/>
              </a:rPr>
              <a:t>, </a:t>
            </a:r>
            <a:r>
              <a:rPr lang="ru-RU" sz="4900" b="1" dirty="0" err="1">
                <a:latin typeface="Times New Roman"/>
                <a:ea typeface="Calibri"/>
                <a:cs typeface="Times New Roman"/>
              </a:rPr>
              <a:t>ауэ</a:t>
            </a:r>
            <a:r>
              <a:rPr lang="ru-RU" sz="49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4900" b="1" dirty="0" err="1">
                <a:latin typeface="Times New Roman"/>
                <a:ea typeface="Calibri"/>
                <a:cs typeface="Times New Roman"/>
              </a:rPr>
              <a:t>адыгэбзэр</a:t>
            </a:r>
            <a:r>
              <a:rPr lang="ru-RU" sz="4900" b="1" dirty="0">
                <a:latin typeface="Times New Roman"/>
                <a:ea typeface="Calibri"/>
                <a:cs typeface="Times New Roman"/>
              </a:rPr>
              <a:t> ф1ыуэ сщ1эркъым.</a:t>
            </a:r>
            <a:endParaRPr lang="ru-RU" sz="4900" b="1" dirty="0">
              <a:ea typeface="Calibri"/>
              <a:cs typeface="Times New Roman"/>
            </a:endParaRPr>
          </a:p>
          <a:p>
            <a:pPr marL="457200" indent="0" algn="just">
              <a:lnSpc>
                <a:spcPct val="110000"/>
              </a:lnSpc>
              <a:spcAft>
                <a:spcPts val="0"/>
              </a:spcAft>
              <a:buNone/>
            </a:pPr>
            <a:r>
              <a:rPr lang="ru-RU" sz="4900" i="1" dirty="0">
                <a:latin typeface="Times New Roman"/>
                <a:ea typeface="Calibri"/>
                <a:cs typeface="Times New Roman"/>
              </a:rPr>
              <a:t>(Я кабардинец/ка, но плохо знаю кабардинский язык.)</a:t>
            </a:r>
            <a:endParaRPr lang="ru-RU" sz="4900" dirty="0">
              <a:ea typeface="Calibri"/>
              <a:cs typeface="Times New Roman"/>
            </a:endParaRPr>
          </a:p>
          <a:p>
            <a:pPr marL="0" lvl="0" indent="0" algn="just">
              <a:lnSpc>
                <a:spcPct val="110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4900" b="1" dirty="0" smtClean="0">
                <a:latin typeface="Times New Roman"/>
                <a:ea typeface="Calibri"/>
                <a:cs typeface="Times New Roman"/>
              </a:rPr>
              <a:t>2. </a:t>
            </a:r>
            <a:r>
              <a:rPr lang="ru-RU" sz="4900" b="1" dirty="0" err="1" smtClean="0">
                <a:latin typeface="Times New Roman"/>
                <a:ea typeface="Calibri"/>
                <a:cs typeface="Times New Roman"/>
              </a:rPr>
              <a:t>Сэ</a:t>
            </a:r>
            <a:r>
              <a:rPr lang="ru-RU" sz="4900" b="1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ru-RU" sz="4900" b="1" dirty="0" err="1">
                <a:latin typeface="Times New Roman"/>
                <a:ea typeface="Calibri"/>
                <a:cs typeface="Times New Roman"/>
              </a:rPr>
              <a:t>сыадыгэкъым</a:t>
            </a:r>
            <a:r>
              <a:rPr lang="ru-RU" sz="4900" b="1" dirty="0">
                <a:latin typeface="Times New Roman"/>
                <a:ea typeface="Calibri"/>
                <a:cs typeface="Times New Roman"/>
              </a:rPr>
              <a:t>, </a:t>
            </a:r>
            <a:r>
              <a:rPr lang="ru-RU" sz="4900" b="1" dirty="0" err="1">
                <a:latin typeface="Times New Roman"/>
                <a:ea typeface="Calibri"/>
                <a:cs typeface="Times New Roman"/>
              </a:rPr>
              <a:t>ауэ</a:t>
            </a:r>
            <a:r>
              <a:rPr lang="ru-RU" sz="49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4900" b="1" dirty="0" err="1">
                <a:latin typeface="Times New Roman"/>
                <a:ea typeface="Calibri"/>
                <a:cs typeface="Times New Roman"/>
              </a:rPr>
              <a:t>адыгэбзэ</a:t>
            </a:r>
            <a:r>
              <a:rPr lang="ru-RU" sz="4900" b="1" dirty="0">
                <a:latin typeface="Times New Roman"/>
                <a:ea typeface="Calibri"/>
                <a:cs typeface="Times New Roman"/>
              </a:rPr>
              <a:t> зызогъащ1э/сощ1э.</a:t>
            </a:r>
            <a:endParaRPr lang="ru-RU" sz="4900" b="1" dirty="0">
              <a:ea typeface="Calibri"/>
              <a:cs typeface="Times New Roman"/>
            </a:endParaRPr>
          </a:p>
          <a:p>
            <a:pPr marL="450215" indent="0" algn="just">
              <a:lnSpc>
                <a:spcPct val="110000"/>
              </a:lnSpc>
              <a:spcAft>
                <a:spcPts val="0"/>
              </a:spcAft>
              <a:buNone/>
            </a:pPr>
            <a:r>
              <a:rPr lang="ru-RU" sz="4900" i="1" dirty="0">
                <a:latin typeface="Times New Roman"/>
                <a:ea typeface="Calibri"/>
                <a:cs typeface="Times New Roman"/>
              </a:rPr>
              <a:t>(Я не кабардинец/ка, но изучаю/знаю кабардинский язык.)</a:t>
            </a:r>
            <a:endParaRPr lang="ru-RU" sz="4900" dirty="0">
              <a:ea typeface="Calibri"/>
              <a:cs typeface="Times New Roman"/>
            </a:endParaRPr>
          </a:p>
          <a:p>
            <a:pPr marL="0" lvl="0" indent="0" algn="just">
              <a:lnSpc>
                <a:spcPct val="110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4900" b="1" dirty="0" smtClean="0">
                <a:latin typeface="Times New Roman"/>
                <a:ea typeface="Calibri"/>
                <a:cs typeface="Times New Roman"/>
              </a:rPr>
              <a:t>3. </a:t>
            </a:r>
            <a:r>
              <a:rPr lang="ru-RU" sz="4900" b="1" dirty="0" err="1" smtClean="0">
                <a:latin typeface="Times New Roman"/>
                <a:ea typeface="Calibri"/>
                <a:cs typeface="Times New Roman"/>
              </a:rPr>
              <a:t>Сэ</a:t>
            </a:r>
            <a:r>
              <a:rPr lang="ru-RU" sz="4900" b="1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ru-RU" sz="4900" b="1" dirty="0">
                <a:latin typeface="Times New Roman"/>
                <a:ea typeface="Calibri"/>
                <a:cs typeface="Times New Roman"/>
              </a:rPr>
              <a:t>адыгэбзэк1э </a:t>
            </a:r>
            <a:r>
              <a:rPr lang="ru-RU" sz="4900" b="1" dirty="0" err="1">
                <a:latin typeface="Times New Roman"/>
                <a:ea typeface="Calibri"/>
                <a:cs typeface="Times New Roman"/>
              </a:rPr>
              <a:t>сопсалъэ</a:t>
            </a:r>
            <a:r>
              <a:rPr lang="ru-RU" sz="4900" b="1" dirty="0">
                <a:latin typeface="Times New Roman"/>
                <a:ea typeface="Calibri"/>
                <a:cs typeface="Times New Roman"/>
              </a:rPr>
              <a:t>, </a:t>
            </a:r>
            <a:r>
              <a:rPr lang="ru-RU" sz="4900" b="1" dirty="0" err="1">
                <a:latin typeface="Times New Roman"/>
                <a:ea typeface="Calibri"/>
                <a:cs typeface="Times New Roman"/>
              </a:rPr>
              <a:t>ауэ</a:t>
            </a:r>
            <a:r>
              <a:rPr lang="ru-RU" sz="4900" b="1" dirty="0">
                <a:latin typeface="Times New Roman"/>
                <a:ea typeface="Calibri"/>
                <a:cs typeface="Times New Roman"/>
              </a:rPr>
              <a:t> ар си </a:t>
            </a:r>
            <a:r>
              <a:rPr lang="ru-RU" sz="4900" b="1" dirty="0" err="1">
                <a:latin typeface="Times New Roman"/>
                <a:ea typeface="Calibri"/>
                <a:cs typeface="Times New Roman"/>
              </a:rPr>
              <a:t>анэдэлъхубзэкъым</a:t>
            </a:r>
            <a:r>
              <a:rPr lang="ru-RU" sz="4900" b="1" dirty="0">
                <a:latin typeface="Times New Roman"/>
                <a:ea typeface="Calibri"/>
                <a:cs typeface="Times New Roman"/>
              </a:rPr>
              <a:t>.</a:t>
            </a:r>
            <a:endParaRPr lang="ru-RU" sz="4900" b="1" dirty="0">
              <a:ea typeface="Calibri"/>
              <a:cs typeface="Times New Roman"/>
            </a:endParaRPr>
          </a:p>
          <a:p>
            <a:pPr marL="457200" indent="0" algn="just">
              <a:lnSpc>
                <a:spcPct val="110000"/>
              </a:lnSpc>
              <a:spcAft>
                <a:spcPts val="0"/>
              </a:spcAft>
              <a:buNone/>
            </a:pPr>
            <a:r>
              <a:rPr lang="ru-RU" sz="4900" i="1" dirty="0">
                <a:latin typeface="Times New Roman"/>
                <a:ea typeface="Calibri"/>
                <a:cs typeface="Times New Roman"/>
              </a:rPr>
              <a:t>(Я разговариваю на кабардинском, но это не мой родной язык.)</a:t>
            </a:r>
            <a:endParaRPr lang="ru-RU" sz="4900" dirty="0">
              <a:ea typeface="Calibri"/>
              <a:cs typeface="Times New Roman"/>
            </a:endParaRPr>
          </a:p>
          <a:p>
            <a:pPr marL="0" lvl="0" indent="0" algn="just">
              <a:lnSpc>
                <a:spcPct val="110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4900" b="1" dirty="0" smtClean="0">
                <a:latin typeface="Times New Roman"/>
                <a:ea typeface="Calibri"/>
                <a:cs typeface="Times New Roman"/>
              </a:rPr>
              <a:t>4. Абы </a:t>
            </a:r>
            <a:r>
              <a:rPr lang="ru-RU" sz="4900" b="1" dirty="0">
                <a:latin typeface="Times New Roman"/>
                <a:ea typeface="Calibri"/>
                <a:cs typeface="Times New Roman"/>
              </a:rPr>
              <a:t>и </a:t>
            </a:r>
            <a:r>
              <a:rPr lang="ru-RU" sz="4900" b="1" dirty="0" err="1">
                <a:latin typeface="Times New Roman"/>
                <a:ea typeface="Calibri"/>
                <a:cs typeface="Times New Roman"/>
              </a:rPr>
              <a:t>анэдэлъхубзэр</a:t>
            </a:r>
            <a:r>
              <a:rPr lang="ru-RU" sz="49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4900" b="1" dirty="0" err="1">
                <a:latin typeface="Times New Roman"/>
                <a:ea typeface="Calibri"/>
                <a:cs typeface="Times New Roman"/>
              </a:rPr>
              <a:t>урысыбзэщ</a:t>
            </a:r>
            <a:r>
              <a:rPr lang="ru-RU" sz="4900" b="1" dirty="0">
                <a:latin typeface="Times New Roman"/>
                <a:ea typeface="Calibri"/>
                <a:cs typeface="Times New Roman"/>
              </a:rPr>
              <a:t>, </a:t>
            </a:r>
            <a:r>
              <a:rPr lang="ru-RU" sz="4900" b="1" dirty="0" err="1">
                <a:latin typeface="Times New Roman"/>
                <a:ea typeface="Calibri"/>
                <a:cs typeface="Times New Roman"/>
              </a:rPr>
              <a:t>ауэ</a:t>
            </a:r>
            <a:r>
              <a:rPr lang="ru-RU" sz="49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4900" b="1" dirty="0" err="1">
                <a:latin typeface="Times New Roman"/>
                <a:ea typeface="Calibri"/>
                <a:cs typeface="Times New Roman"/>
              </a:rPr>
              <a:t>адыгэбзэ</a:t>
            </a:r>
            <a:r>
              <a:rPr lang="ru-RU" sz="4900" b="1" dirty="0">
                <a:latin typeface="Times New Roman"/>
                <a:ea typeface="Calibri"/>
                <a:cs typeface="Times New Roman"/>
              </a:rPr>
              <a:t> ещ1э.</a:t>
            </a:r>
            <a:endParaRPr lang="ru-RU" sz="4900" b="1" dirty="0">
              <a:ea typeface="Calibri"/>
              <a:cs typeface="Times New Roman"/>
            </a:endParaRPr>
          </a:p>
          <a:p>
            <a:pPr marL="450215" indent="0" algn="just">
              <a:lnSpc>
                <a:spcPct val="110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4900" i="1" dirty="0">
                <a:latin typeface="Times New Roman"/>
                <a:ea typeface="Calibri"/>
                <a:cs typeface="Times New Roman"/>
              </a:rPr>
              <a:t>(Его/её родной язык русский, но знает кабардинский.)</a:t>
            </a:r>
            <a:endParaRPr lang="ru-RU" sz="4900" dirty="0">
              <a:ea typeface="Calibri"/>
              <a:cs typeface="Times New Roman"/>
            </a:endParaRPr>
          </a:p>
          <a:p>
            <a:pPr marL="0" lvl="0" indent="0" algn="just">
              <a:lnSpc>
                <a:spcPct val="110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4900" b="1" dirty="0" smtClean="0">
                <a:latin typeface="Times New Roman"/>
                <a:ea typeface="Calibri"/>
                <a:cs typeface="Times New Roman"/>
              </a:rPr>
              <a:t>5. Сыт </a:t>
            </a:r>
            <a:r>
              <a:rPr lang="ru-RU" sz="4900" b="1" dirty="0">
                <a:latin typeface="Times New Roman"/>
                <a:ea typeface="Calibri"/>
                <a:cs typeface="Times New Roman"/>
              </a:rPr>
              <a:t>а </a:t>
            </a:r>
            <a:r>
              <a:rPr lang="ru-RU" sz="4900" b="1" dirty="0" err="1">
                <a:latin typeface="Times New Roman"/>
                <a:ea typeface="Calibri"/>
                <a:cs typeface="Times New Roman"/>
              </a:rPr>
              <a:t>псалъэм</a:t>
            </a:r>
            <a:r>
              <a:rPr lang="ru-RU" sz="4900" b="1" dirty="0">
                <a:latin typeface="Times New Roman"/>
                <a:ea typeface="Calibri"/>
                <a:cs typeface="Times New Roman"/>
              </a:rPr>
              <a:t>/</a:t>
            </a:r>
            <a:r>
              <a:rPr lang="ru-RU" sz="4900" b="1" dirty="0" err="1">
                <a:latin typeface="Times New Roman"/>
                <a:ea typeface="Calibri"/>
                <a:cs typeface="Times New Roman"/>
              </a:rPr>
              <a:t>псалъэухам</a:t>
            </a:r>
            <a:r>
              <a:rPr lang="ru-RU" sz="4900" b="1" dirty="0">
                <a:latin typeface="Times New Roman"/>
                <a:ea typeface="Calibri"/>
                <a:cs typeface="Times New Roman"/>
              </a:rPr>
              <a:t> къик1ыр?</a:t>
            </a:r>
            <a:endParaRPr lang="ru-RU" sz="4900" b="1" dirty="0">
              <a:ea typeface="Calibri"/>
              <a:cs typeface="Times New Roman"/>
            </a:endParaRPr>
          </a:p>
          <a:p>
            <a:pPr marL="450215" indent="0" algn="just">
              <a:lnSpc>
                <a:spcPct val="110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4900" i="1" dirty="0">
                <a:latin typeface="Times New Roman"/>
                <a:ea typeface="Calibri"/>
                <a:cs typeface="Times New Roman"/>
              </a:rPr>
              <a:t>(Как это слово/предложение  переводится?)</a:t>
            </a:r>
            <a:endParaRPr lang="ru-RU" sz="4900" dirty="0">
              <a:ea typeface="Calibri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222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548680"/>
            <a:ext cx="8784976" cy="6120680"/>
          </a:xfrm>
        </p:spPr>
        <p:txBody>
          <a:bodyPr>
            <a:normAutofit/>
          </a:bodyPr>
          <a:lstStyle/>
          <a:p>
            <a:pPr marL="0" lvl="0" indent="0" algn="just"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2800" b="1" dirty="0" smtClean="0">
                <a:latin typeface="Times New Roman"/>
                <a:ea typeface="Calibri"/>
                <a:cs typeface="Times New Roman"/>
              </a:rPr>
              <a:t>6. Жып1ар </a:t>
            </a:r>
            <a:r>
              <a:rPr lang="ru-RU" sz="2800" b="1" dirty="0">
                <a:latin typeface="Times New Roman"/>
                <a:ea typeface="Calibri"/>
                <a:cs typeface="Times New Roman"/>
              </a:rPr>
              <a:t>къызгуры1уакъым, </a:t>
            </a:r>
            <a:r>
              <a:rPr lang="ru-RU" sz="2800" b="1" dirty="0" err="1">
                <a:latin typeface="Times New Roman"/>
                <a:ea typeface="Calibri"/>
                <a:cs typeface="Times New Roman"/>
              </a:rPr>
              <a:t>иджыри</a:t>
            </a:r>
            <a:r>
              <a:rPr lang="ru-RU" sz="2800" b="1" dirty="0">
                <a:latin typeface="Times New Roman"/>
                <a:ea typeface="Calibri"/>
                <a:cs typeface="Times New Roman"/>
              </a:rPr>
              <a:t> зэ жы1эж.</a:t>
            </a:r>
            <a:endParaRPr lang="ru-RU" sz="2800" b="1" dirty="0">
              <a:ea typeface="Calibri"/>
              <a:cs typeface="Times New Roman"/>
            </a:endParaRPr>
          </a:p>
          <a:p>
            <a:pPr marL="678815" indent="-228600" algn="just">
              <a:spcAft>
                <a:spcPts val="0"/>
              </a:spcAft>
              <a:tabLst>
                <a:tab pos="630555" algn="l"/>
              </a:tabLst>
            </a:pPr>
            <a:r>
              <a:rPr lang="ru-RU" sz="2800" i="1" dirty="0">
                <a:latin typeface="Times New Roman"/>
                <a:ea typeface="Calibri"/>
                <a:cs typeface="Times New Roman"/>
              </a:rPr>
              <a:t>(Я не понял/а то, что ты сказал/а, повтори еще раз.)</a:t>
            </a:r>
            <a:endParaRPr lang="ru-RU" sz="2800" dirty="0">
              <a:ea typeface="Calibri"/>
              <a:cs typeface="Times New Roman"/>
            </a:endParaRPr>
          </a:p>
          <a:p>
            <a:pPr marL="0" lvl="0" indent="0" algn="just"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2800" b="1" dirty="0" smtClean="0">
                <a:latin typeface="Times New Roman"/>
                <a:ea typeface="Calibri"/>
                <a:cs typeface="Times New Roman"/>
              </a:rPr>
              <a:t>7. Сыту </a:t>
            </a:r>
            <a:r>
              <a:rPr lang="ru-RU" sz="2800" b="1" dirty="0">
                <a:latin typeface="Times New Roman"/>
                <a:ea typeface="Calibri"/>
                <a:cs typeface="Times New Roman"/>
              </a:rPr>
              <a:t>ф1ыуэ пщ1эрэ </a:t>
            </a:r>
            <a:r>
              <a:rPr lang="ru-RU" sz="2800" b="1" dirty="0" err="1">
                <a:latin typeface="Times New Roman"/>
                <a:ea typeface="Calibri"/>
                <a:cs typeface="Times New Roman"/>
              </a:rPr>
              <a:t>адыгэбзэр</a:t>
            </a:r>
            <a:r>
              <a:rPr lang="ru-RU" sz="2800" b="1" dirty="0">
                <a:latin typeface="Times New Roman"/>
                <a:ea typeface="Calibri"/>
                <a:cs typeface="Times New Roman"/>
              </a:rPr>
              <a:t>/</a:t>
            </a:r>
            <a:r>
              <a:rPr lang="ru-RU" sz="2800" b="1" dirty="0" err="1">
                <a:latin typeface="Times New Roman"/>
                <a:ea typeface="Calibri"/>
                <a:cs typeface="Times New Roman"/>
              </a:rPr>
              <a:t>адыгэ</a:t>
            </a:r>
            <a:r>
              <a:rPr lang="ru-RU" sz="28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b="1" dirty="0" err="1">
                <a:latin typeface="Times New Roman"/>
                <a:ea typeface="Calibri"/>
                <a:cs typeface="Times New Roman"/>
              </a:rPr>
              <a:t>хабзэр</a:t>
            </a:r>
            <a:r>
              <a:rPr lang="ru-RU" sz="2800" b="1" dirty="0">
                <a:latin typeface="Times New Roman"/>
                <a:ea typeface="Calibri"/>
                <a:cs typeface="Times New Roman"/>
              </a:rPr>
              <a:t>!</a:t>
            </a:r>
            <a:endParaRPr lang="ru-RU" sz="2800" b="1" dirty="0">
              <a:ea typeface="Calibri"/>
              <a:cs typeface="Times New Roman"/>
            </a:endParaRPr>
          </a:p>
          <a:p>
            <a:pPr marL="678815" indent="-228600" algn="just">
              <a:spcAft>
                <a:spcPts val="0"/>
              </a:spcAft>
              <a:tabLst>
                <a:tab pos="630555" algn="l"/>
              </a:tabLst>
            </a:pPr>
            <a:r>
              <a:rPr lang="ru-RU" sz="2800" i="1" dirty="0">
                <a:latin typeface="Times New Roman"/>
                <a:ea typeface="Calibri"/>
                <a:cs typeface="Times New Roman"/>
              </a:rPr>
              <a:t>(Как ты хорошо знаешь кабардинский язык/этикет!)</a:t>
            </a:r>
            <a:endParaRPr lang="ru-RU" sz="2800" dirty="0">
              <a:ea typeface="Calibri"/>
              <a:cs typeface="Times New Roman"/>
            </a:endParaRPr>
          </a:p>
          <a:p>
            <a:pPr marL="0" lvl="0" indent="0" algn="just"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2800" b="1" dirty="0" smtClean="0">
                <a:latin typeface="Times New Roman"/>
                <a:ea typeface="Calibri"/>
                <a:cs typeface="Times New Roman"/>
              </a:rPr>
              <a:t>8. </a:t>
            </a:r>
            <a:r>
              <a:rPr lang="ru-RU" sz="2800" b="1" dirty="0" err="1" smtClean="0">
                <a:latin typeface="Times New Roman"/>
                <a:ea typeface="Calibri"/>
                <a:cs typeface="Times New Roman"/>
              </a:rPr>
              <a:t>Адыгэ</a:t>
            </a:r>
            <a:r>
              <a:rPr lang="ru-RU" sz="2800" b="1" dirty="0" smtClean="0">
                <a:latin typeface="Times New Roman"/>
                <a:ea typeface="Calibri"/>
                <a:cs typeface="Times New Roman"/>
              </a:rPr>
              <a:t>/</a:t>
            </a:r>
            <a:r>
              <a:rPr lang="ru-RU" sz="2800" b="1" dirty="0" err="1" smtClean="0">
                <a:latin typeface="Times New Roman"/>
                <a:ea typeface="Calibri"/>
                <a:cs typeface="Times New Roman"/>
              </a:rPr>
              <a:t>балъкъэр</a:t>
            </a:r>
            <a:r>
              <a:rPr lang="ru-RU" sz="2800" b="1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b="1" dirty="0" err="1">
                <a:latin typeface="Times New Roman"/>
                <a:ea typeface="Calibri"/>
                <a:cs typeface="Times New Roman"/>
              </a:rPr>
              <a:t>псалъэжь</a:t>
            </a:r>
            <a:r>
              <a:rPr lang="ru-RU" sz="28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b="1" dirty="0" err="1">
                <a:latin typeface="Times New Roman"/>
                <a:ea typeface="Calibri"/>
                <a:cs typeface="Times New Roman"/>
              </a:rPr>
              <a:t>куэд</a:t>
            </a:r>
            <a:r>
              <a:rPr lang="ru-RU" sz="2800" b="1" dirty="0">
                <a:latin typeface="Times New Roman"/>
                <a:ea typeface="Calibri"/>
                <a:cs typeface="Times New Roman"/>
              </a:rPr>
              <a:t> сощ1э.</a:t>
            </a:r>
            <a:endParaRPr lang="ru-RU" sz="2800" b="1" dirty="0">
              <a:ea typeface="Calibri"/>
              <a:cs typeface="Times New Roman"/>
            </a:endParaRPr>
          </a:p>
          <a:p>
            <a:pPr marL="678815" indent="-228600" algn="just">
              <a:spcAft>
                <a:spcPts val="0"/>
              </a:spcAft>
              <a:tabLst>
                <a:tab pos="630555" algn="l"/>
              </a:tabLst>
            </a:pPr>
            <a:r>
              <a:rPr lang="ru-RU" sz="2800" i="1" dirty="0">
                <a:latin typeface="Times New Roman"/>
                <a:ea typeface="Calibri"/>
                <a:cs typeface="Times New Roman"/>
              </a:rPr>
              <a:t>(Я знаю много кабардинских/балкарских пословиц.)</a:t>
            </a:r>
            <a:endParaRPr lang="ru-RU" sz="2800" dirty="0">
              <a:ea typeface="Calibri"/>
              <a:cs typeface="Times New Roman"/>
            </a:endParaRPr>
          </a:p>
          <a:p>
            <a:pPr marL="0" lvl="0" indent="0" algn="just"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2800" b="1" dirty="0" smtClean="0">
                <a:latin typeface="Times New Roman"/>
                <a:ea typeface="Calibri"/>
                <a:cs typeface="Times New Roman"/>
              </a:rPr>
              <a:t>9. Дэ </a:t>
            </a:r>
            <a:r>
              <a:rPr lang="ru-RU" sz="2800" b="1" dirty="0">
                <a:latin typeface="Times New Roman"/>
                <a:ea typeface="Calibri"/>
                <a:cs typeface="Times New Roman"/>
              </a:rPr>
              <a:t>телефонк1э </a:t>
            </a:r>
            <a:r>
              <a:rPr lang="ru-RU" sz="2800" b="1" dirty="0" err="1">
                <a:latin typeface="Times New Roman"/>
                <a:ea typeface="Calibri"/>
                <a:cs typeface="Times New Roman"/>
              </a:rPr>
              <a:t>дызэпсэлъащ</a:t>
            </a:r>
            <a:r>
              <a:rPr lang="ru-RU" sz="2800" b="1" dirty="0">
                <a:latin typeface="Times New Roman"/>
                <a:ea typeface="Calibri"/>
                <a:cs typeface="Times New Roman"/>
              </a:rPr>
              <a:t>.</a:t>
            </a:r>
            <a:endParaRPr lang="ru-RU" sz="2800" b="1" dirty="0">
              <a:ea typeface="Calibri"/>
              <a:cs typeface="Times New Roman"/>
            </a:endParaRPr>
          </a:p>
          <a:p>
            <a:pPr marL="457200" indent="450215" algn="just">
              <a:spcAft>
                <a:spcPts val="0"/>
              </a:spcAft>
            </a:pPr>
            <a:r>
              <a:rPr lang="ru-RU" sz="2800" i="1" dirty="0">
                <a:latin typeface="Times New Roman"/>
                <a:ea typeface="Calibri"/>
                <a:cs typeface="Times New Roman"/>
              </a:rPr>
              <a:t>(Мы разговаривали по телефону.)</a:t>
            </a:r>
            <a:endParaRPr lang="ru-RU" sz="2800" dirty="0">
              <a:ea typeface="Calibri"/>
              <a:cs typeface="Times New Roman"/>
            </a:endParaRPr>
          </a:p>
          <a:p>
            <a:pPr marL="0" lvl="0" indent="0" algn="just"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2800" b="1" dirty="0" smtClean="0">
                <a:latin typeface="Times New Roman"/>
                <a:ea typeface="Calibri"/>
                <a:cs typeface="Times New Roman"/>
              </a:rPr>
              <a:t>10. Телефонымк1э </a:t>
            </a:r>
            <a:r>
              <a:rPr lang="ru-RU" sz="2800" b="1" dirty="0" err="1">
                <a:latin typeface="Times New Roman"/>
                <a:ea typeface="Calibri"/>
                <a:cs typeface="Times New Roman"/>
              </a:rPr>
              <a:t>къэпсалъэ</a:t>
            </a:r>
            <a:r>
              <a:rPr lang="ru-RU" sz="2800" b="1" dirty="0">
                <a:latin typeface="Times New Roman"/>
                <a:ea typeface="Calibri"/>
                <a:cs typeface="Times New Roman"/>
              </a:rPr>
              <a:t>.</a:t>
            </a:r>
            <a:endParaRPr lang="ru-RU" sz="2800" b="1" dirty="0">
              <a:ea typeface="Calibri"/>
              <a:cs typeface="Times New Roman"/>
            </a:endParaRPr>
          </a:p>
          <a:p>
            <a:pPr marL="678815" indent="-228600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2800" i="1" dirty="0">
                <a:latin typeface="Times New Roman"/>
                <a:ea typeface="Calibri"/>
                <a:cs typeface="Times New Roman"/>
              </a:rPr>
              <a:t>(Позвони по телефону.)</a:t>
            </a:r>
            <a:endParaRPr lang="ru-RU" sz="2800" dirty="0">
              <a:ea typeface="Calibri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731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404664"/>
            <a:ext cx="8784976" cy="6048672"/>
          </a:xfrm>
        </p:spPr>
        <p:txBody>
          <a:bodyPr>
            <a:normAutofit fontScale="92500"/>
          </a:bodyPr>
          <a:lstStyle/>
          <a:p>
            <a:pPr marL="0" lvl="0" indent="0" algn="just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2800" b="1" dirty="0" smtClean="0">
                <a:latin typeface="Times New Roman"/>
                <a:ea typeface="Calibri"/>
                <a:cs typeface="Times New Roman"/>
              </a:rPr>
              <a:t>11. Абы </a:t>
            </a:r>
            <a:r>
              <a:rPr lang="ru-RU" sz="2800" b="1" dirty="0" err="1">
                <a:latin typeface="Times New Roman"/>
                <a:ea typeface="Calibri"/>
                <a:cs typeface="Times New Roman"/>
              </a:rPr>
              <a:t>теухуауэ</a:t>
            </a:r>
            <a:r>
              <a:rPr lang="ru-RU" sz="28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b="1" dirty="0" err="1">
                <a:latin typeface="Times New Roman"/>
                <a:ea typeface="Calibri"/>
                <a:cs typeface="Times New Roman"/>
              </a:rPr>
              <a:t>зы</a:t>
            </a:r>
            <a:r>
              <a:rPr lang="ru-RU" sz="28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b="1" dirty="0" err="1">
                <a:latin typeface="Times New Roman"/>
                <a:ea typeface="Calibri"/>
                <a:cs typeface="Times New Roman"/>
              </a:rPr>
              <a:t>псалъэ</a:t>
            </a:r>
            <a:r>
              <a:rPr lang="ru-RU" sz="2800" b="1" dirty="0">
                <a:latin typeface="Times New Roman"/>
                <a:ea typeface="Calibri"/>
                <a:cs typeface="Times New Roman"/>
              </a:rPr>
              <a:t> жи1акъым.</a:t>
            </a:r>
            <a:endParaRPr lang="ru-RU" sz="2800" b="1" dirty="0">
              <a:ea typeface="Calibri"/>
              <a:cs typeface="Times New Roman"/>
            </a:endParaRPr>
          </a:p>
          <a:p>
            <a:pPr marL="678815" indent="-228600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2800" i="1" dirty="0">
                <a:latin typeface="Times New Roman"/>
                <a:ea typeface="Calibri"/>
                <a:cs typeface="Times New Roman"/>
              </a:rPr>
              <a:t>(По этому поводу ни одного слово не сказал/а.)</a:t>
            </a:r>
            <a:endParaRPr lang="ru-RU" sz="2800" dirty="0">
              <a:ea typeface="Calibri"/>
              <a:cs typeface="Times New Roman"/>
            </a:endParaRPr>
          </a:p>
          <a:p>
            <a:pPr marL="0" lvl="0" indent="0" algn="just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2800" b="1" dirty="0" smtClean="0">
                <a:latin typeface="Times New Roman"/>
                <a:ea typeface="Calibri"/>
                <a:cs typeface="Times New Roman"/>
              </a:rPr>
              <a:t>12. Сыт </a:t>
            </a:r>
            <a:r>
              <a:rPr lang="ru-RU" sz="2800" b="1" dirty="0">
                <a:latin typeface="Times New Roman"/>
                <a:ea typeface="Calibri"/>
                <a:cs typeface="Times New Roman"/>
              </a:rPr>
              <a:t>жып1ар? </a:t>
            </a:r>
            <a:r>
              <a:rPr lang="ru-RU" sz="2800" b="1" dirty="0" err="1">
                <a:latin typeface="Times New Roman"/>
                <a:ea typeface="Calibri"/>
                <a:cs typeface="Times New Roman"/>
              </a:rPr>
              <a:t>Иджыри</a:t>
            </a:r>
            <a:r>
              <a:rPr lang="ru-RU" sz="2800" b="1" dirty="0">
                <a:latin typeface="Times New Roman"/>
                <a:ea typeface="Calibri"/>
                <a:cs typeface="Times New Roman"/>
              </a:rPr>
              <a:t> зэ </a:t>
            </a:r>
            <a:r>
              <a:rPr lang="ru-RU" sz="2800" b="1" dirty="0" err="1">
                <a:latin typeface="Times New Roman"/>
                <a:ea typeface="Calibri"/>
                <a:cs typeface="Times New Roman"/>
              </a:rPr>
              <a:t>къэпсэлъыт</a:t>
            </a:r>
            <a:r>
              <a:rPr lang="ru-RU" sz="2800" b="1" dirty="0">
                <a:latin typeface="Times New Roman"/>
                <a:ea typeface="Calibri"/>
                <a:cs typeface="Times New Roman"/>
              </a:rPr>
              <a:t>.</a:t>
            </a:r>
            <a:endParaRPr lang="ru-RU" sz="2800" b="1" dirty="0">
              <a:ea typeface="Calibri"/>
              <a:cs typeface="Times New Roman"/>
            </a:endParaRPr>
          </a:p>
          <a:p>
            <a:pPr marL="678815" indent="-228600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2800" i="1" dirty="0">
                <a:latin typeface="Times New Roman"/>
                <a:ea typeface="Calibri"/>
                <a:cs typeface="Times New Roman"/>
              </a:rPr>
              <a:t>(Что ты сказал/а? </a:t>
            </a:r>
            <a:r>
              <a:rPr lang="ru-RU" sz="2800" i="1" dirty="0" err="1">
                <a:latin typeface="Times New Roman"/>
                <a:ea typeface="Calibri"/>
                <a:cs typeface="Times New Roman"/>
              </a:rPr>
              <a:t>Ещу</a:t>
            </a:r>
            <a:r>
              <a:rPr lang="ru-RU" sz="2800" i="1" dirty="0">
                <a:latin typeface="Times New Roman"/>
                <a:ea typeface="Calibri"/>
                <a:cs typeface="Times New Roman"/>
              </a:rPr>
              <a:t> раз произнеси.)</a:t>
            </a:r>
            <a:endParaRPr lang="ru-RU" sz="2800" dirty="0">
              <a:ea typeface="Calibri"/>
              <a:cs typeface="Times New Roman"/>
            </a:endParaRPr>
          </a:p>
          <a:p>
            <a:pPr marL="0" lvl="0" indent="0" algn="just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2800" b="1" dirty="0" smtClean="0">
                <a:latin typeface="Times New Roman"/>
                <a:ea typeface="Calibri"/>
                <a:cs typeface="Times New Roman"/>
              </a:rPr>
              <a:t>13. Си </a:t>
            </a:r>
            <a:r>
              <a:rPr lang="ru-RU" sz="2800" b="1" dirty="0" err="1">
                <a:latin typeface="Times New Roman"/>
                <a:ea typeface="Calibri"/>
                <a:cs typeface="Times New Roman"/>
              </a:rPr>
              <a:t>анэм</a:t>
            </a:r>
            <a:r>
              <a:rPr lang="ru-RU" sz="2800" b="1" dirty="0">
                <a:latin typeface="Times New Roman"/>
                <a:ea typeface="Calibri"/>
                <a:cs typeface="Times New Roman"/>
              </a:rPr>
              <a:t>/</a:t>
            </a:r>
            <a:r>
              <a:rPr lang="ru-RU" sz="2800" b="1" dirty="0" err="1">
                <a:latin typeface="Times New Roman"/>
                <a:ea typeface="Calibri"/>
                <a:cs typeface="Times New Roman"/>
              </a:rPr>
              <a:t>адэм</a:t>
            </a:r>
            <a:r>
              <a:rPr lang="ru-RU" sz="2800" b="1" dirty="0">
                <a:latin typeface="Times New Roman"/>
                <a:ea typeface="Calibri"/>
                <a:cs typeface="Times New Roman"/>
              </a:rPr>
              <a:t> жес1ащ еджак1уэ/лэжьак1уэ сызэрык1уэнур</a:t>
            </a:r>
            <a:r>
              <a:rPr lang="ru-RU" sz="2800" dirty="0">
                <a:latin typeface="Times New Roman"/>
                <a:ea typeface="Calibri"/>
                <a:cs typeface="Times New Roman"/>
              </a:rPr>
              <a:t>.</a:t>
            </a:r>
            <a:endParaRPr lang="ru-RU" sz="2800" dirty="0">
              <a:ea typeface="Calibri"/>
              <a:cs typeface="Times New Roman"/>
            </a:endParaRPr>
          </a:p>
          <a:p>
            <a:pPr marL="678815" indent="-228600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2800" i="1" dirty="0">
                <a:latin typeface="Times New Roman"/>
                <a:ea typeface="Calibri"/>
                <a:cs typeface="Times New Roman"/>
              </a:rPr>
              <a:t>(Я сказал/а матери/отцу, что уеду на учебу/работу.)</a:t>
            </a:r>
            <a:endParaRPr lang="ru-RU" sz="2800" dirty="0">
              <a:ea typeface="Calibri"/>
              <a:cs typeface="Times New Roman"/>
            </a:endParaRPr>
          </a:p>
          <a:p>
            <a:pPr marL="0" lvl="0" indent="0" algn="just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2800" b="1" dirty="0" smtClean="0">
                <a:latin typeface="Times New Roman"/>
                <a:ea typeface="Calibri"/>
                <a:cs typeface="Times New Roman"/>
              </a:rPr>
              <a:t>14. А </a:t>
            </a:r>
            <a:r>
              <a:rPr lang="ru-RU" sz="2800" b="1" dirty="0" err="1">
                <a:latin typeface="Times New Roman"/>
                <a:ea typeface="Calibri"/>
                <a:cs typeface="Times New Roman"/>
              </a:rPr>
              <a:t>махуэм</a:t>
            </a:r>
            <a:r>
              <a:rPr lang="ru-RU" sz="2800" b="1" dirty="0">
                <a:latin typeface="Times New Roman"/>
                <a:ea typeface="Calibri"/>
                <a:cs typeface="Times New Roman"/>
              </a:rPr>
              <a:t> дэ </a:t>
            </a:r>
            <a:r>
              <a:rPr lang="ru-RU" sz="2800" b="1" dirty="0" err="1">
                <a:latin typeface="Times New Roman"/>
                <a:ea typeface="Calibri"/>
                <a:cs typeface="Times New Roman"/>
              </a:rPr>
              <a:t>куэдым</a:t>
            </a:r>
            <a:r>
              <a:rPr lang="ru-RU" sz="28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b="1" dirty="0" err="1">
                <a:latin typeface="Times New Roman"/>
                <a:ea typeface="Calibri"/>
                <a:cs typeface="Times New Roman"/>
              </a:rPr>
              <a:t>дытепсэлъыхьащ</a:t>
            </a:r>
            <a:r>
              <a:rPr lang="ru-RU" sz="2800" b="1" dirty="0">
                <a:latin typeface="Times New Roman"/>
                <a:ea typeface="Calibri"/>
                <a:cs typeface="Times New Roman"/>
              </a:rPr>
              <a:t>.</a:t>
            </a:r>
            <a:endParaRPr lang="ru-RU" sz="2800" b="1" dirty="0">
              <a:ea typeface="Calibri"/>
              <a:cs typeface="Times New Roman"/>
            </a:endParaRPr>
          </a:p>
          <a:p>
            <a:pPr marL="678815" indent="-228600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2800" i="1" dirty="0">
                <a:latin typeface="Times New Roman"/>
                <a:ea typeface="Calibri"/>
                <a:cs typeface="Times New Roman"/>
              </a:rPr>
              <a:t>(В тот день мы говорили о многом.)</a:t>
            </a:r>
            <a:endParaRPr lang="ru-RU" sz="2800" dirty="0">
              <a:ea typeface="Calibri"/>
              <a:cs typeface="Times New Roman"/>
            </a:endParaRPr>
          </a:p>
          <a:p>
            <a:pPr marL="0" lvl="0" indent="0" algn="just">
              <a:lnSpc>
                <a:spcPct val="115000"/>
              </a:lnSpc>
              <a:spcAft>
                <a:spcPts val="0"/>
              </a:spcAft>
              <a:buNone/>
              <a:tabLst>
                <a:tab pos="630555" algn="l"/>
              </a:tabLst>
            </a:pPr>
            <a:r>
              <a:rPr lang="ru-RU" sz="2800" b="1" dirty="0" smtClean="0">
                <a:latin typeface="Times New Roman"/>
                <a:ea typeface="Calibri"/>
                <a:cs typeface="Times New Roman"/>
              </a:rPr>
              <a:t>15. </a:t>
            </a:r>
            <a:r>
              <a:rPr lang="ru-RU" sz="2800" b="1" dirty="0" err="1" smtClean="0">
                <a:latin typeface="Times New Roman"/>
                <a:ea typeface="Calibri"/>
                <a:cs typeface="Times New Roman"/>
              </a:rPr>
              <a:t>Нэхъ</a:t>
            </a:r>
            <a:r>
              <a:rPr lang="ru-RU" sz="2800" b="1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ru-RU" sz="2800" b="1" dirty="0">
                <a:latin typeface="Times New Roman"/>
                <a:ea typeface="Calibri"/>
                <a:cs typeface="Times New Roman"/>
              </a:rPr>
              <a:t>мащ1эрэ </a:t>
            </a:r>
            <a:r>
              <a:rPr lang="ru-RU" sz="2800" b="1" dirty="0" err="1">
                <a:latin typeface="Times New Roman"/>
                <a:ea typeface="Calibri"/>
                <a:cs typeface="Times New Roman"/>
              </a:rPr>
              <a:t>фыпсалъэ</a:t>
            </a:r>
            <a:r>
              <a:rPr lang="ru-RU" sz="2800" b="1" dirty="0">
                <a:latin typeface="Times New Roman"/>
                <a:ea typeface="Calibri"/>
                <a:cs typeface="Times New Roman"/>
              </a:rPr>
              <a:t>, </a:t>
            </a:r>
            <a:r>
              <a:rPr lang="ru-RU" sz="2800" b="1" dirty="0" err="1">
                <a:latin typeface="Times New Roman"/>
                <a:ea typeface="Calibri"/>
                <a:cs typeface="Times New Roman"/>
              </a:rPr>
              <a:t>нэхъыбэ</a:t>
            </a:r>
            <a:r>
              <a:rPr lang="ru-RU" sz="2800" b="1" dirty="0">
                <a:latin typeface="Times New Roman"/>
                <a:ea typeface="Calibri"/>
                <a:cs typeface="Times New Roman"/>
              </a:rPr>
              <a:t> фщ1э.</a:t>
            </a:r>
            <a:endParaRPr lang="ru-RU" sz="2800" b="1" dirty="0">
              <a:ea typeface="Calibri"/>
              <a:cs typeface="Times New Roman"/>
            </a:endParaRPr>
          </a:p>
          <a:p>
            <a:pPr marL="678815" indent="-228600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sz="2800" i="1" dirty="0">
                <a:latin typeface="Times New Roman"/>
                <a:ea typeface="Calibri"/>
                <a:cs typeface="Times New Roman"/>
              </a:rPr>
              <a:t>(Меньше болтовни, больше дела</a:t>
            </a:r>
            <a:r>
              <a:rPr lang="ru-RU" sz="2800" i="1" dirty="0" smtClean="0">
                <a:latin typeface="Times New Roman"/>
                <a:ea typeface="Calibri"/>
                <a:cs typeface="Times New Roman"/>
              </a:rPr>
              <a:t>.)</a:t>
            </a:r>
            <a:endParaRPr lang="ru-RU" dirty="0"/>
          </a:p>
        </p:txBody>
      </p:sp>
      <p:sp>
        <p:nvSpPr>
          <p:cNvPr id="4" name="5-конечная звезда 3"/>
          <p:cNvSpPr/>
          <p:nvPr/>
        </p:nvSpPr>
        <p:spPr>
          <a:xfrm>
            <a:off x="8460432" y="5877272"/>
            <a:ext cx="504056" cy="50405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00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7834" y="2137864"/>
            <a:ext cx="6968332" cy="345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44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аркет">
  <a:themeElements>
    <a:clrScheme name="Паркет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Обычная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аркет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851</TotalTime>
  <Words>396</Words>
  <Application>Microsoft Office PowerPoint</Application>
  <PresentationFormat>Экран (4:3)</PresentationFormat>
  <Paragraphs>66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Паркет</vt:lpstr>
      <vt:lpstr>Изучаем  кабардинский язык</vt:lpstr>
      <vt:lpstr>Псалъэщ1эхэр зыдогъащ1э</vt:lpstr>
      <vt:lpstr>Презентация PowerPoint</vt:lpstr>
      <vt:lpstr>Презентация PowerPoint</vt:lpstr>
      <vt:lpstr>Дыкъоджэ, дигу идоубыдэ.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мама</dc:creator>
  <cp:lastModifiedBy>Mama</cp:lastModifiedBy>
  <cp:revision>54</cp:revision>
  <dcterms:created xsi:type="dcterms:W3CDTF">2014-03-12T17:19:47Z</dcterms:created>
  <dcterms:modified xsi:type="dcterms:W3CDTF">2015-01-22T15:49:21Z</dcterms:modified>
</cp:coreProperties>
</file>