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7" r:id="rId20"/>
    <p:sldId id="281" r:id="rId21"/>
    <p:sldId id="278" r:id="rId22"/>
    <p:sldId id="279" r:id="rId23"/>
    <p:sldId id="268" r:id="rId24"/>
    <p:sldId id="269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37" autoAdjust="0"/>
  </p:normalViewPr>
  <p:slideViewPr>
    <p:cSldViewPr>
      <p:cViewPr varScale="1">
        <p:scale>
          <a:sx n="104" d="100"/>
          <a:sy n="104" d="100"/>
        </p:scale>
        <p:origin x="-1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Группа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Полилиния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Полилиния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0642500 h 528"/>
                <a:gd name="T6" fmla="*/ 12003212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Прямая соединительная линия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1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2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3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6A08D37-32F5-432B-BA63-3EBB9ADA2E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B5B98-7EDB-476E-91CA-193B7D577D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9A359-25BD-4D5A-A44C-6B6090BB54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8BA40-EBC8-46D3-B886-04220545259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ашивка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Нашивка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8B04E8-2CE0-423D-8AEB-9D5C052D72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5D8574-D67E-4740-A339-E3A3A5C000B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8093775-6FBB-458D-AC09-359631DCBE7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2C2CA5-0DED-449B-8818-7D17A17961B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455D1-B74A-4372-8DC7-4F7FD831E4D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3EC0077-E558-42E4-8540-70444FD51B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Полилиния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" name="Прямоугольный треугольник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Нашивка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Нашивка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32B0073-FD4C-4CDF-8AE3-567069FADE0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27" name="Полилиния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33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ru-RU" alt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D99FF7B-437D-47E6-A26E-A6E3809EA8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85" r:id="rId2"/>
    <p:sldLayoutId id="2147483890" r:id="rId3"/>
    <p:sldLayoutId id="2147483891" r:id="rId4"/>
    <p:sldLayoutId id="2147483892" r:id="rId5"/>
    <p:sldLayoutId id="2147483893" r:id="rId6"/>
    <p:sldLayoutId id="2147483886" r:id="rId7"/>
    <p:sldLayoutId id="2147483894" r:id="rId8"/>
    <p:sldLayoutId id="2147483895" r:id="rId9"/>
    <p:sldLayoutId id="2147483887" r:id="rId10"/>
    <p:sldLayoutId id="21474838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2.xml"/><Relationship Id="rId18" Type="http://schemas.openxmlformats.org/officeDocument/2006/relationships/slide" Target="slide16.xml"/><Relationship Id="rId3" Type="http://schemas.openxmlformats.org/officeDocument/2006/relationships/slide" Target="slide4.xml"/><Relationship Id="rId21" Type="http://schemas.openxmlformats.org/officeDocument/2006/relationships/slide" Target="slide23.xml"/><Relationship Id="rId7" Type="http://schemas.openxmlformats.org/officeDocument/2006/relationships/slide" Target="slide7.xml"/><Relationship Id="rId12" Type="http://schemas.openxmlformats.org/officeDocument/2006/relationships/slide" Target="slide11.xml"/><Relationship Id="rId17" Type="http://schemas.openxmlformats.org/officeDocument/2006/relationships/slide" Target="slide15.xml"/><Relationship Id="rId2" Type="http://schemas.openxmlformats.org/officeDocument/2006/relationships/slide" Target="slide3.xml"/><Relationship Id="rId16" Type="http://schemas.openxmlformats.org/officeDocument/2006/relationships/slide" Target="slide22.xml"/><Relationship Id="rId20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21.xml"/><Relationship Id="rId5" Type="http://schemas.openxmlformats.org/officeDocument/2006/relationships/slide" Target="slide6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19" Type="http://schemas.openxmlformats.org/officeDocument/2006/relationships/slide" Target="slide17.xml"/><Relationship Id="rId4" Type="http://schemas.openxmlformats.org/officeDocument/2006/relationships/slide" Target="slide5.xml"/><Relationship Id="rId9" Type="http://schemas.openxmlformats.org/officeDocument/2006/relationships/slide" Target="slide9.xml"/><Relationship Id="rId1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dirty="0" err="1" smtClean="0">
                <a:solidFill>
                  <a:srgbClr val="002060"/>
                </a:solidFill>
              </a:rPr>
              <a:t>Дызэджахэр</a:t>
            </a:r>
            <a:r>
              <a:rPr lang="ru-RU" altLang="ru-RU" sz="7200" dirty="0" smtClean="0">
                <a:solidFill>
                  <a:srgbClr val="002060"/>
                </a:solidFill>
              </a:rPr>
              <a:t> </a:t>
            </a:r>
            <a:r>
              <a:rPr lang="ru-RU" altLang="ru-RU" sz="7200" dirty="0" err="1" smtClean="0">
                <a:solidFill>
                  <a:srgbClr val="002060"/>
                </a:solidFill>
              </a:rPr>
              <a:t>къыдопщытэж</a:t>
            </a:r>
            <a:r>
              <a:rPr lang="ru-RU" altLang="ru-RU" sz="72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4508500"/>
            <a:ext cx="4603750" cy="1200150"/>
          </a:xfrm>
        </p:spPr>
        <p:txBody>
          <a:bodyPr/>
          <a:lstStyle/>
          <a:p>
            <a:pPr marR="0" eaLnBrk="1" hangingPunct="1"/>
            <a:r>
              <a:rPr lang="ru-RU" altLang="ru-RU" sz="3600" b="1" smtClean="0">
                <a:solidFill>
                  <a:schemeClr val="tx1"/>
                </a:solidFill>
              </a:rPr>
              <a:t>Занятие №120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137525" cy="180022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>
                <a:solidFill>
                  <a:schemeClr val="bg2">
                    <a:lumMod val="10000"/>
                  </a:schemeClr>
                </a:solidFill>
              </a:rPr>
              <a:t>У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и</a:t>
            </a: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 1эщ1агъэм 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тепсэлъыхь</a:t>
            </a: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smtClean="0">
                <a:hlinkClick r:id="rId2" action="ppaction://hlinksldjump"/>
              </a:rPr>
              <a:t>20</a:t>
            </a:r>
            <a:endParaRPr lang="ru-RU" altLang="ru-RU" sz="7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207375" cy="1871662"/>
          </a:xfrm>
        </p:spPr>
        <p:txBody>
          <a:bodyPr/>
          <a:lstStyle/>
          <a:p>
            <a:pPr marL="273050" indent="-273050" algn="ctr" eaLnBrk="1" hangingPunct="1"/>
            <a:r>
              <a:rPr lang="ru-RU" altLang="ru-RU" sz="3600" b="1" smtClean="0"/>
              <a:t>Диалог «Лъэ1у»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dirty="0" smtClean="0">
                <a:solidFill>
                  <a:srgbClr val="002060"/>
                </a:solidFill>
                <a:hlinkClick r:id="rId2" action="ppaction://hlinksldjump"/>
              </a:rPr>
              <a:t>15</a:t>
            </a:r>
            <a:endParaRPr lang="ru-RU" altLang="ru-RU" sz="7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750" y="1341438"/>
            <a:ext cx="8135938" cy="3451225"/>
          </a:xfrm>
        </p:spPr>
        <p:txBody>
          <a:bodyPr rtlCol="0">
            <a:normAutofit/>
          </a:bodyPr>
          <a:lstStyle/>
          <a:p>
            <a:pPr marL="274320" indent="-274320" algn="ctr" eaLnBrk="1" fontAlgn="auto" hangingPunct="1">
              <a:spcAft>
                <a:spcPts val="0"/>
              </a:spcAft>
              <a:buClr>
                <a:srgbClr val="7FD13B"/>
              </a:buClr>
              <a:buFont typeface="Wingdings 3"/>
              <a:buChar char=""/>
              <a:defRPr/>
            </a:pP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Диалог «</a:t>
            </a:r>
            <a:r>
              <a:rPr 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Тыкуэным</a:t>
            </a: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»</a:t>
            </a:r>
            <a:endParaRPr lang="ru-RU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459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solidFill>
                  <a:srgbClr val="002060"/>
                </a:solidFill>
                <a:hlinkClick r:id="rId2" action="ppaction://hlinksldjump"/>
              </a:rPr>
              <a:t>15</a:t>
            </a:r>
            <a:endParaRPr lang="ru-RU" sz="7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ъект 1"/>
          <p:cNvSpPr>
            <a:spLocks noGrp="1"/>
          </p:cNvSpPr>
          <p:nvPr>
            <p:ph idx="1"/>
          </p:nvPr>
        </p:nvSpPr>
        <p:spPr>
          <a:xfrm>
            <a:off x="684213" y="1484313"/>
            <a:ext cx="8208962" cy="3600450"/>
          </a:xfrm>
        </p:spPr>
        <p:txBody>
          <a:bodyPr/>
          <a:lstStyle/>
          <a:p>
            <a:pPr algn="ctr" eaLnBrk="1" hangingPunct="1"/>
            <a:r>
              <a:rPr lang="ru-RU" sz="3600" b="1" smtClean="0"/>
              <a:t>Диалог «Къалэ мыц1ыхум»</a:t>
            </a:r>
          </a:p>
        </p:txBody>
      </p:sp>
      <p:sp>
        <p:nvSpPr>
          <p:cNvPr id="2048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smtClean="0">
                <a:hlinkClick r:id="rId2" action="ppaction://hlinksldjump"/>
              </a:rPr>
              <a:t>15</a:t>
            </a:r>
            <a:endParaRPr lang="ru-RU" sz="7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Объект 1"/>
          <p:cNvSpPr>
            <a:spLocks noGrp="1"/>
          </p:cNvSpPr>
          <p:nvPr>
            <p:ph idx="1"/>
          </p:nvPr>
        </p:nvSpPr>
        <p:spPr>
          <a:xfrm>
            <a:off x="611188" y="1484313"/>
            <a:ext cx="8280400" cy="3816350"/>
          </a:xfrm>
        </p:spPr>
        <p:txBody>
          <a:bodyPr/>
          <a:lstStyle/>
          <a:p>
            <a:pPr algn="ctr" eaLnBrk="1" hangingPunct="1"/>
            <a:r>
              <a:rPr lang="ru-RU" sz="3600" b="1" smtClean="0"/>
              <a:t>Диалог «Театрым»</a:t>
            </a:r>
          </a:p>
        </p:txBody>
      </p:sp>
      <p:sp>
        <p:nvSpPr>
          <p:cNvPr id="21507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hlinkClick r:id="rId2" action="ppaction://hlinksldjump"/>
              </a:rPr>
              <a:t>15</a:t>
            </a:r>
            <a:endParaRPr lang="ru-RU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1"/>
          <p:cNvSpPr>
            <a:spLocks noGrp="1"/>
          </p:cNvSpPr>
          <p:nvPr>
            <p:ph idx="1"/>
          </p:nvPr>
        </p:nvSpPr>
        <p:spPr>
          <a:xfrm>
            <a:off x="501650" y="1341438"/>
            <a:ext cx="8135938" cy="2159000"/>
          </a:xfrm>
        </p:spPr>
        <p:txBody>
          <a:bodyPr/>
          <a:lstStyle/>
          <a:p>
            <a:pPr eaLnBrk="1" hangingPunct="1"/>
            <a:r>
              <a:rPr lang="ru-RU" sz="3600" b="1" smtClean="0"/>
              <a:t>«Ди къалэр» темэм тепсэлъыхь.</a:t>
            </a:r>
          </a:p>
        </p:txBody>
      </p:sp>
      <p:sp>
        <p:nvSpPr>
          <p:cNvPr id="22531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hlinkClick r:id="rId2" action="ppaction://hlinksldjump"/>
              </a:rPr>
              <a:t>20</a:t>
            </a:r>
            <a:endParaRPr lang="ru-RU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8313" y="1557338"/>
            <a:ext cx="8207375" cy="370522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rgbClr val="7FD13B"/>
              </a:buClr>
              <a:buFont typeface="Wingdings 3"/>
              <a:buChar char=""/>
              <a:defRPr/>
            </a:pP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«Си </a:t>
            </a:r>
            <a:r>
              <a:rPr 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пэшыр</a:t>
            </a: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темэм</a:t>
            </a: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тепсэлъыхь</a:t>
            </a:r>
            <a:r>
              <a:rPr lang="ru-RU" sz="36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555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hlinkClick r:id="rId2" action="ppaction://hlinksldjump"/>
              </a:rPr>
              <a:t>20</a:t>
            </a:r>
            <a:endParaRPr lang="ru-RU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1"/>
          <p:cNvSpPr>
            <a:spLocks noGrp="1"/>
          </p:cNvSpPr>
          <p:nvPr>
            <p:ph idx="1"/>
          </p:nvPr>
        </p:nvSpPr>
        <p:spPr>
          <a:xfrm>
            <a:off x="468313" y="1773238"/>
            <a:ext cx="8280400" cy="1871662"/>
          </a:xfrm>
        </p:spPr>
        <p:txBody>
          <a:bodyPr/>
          <a:lstStyle/>
          <a:p>
            <a:pPr eaLnBrk="1" hangingPunct="1"/>
            <a:r>
              <a:rPr lang="ru-RU" sz="3600" b="1" smtClean="0"/>
              <a:t>«Ди унагъуэр» темэм тепсэлъыхь.</a:t>
            </a:r>
          </a:p>
        </p:txBody>
      </p:sp>
      <p:sp>
        <p:nvSpPr>
          <p:cNvPr id="24579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hlinkClick r:id="rId2" action="ppaction://hlinksldjump"/>
              </a:rPr>
              <a:t>20</a:t>
            </a:r>
            <a:endParaRPr lang="ru-RU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1"/>
          <p:cNvSpPr>
            <a:spLocks noGrp="1"/>
          </p:cNvSpPr>
          <p:nvPr>
            <p:ph idx="1"/>
          </p:nvPr>
        </p:nvSpPr>
        <p:spPr>
          <a:xfrm>
            <a:off x="468313" y="1412875"/>
            <a:ext cx="8135937" cy="1944688"/>
          </a:xfrm>
        </p:spPr>
        <p:txBody>
          <a:bodyPr/>
          <a:lstStyle/>
          <a:p>
            <a:pPr eaLnBrk="1" hangingPunct="1"/>
            <a:r>
              <a:rPr lang="ru-RU" sz="3600" b="1" smtClean="0"/>
              <a:t>«Си ныбжьэгъур» темэм тепсэлъыхь.</a:t>
            </a:r>
          </a:p>
        </p:txBody>
      </p:sp>
      <p:sp>
        <p:nvSpPr>
          <p:cNvPr id="2560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7200" dirty="0" smtClean="0">
                <a:hlinkClick r:id="rId2" action="ppaction://hlinksldjump"/>
              </a:rPr>
              <a:t>20</a:t>
            </a:r>
            <a:endParaRPr lang="ru-RU" sz="7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569325" cy="38481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«Ф1ыуэ 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слъагъу</a:t>
            </a: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псэущхьэр</a:t>
            </a: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» 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темэм</a:t>
            </a: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600" b="1" dirty="0" err="1" smtClean="0">
                <a:solidFill>
                  <a:schemeClr val="bg2">
                    <a:lumMod val="10000"/>
                  </a:schemeClr>
                </a:solidFill>
              </a:rPr>
              <a:t>тепсэлъыхь</a:t>
            </a:r>
            <a:r>
              <a:rPr lang="ru-RU" altLang="ru-RU" sz="36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altLang="ru-RU" dirty="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6600" dirty="0" smtClean="0">
                <a:hlinkClick r:id="rId2" action="ppaction://hlinksldjump"/>
              </a:rPr>
              <a:t>20</a:t>
            </a:r>
            <a:endParaRPr lang="ru-RU" altLang="ru-RU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179388" y="1196975"/>
          <a:ext cx="8802687" cy="5272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344"/>
                <a:gridCol w="1152134"/>
                <a:gridCol w="1224143"/>
                <a:gridCol w="1224143"/>
                <a:gridCol w="1152134"/>
                <a:gridCol w="1097789"/>
              </a:tblGrid>
              <a:tr h="9143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/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</a:tr>
              <a:tr h="1073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dirty="0" err="1" smtClean="0">
                          <a:solidFill>
                            <a:srgbClr val="002060"/>
                          </a:solidFill>
                        </a:rPr>
                        <a:t>Грамматикэ</a:t>
                      </a:r>
                      <a:endParaRPr lang="ru-RU" sz="3200" dirty="0"/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2" action="ppaction://hlinksldjump"/>
                        </a:rPr>
                        <a:t>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3" action="ppaction://hlinksldjump"/>
                        </a:rPr>
                        <a:t>10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4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5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6" action="ppaction://hlinksldjump"/>
                        </a:rPr>
                        <a:t>25</a:t>
                      </a:r>
                      <a:endParaRPr lang="ru-RU" sz="5400" b="1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L="91431" marR="91431" marT="45703" marB="45703"/>
                </a:tc>
              </a:tr>
              <a:tr h="1069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rgbClr val="002060"/>
                          </a:solidFill>
                        </a:rPr>
                        <a:t>I</a:t>
                      </a:r>
                      <a:r>
                        <a:rPr lang="ru-RU" sz="3200" b="1" dirty="0" smtClean="0">
                          <a:solidFill>
                            <a:srgbClr val="002060"/>
                          </a:solidFill>
                        </a:rPr>
                        <a:t>эщ1агъэхэр</a:t>
                      </a:r>
                    </a:p>
                    <a:p>
                      <a:endParaRPr lang="ru-RU" sz="3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7" action="ppaction://hlinksldjump"/>
                        </a:rPr>
                        <a:t>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8" action="ppaction://hlinksldjump"/>
                        </a:rPr>
                        <a:t>10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9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0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1" action="ppaction://hlinksldjump"/>
                        </a:rPr>
                        <a:t>25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</a:tr>
              <a:tr h="1069141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rgbClr val="002060"/>
                          </a:solidFill>
                        </a:rPr>
                        <a:t>Диалог</a:t>
                      </a:r>
                      <a:endParaRPr lang="ru-RU" sz="3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2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3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4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5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6" action="ppaction://hlinksldjump"/>
                        </a:rPr>
                        <a:t>15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</a:tr>
              <a:tr h="1145508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rgbClr val="002060"/>
                          </a:solidFill>
                        </a:rPr>
                        <a:t>Монолог</a:t>
                      </a:r>
                      <a:endParaRPr lang="ru-RU" sz="32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7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8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19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20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400" b="1" dirty="0" smtClean="0">
                          <a:solidFill>
                            <a:srgbClr val="FF0000"/>
                          </a:solidFill>
                          <a:hlinkClick r:id="rId21" action="ppaction://hlinksldjump"/>
                        </a:rPr>
                        <a:t>20</a:t>
                      </a:r>
                      <a:endParaRPr lang="ru-RU" sz="54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1" marR="91431" marT="45703" marB="45703"/>
                </a:tc>
              </a:tr>
            </a:tbl>
          </a:graphicData>
        </a:graphic>
      </p:graphicFrame>
      <p:sp>
        <p:nvSpPr>
          <p:cNvPr id="9250" name="Заголовок 2"/>
          <p:cNvSpPr>
            <a:spLocks noGrp="1"/>
          </p:cNvSpPr>
          <p:nvPr>
            <p:ph type="title"/>
          </p:nvPr>
        </p:nvSpPr>
        <p:spPr>
          <a:xfrm>
            <a:off x="1331640" y="230187"/>
            <a:ext cx="6203032" cy="91757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altLang="ru-RU" sz="4800" dirty="0" smtClean="0">
                <a:solidFill>
                  <a:schemeClr val="accent1">
                    <a:lumMod val="75000"/>
                  </a:schemeClr>
                </a:solidFill>
              </a:rPr>
              <a:t>Упщ1эхэр</a:t>
            </a:r>
            <a:endParaRPr lang="ru-RU" sz="4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481138"/>
            <a:ext cx="8291513" cy="4035425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Бжыгъэц1эхэм </a:t>
            </a:r>
            <a:r>
              <a:rPr lang="ru-RU" sz="3900" b="1" dirty="0" err="1" smtClean="0"/>
              <a:t>къеджэ</a:t>
            </a:r>
            <a:r>
              <a:rPr lang="ru-RU" sz="3900" b="1" dirty="0" smtClean="0"/>
              <a:t>: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16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25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179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543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1962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900" b="1" dirty="0" smtClean="0"/>
              <a:t>2015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6600" dirty="0" smtClean="0">
                <a:hlinkClick r:id="rId2" action="ppaction://hlinksldjump"/>
              </a:rPr>
              <a:t>25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ъект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660525"/>
          </a:xfrm>
        </p:spPr>
        <p:txBody>
          <a:bodyPr/>
          <a:lstStyle/>
          <a:p>
            <a:pPr eaLnBrk="1" hangingPunct="1"/>
            <a:r>
              <a:rPr lang="ru-RU" sz="3600" b="1" smtClean="0"/>
              <a:t>Ц1ыху ц1эры1уэ гуэрым и 1эщ1агъэм тепсэлъыхь.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6600" dirty="0" smtClean="0">
                <a:hlinkClick r:id="rId2" action="ppaction://hlinksldjump"/>
              </a:rPr>
              <a:t>25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ru-RU" sz="3600" b="1" smtClean="0"/>
              <a:t>Диалог «Хьэщ1ап1э сок1уэ» е</a:t>
            </a:r>
          </a:p>
          <a:p>
            <a:pPr algn="ctr" eaLnBrk="1" hangingPunct="1"/>
            <a:r>
              <a:rPr lang="ru-RU" sz="3600" b="1" smtClean="0"/>
              <a:t>«Хьэщ1э ди1эщ».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6600" dirty="0" smtClean="0">
                <a:hlinkClick r:id="rId2" action="ppaction://hlinksldjump"/>
              </a:rPr>
              <a:t>15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ъект 1"/>
          <p:cNvSpPr>
            <a:spLocks noGrp="1"/>
          </p:cNvSpPr>
          <p:nvPr>
            <p:ph idx="1"/>
          </p:nvPr>
        </p:nvSpPr>
        <p:spPr>
          <a:xfrm>
            <a:off x="468313" y="1989138"/>
            <a:ext cx="8229600" cy="2016125"/>
          </a:xfrm>
          <a:ln>
            <a:solidFill>
              <a:srgbClr val="C00000"/>
            </a:solidFill>
          </a:ln>
        </p:spPr>
        <p:txBody>
          <a:bodyPr/>
          <a:lstStyle/>
          <a:p>
            <a:pPr eaLnBrk="1" hangingPunct="1"/>
            <a:r>
              <a:rPr lang="ru-RU" sz="3600" b="1" smtClean="0"/>
              <a:t>«Си махуэр» темэм тепсэлъыхь.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dirty="0" smtClean="0">
                <a:solidFill>
                  <a:srgbClr val="002060"/>
                </a:solidFill>
              </a:rPr>
              <a:t/>
            </a:r>
            <a:br>
              <a:rPr lang="ru-RU" altLang="ru-RU" dirty="0" smtClean="0">
                <a:solidFill>
                  <a:srgbClr val="002060"/>
                </a:solidFill>
              </a:rPr>
            </a:br>
            <a:r>
              <a:rPr lang="ru-RU" altLang="ru-RU" sz="7300" dirty="0" smtClean="0">
                <a:solidFill>
                  <a:srgbClr val="002060"/>
                </a:solidFill>
                <a:hlinkClick r:id="rId2" action="ppaction://hlinksldjump"/>
              </a:rPr>
              <a:t>20</a:t>
            </a:r>
            <a:endParaRPr lang="ru-RU" altLang="ru-RU" sz="73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5527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Узынщэу</a:t>
            </a:r>
            <a:r>
              <a:rPr lang="ru-RU" dirty="0" smtClean="0"/>
              <a:t> </a:t>
            </a:r>
            <a:r>
              <a:rPr lang="ru-RU" dirty="0" err="1" smtClean="0"/>
              <a:t>фыщыт</a:t>
            </a:r>
            <a:r>
              <a:rPr lang="ru-RU" dirty="0" smtClean="0"/>
              <a:t>!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550" y="4149725"/>
            <a:ext cx="719138" cy="719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1308100"/>
            <a:ext cx="8424863" cy="2552700"/>
          </a:xfrm>
          <a:ln>
            <a:solidFill>
              <a:schemeClr val="hlink"/>
            </a:solidFill>
          </a:ln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Что обозначает причастие в кабардинском языке и какие категории оно имеет?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dirty="0" smtClean="0">
                <a:solidFill>
                  <a:srgbClr val="002060"/>
                </a:solidFill>
                <a:hlinkClick r:id="rId2" action="ppaction://hlinksldjump"/>
              </a:rPr>
              <a:t>5</a:t>
            </a:r>
            <a:endParaRPr lang="ru-RU" altLang="ru-RU" sz="7200" dirty="0" smtClean="0">
              <a:solidFill>
                <a:srgbClr val="002060"/>
              </a:solidFill>
            </a:endParaRPr>
          </a:p>
        </p:txBody>
      </p:sp>
      <p:sp>
        <p:nvSpPr>
          <p:cNvPr id="410628" name="Oval 4"/>
          <p:cNvSpPr>
            <a:spLocks noChangeArrowheads="1"/>
          </p:cNvSpPr>
          <p:nvPr/>
        </p:nvSpPr>
        <p:spPr bwMode="auto">
          <a:xfrm>
            <a:off x="3482975" y="4005263"/>
            <a:ext cx="5327650" cy="22320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sz="2400" b="1" dirty="0"/>
              <a:t>глагольно-именная форма, </a:t>
            </a:r>
          </a:p>
          <a:p>
            <a:pPr algn="ctr">
              <a:defRPr/>
            </a:pPr>
            <a:r>
              <a:rPr lang="ru-RU" sz="2400" b="1" dirty="0"/>
              <a:t>обозначающая действие</a:t>
            </a:r>
          </a:p>
          <a:p>
            <a:pPr algn="ctr">
              <a:defRPr/>
            </a:pPr>
            <a:r>
              <a:rPr lang="ru-RU" sz="2400" b="1" dirty="0"/>
              <a:t> и имеющая категории лица, </a:t>
            </a:r>
          </a:p>
          <a:p>
            <a:pPr algn="ctr">
              <a:defRPr/>
            </a:pPr>
            <a:r>
              <a:rPr lang="ru-RU" sz="2400" b="1" dirty="0"/>
              <a:t>времени и падежа. </a:t>
            </a:r>
            <a:endParaRPr lang="ru-RU" alt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341438"/>
            <a:ext cx="8208963" cy="2232025"/>
          </a:xfrm>
          <a:ln>
            <a:solidFill>
              <a:schemeClr val="hlink"/>
            </a:solidFill>
          </a:ln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Какие бывают причастия? Приведите примеры причастия.</a:t>
            </a:r>
            <a:endParaRPr lang="ru-RU" altLang="ru-RU" sz="3600" b="1" dirty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altLang="ru-RU" sz="3600" dirty="0" smtClean="0">
              <a:solidFill>
                <a:srgbClr val="FFFF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dirty="0" smtClean="0">
                <a:solidFill>
                  <a:srgbClr val="002060"/>
                </a:solidFill>
                <a:hlinkClick r:id="rId2" action="ppaction://hlinksldjump"/>
              </a:rPr>
              <a:t>10</a:t>
            </a:r>
            <a:endParaRPr lang="ru-RU" altLang="ru-RU" sz="7200" dirty="0" smtClean="0">
              <a:solidFill>
                <a:srgbClr val="002060"/>
              </a:solidFill>
            </a:endParaRPr>
          </a:p>
        </p:txBody>
      </p:sp>
      <p:sp>
        <p:nvSpPr>
          <p:cNvPr id="411652" name="Oval 4"/>
          <p:cNvSpPr>
            <a:spLocks noChangeArrowheads="1"/>
          </p:cNvSpPr>
          <p:nvPr/>
        </p:nvSpPr>
        <p:spPr bwMode="auto">
          <a:xfrm>
            <a:off x="4230688" y="4149725"/>
            <a:ext cx="4032250" cy="17287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altLang="ru-RU" sz="2400" b="1" dirty="0"/>
              <a:t>субъектные</a:t>
            </a:r>
          </a:p>
          <a:p>
            <a:pPr algn="ctr">
              <a:defRPr/>
            </a:pPr>
            <a:r>
              <a:rPr lang="ru-RU" altLang="ru-RU" sz="2400" b="1" dirty="0"/>
              <a:t>объектные</a:t>
            </a:r>
          </a:p>
          <a:p>
            <a:pPr algn="ctr">
              <a:defRPr/>
            </a:pPr>
            <a:r>
              <a:rPr lang="ru-RU" altLang="ru-RU" sz="2400" b="1" dirty="0"/>
              <a:t>обстоятельственные</a:t>
            </a:r>
          </a:p>
          <a:p>
            <a:pPr algn="ctr">
              <a:defRPr/>
            </a:pPr>
            <a:r>
              <a:rPr lang="ru-RU" altLang="ru-RU" sz="2400" b="1" dirty="0"/>
              <a:t>орудные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smtClean="0">
                <a:hlinkClick r:id="rId2" action="ppaction://hlinksldjump"/>
              </a:rPr>
              <a:t>15</a:t>
            </a:r>
            <a:endParaRPr lang="ru-RU" altLang="ru-RU" sz="720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539750" y="1470025"/>
            <a:ext cx="8280400" cy="31400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3600" dirty="0">
                <a:latin typeface="+mn-lt"/>
              </a:rPr>
              <a:t>Что такое деепричастие? Как оно  образуется? </a:t>
            </a:r>
          </a:p>
          <a:p>
            <a:pPr>
              <a:defRPr/>
            </a:pPr>
            <a:r>
              <a:rPr lang="ru-RU" sz="3600" dirty="0">
                <a:latin typeface="+mn-lt"/>
              </a:rPr>
              <a:t>Образуйте деепричастия от следующих глаголов: </a:t>
            </a:r>
            <a:r>
              <a:rPr lang="ru-RU" sz="3600" dirty="0" err="1">
                <a:solidFill>
                  <a:srgbClr val="FF0000"/>
                </a:solidFill>
                <a:latin typeface="+mn-lt"/>
              </a:rPr>
              <a:t>еджэн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600" dirty="0" err="1">
                <a:solidFill>
                  <a:srgbClr val="FF0000"/>
                </a:solidFill>
                <a:latin typeface="+mn-lt"/>
              </a:rPr>
              <a:t>лэжьэн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, к1уэн, </a:t>
            </a:r>
            <a:r>
              <a:rPr lang="ru-RU" sz="3600" dirty="0" err="1">
                <a:solidFill>
                  <a:srgbClr val="FF0000"/>
                </a:solidFill>
                <a:latin typeface="+mn-lt"/>
              </a:rPr>
              <a:t>щысын</a:t>
            </a:r>
            <a:r>
              <a:rPr lang="ru-RU" sz="36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ru-RU" sz="3600" dirty="0" err="1">
                <a:solidFill>
                  <a:srgbClr val="FF0000"/>
                </a:solidFill>
                <a:latin typeface="+mn-lt"/>
              </a:rPr>
              <a:t>псэлъэн</a:t>
            </a:r>
            <a:r>
              <a:rPr lang="ru-RU" sz="3600" dirty="0">
                <a:latin typeface="+mn-lt"/>
              </a:rPr>
              <a:t>.</a:t>
            </a:r>
          </a:p>
          <a:p>
            <a:pPr>
              <a:defRPr/>
            </a:pPr>
            <a:r>
              <a:rPr lang="ru-RU" dirty="0"/>
              <a:t> </a:t>
            </a: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124075" y="4724400"/>
            <a:ext cx="6769100" cy="19446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altLang="ru-RU" sz="2400" b="1" dirty="0"/>
              <a:t>форма глагола, обозначающее</a:t>
            </a:r>
          </a:p>
          <a:p>
            <a:pPr algn="ctr">
              <a:defRPr/>
            </a:pPr>
            <a:r>
              <a:rPr lang="ru-RU" altLang="ru-RU" sz="2400" b="1" dirty="0"/>
              <a:t>действие добавочное к основному</a:t>
            </a:r>
          </a:p>
          <a:p>
            <a:pPr algn="ctr">
              <a:defRPr/>
            </a:pPr>
            <a:r>
              <a:rPr lang="ru-RU" altLang="ru-RU" sz="2400" b="1" dirty="0"/>
              <a:t>действию, образуется при помощи</a:t>
            </a:r>
          </a:p>
          <a:p>
            <a:pPr algn="ctr">
              <a:defRPr/>
            </a:pPr>
            <a:r>
              <a:rPr lang="ru-RU" altLang="ru-RU" sz="2400" b="1" dirty="0"/>
              <a:t>суффиксов –у/-</a:t>
            </a:r>
            <a:r>
              <a:rPr lang="ru-RU" altLang="ru-RU" sz="2400" b="1" dirty="0" err="1"/>
              <a:t>уэ</a:t>
            </a:r>
            <a:r>
              <a:rPr lang="ru-RU" altLang="ru-RU" sz="2400" b="1" dirty="0"/>
              <a:t>/-</a:t>
            </a:r>
            <a:r>
              <a:rPr lang="ru-RU" altLang="ru-RU" sz="2400" b="1" dirty="0" err="1"/>
              <a:t>урэ</a:t>
            </a:r>
            <a:endParaRPr lang="ru-RU" alt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2350" cy="3384550"/>
          </a:xfrm>
          <a:ln w="12700">
            <a:solidFill>
              <a:srgbClr val="C00000"/>
            </a:solidFill>
          </a:ln>
        </p:spPr>
        <p:txBody>
          <a:bodyPr rtlCol="0"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smtClean="0">
                <a:solidFill>
                  <a:schemeClr val="bg2">
                    <a:lumMod val="10000"/>
                  </a:schemeClr>
                </a:solidFill>
              </a:rPr>
              <a:t>Образуйте деепричастие с оттенком длительности, повторяемости от глаголов: 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>едэ1уэн, </a:t>
            </a:r>
            <a:r>
              <a:rPr lang="ru-RU" altLang="ru-RU" sz="3600" b="1" dirty="0" err="1" smtClean="0">
                <a:solidFill>
                  <a:srgbClr val="FF0000"/>
                </a:solidFill>
              </a:rPr>
              <a:t>еплъын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>. </a:t>
            </a:r>
            <a:r>
              <a:rPr lang="ru-RU" altLang="ru-RU" sz="3600" b="1" dirty="0" smtClean="0"/>
              <a:t>Составьте предложения с образованными деепричастиями.</a:t>
            </a:r>
            <a:endParaRPr lang="ru-RU" altLang="ru-RU" sz="3600" b="1" dirty="0" smtClean="0">
              <a:solidFill>
                <a:srgbClr val="FF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smtClean="0">
                <a:hlinkClick r:id="rId2" action="ppaction://hlinksldjump"/>
              </a:rPr>
              <a:t>20</a:t>
            </a:r>
            <a:endParaRPr lang="ru-RU" altLang="ru-RU" sz="7200" smtClean="0"/>
          </a:p>
        </p:txBody>
      </p:sp>
      <p:sp>
        <p:nvSpPr>
          <p:cNvPr id="415748" name="Oval 4"/>
          <p:cNvSpPr>
            <a:spLocks noChangeArrowheads="1"/>
          </p:cNvSpPr>
          <p:nvPr/>
        </p:nvSpPr>
        <p:spPr bwMode="auto">
          <a:xfrm>
            <a:off x="3132138" y="4508500"/>
            <a:ext cx="5616575" cy="20891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ru-RU" sz="24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Суффикс -рэ вносит </a:t>
            </a:r>
          </a:p>
          <a:p>
            <a:pPr algn="ctr"/>
            <a:r>
              <a:rPr lang="ru-RU" sz="24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в деепричастие оттенок </a:t>
            </a:r>
          </a:p>
          <a:p>
            <a:pPr algn="ctr"/>
            <a:r>
              <a:rPr lang="ru-RU" sz="24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длительности, повторяемости </a:t>
            </a:r>
          </a:p>
          <a:p>
            <a:pPr algn="ctr"/>
            <a:r>
              <a:rPr lang="ru-RU" sz="2400" b="1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действия: </a:t>
            </a:r>
            <a:r>
              <a:rPr lang="ru-RU" sz="2400" b="1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Calibri" pitchFamily="34" charset="0"/>
              </a:rPr>
              <a:t>еда1уэурэ, еплъурэ.</a:t>
            </a:r>
            <a:endParaRPr lang="ru-RU" altLang="ru-RU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565275" y="404813"/>
            <a:ext cx="7399338" cy="1223962"/>
          </a:xfrm>
          <a:ln w="19050">
            <a:solidFill>
              <a:srgbClr val="FFC000"/>
            </a:solidFill>
          </a:ln>
        </p:spPr>
        <p:txBody>
          <a:bodyPr/>
          <a:lstStyle/>
          <a:p>
            <a:pPr marL="273050" indent="-273050" eaLnBrk="1" hangingPunct="1"/>
            <a:r>
              <a:rPr lang="ru-RU" altLang="ru-RU" sz="3600" b="1" smtClean="0"/>
              <a:t>Сыт мы ц1ыхухэм я 1эщ1агъэр?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dirty="0" smtClean="0">
                <a:hlinkClick r:id="rId2" action="ppaction://hlinksldjump"/>
              </a:rPr>
              <a:t>5</a:t>
            </a:r>
            <a:endParaRPr lang="ru-RU" altLang="ru-RU" sz="7200" dirty="0" smtClean="0"/>
          </a:p>
        </p:txBody>
      </p:sp>
      <p:sp>
        <p:nvSpPr>
          <p:cNvPr id="416772" name="Oval 4"/>
          <p:cNvSpPr>
            <a:spLocks noChangeArrowheads="1"/>
          </p:cNvSpPr>
          <p:nvPr/>
        </p:nvSpPr>
        <p:spPr bwMode="auto">
          <a:xfrm>
            <a:off x="4356100" y="4924425"/>
            <a:ext cx="4319588" cy="1601788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altLang="ru-RU" sz="2400" b="1" dirty="0"/>
              <a:t>сурэтыщ1,</a:t>
            </a:r>
          </a:p>
          <a:p>
            <a:pPr algn="ctr">
              <a:defRPr/>
            </a:pPr>
            <a:r>
              <a:rPr lang="ru-RU" altLang="ru-RU" sz="2400" b="1" dirty="0"/>
              <a:t>пщаф1э, </a:t>
            </a:r>
            <a:r>
              <a:rPr lang="ru-RU" altLang="ru-RU" sz="2400" b="1" dirty="0" err="1"/>
              <a:t>дохутыр</a:t>
            </a:r>
            <a:r>
              <a:rPr lang="ru-RU" altLang="ru-RU" sz="2400" b="1" dirty="0"/>
              <a:t>,</a:t>
            </a:r>
          </a:p>
          <a:p>
            <a:pPr algn="ctr">
              <a:defRPr/>
            </a:pPr>
            <a:r>
              <a:rPr lang="ru-RU" altLang="ru-RU" sz="2400" b="1" dirty="0" err="1"/>
              <a:t>бжьахъуэ</a:t>
            </a:r>
            <a:r>
              <a:rPr lang="ru-RU" altLang="ru-RU" sz="2400" b="1" dirty="0"/>
              <a:t>, ухуак1уэ</a:t>
            </a:r>
          </a:p>
          <a:p>
            <a:pPr algn="ctr">
              <a:defRPr/>
            </a:pPr>
            <a:endParaRPr lang="ru-RU" altLang="ru-RU" sz="2400" b="1" dirty="0"/>
          </a:p>
        </p:txBody>
      </p:sp>
      <p:pic>
        <p:nvPicPr>
          <p:cNvPr id="15365" name="Picture 7" descr="Рассказы по картинкам. Профессии. Комментарии : Дневники на КП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3013" y="1946275"/>
            <a:ext cx="2036762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 descr="секреты &quot; Всяко-Разно.ру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2022475"/>
            <a:ext cx="23637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1" descr="Профессия на картах Таро - Страница 106 - Форум о Таро и Оракулах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4713" y="2008188"/>
            <a:ext cx="2217737" cy="28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3" descr="Ремонт квартиры под ключ. - Отделка / ремонт Кокшетау на Sla…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4437063"/>
            <a:ext cx="2563813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5" descr="Расход труда в пчеловодстве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48488" y="2392363"/>
            <a:ext cx="2065337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68413"/>
            <a:ext cx="8785225" cy="4810125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200" b="1" dirty="0" smtClean="0">
                <a:solidFill>
                  <a:srgbClr val="FF0000"/>
                </a:solidFill>
              </a:rPr>
              <a:t>Рассказ-</a:t>
            </a:r>
            <a:r>
              <a:rPr lang="ru-RU" altLang="ru-RU" sz="3200" b="1" dirty="0" err="1" smtClean="0">
                <a:solidFill>
                  <a:srgbClr val="FF0000"/>
                </a:solidFill>
              </a:rPr>
              <a:t>къуажэхь</a:t>
            </a:r>
            <a:r>
              <a:rPr lang="ru-RU" altLang="ru-RU" sz="3200" b="1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Ар 1эщ1агъэщ. А 1эщ1агъэм ц1ыхубзи ц1ыхухъуи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иролажьэ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Ахэр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куэдрэ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щыболъагъу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гъэлъэгъуэныгъэхэм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, хьэгъуэл1ыгъуэхэм,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махуэшхуэхэм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Ахэр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зэрылажьэ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1эмэпсымэр псынщ1экъым.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Абыхэм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ар я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дамэм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е я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пщэм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ф1адзэ. Сыт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хуэдэ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1эщ1агъэ рассказ-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къуажэхьым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зи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гугъу</a:t>
            </a:r>
            <a:r>
              <a:rPr lang="ru-RU" altLang="ru-RU" sz="3200" b="1" dirty="0" smtClean="0">
                <a:solidFill>
                  <a:schemeClr val="bg2">
                    <a:lumMod val="10000"/>
                  </a:schemeClr>
                </a:solidFill>
              </a:rPr>
              <a:t> ищ1ыр?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smtClean="0">
                <a:hlinkClick r:id="rId2" action="ppaction://hlinksldjump"/>
              </a:rPr>
              <a:t>10</a:t>
            </a:r>
            <a:endParaRPr lang="ru-RU" altLang="ru-RU" sz="7200" smtClean="0"/>
          </a:p>
        </p:txBody>
      </p:sp>
      <p:sp>
        <p:nvSpPr>
          <p:cNvPr id="417796" name="Oval 4"/>
          <p:cNvSpPr>
            <a:spLocks noChangeArrowheads="1"/>
          </p:cNvSpPr>
          <p:nvPr/>
        </p:nvSpPr>
        <p:spPr bwMode="auto">
          <a:xfrm>
            <a:off x="5651500" y="5734050"/>
            <a:ext cx="2665413" cy="8636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altLang="ru-RU" sz="2400" b="1" dirty="0" err="1"/>
              <a:t>сурэттех</a:t>
            </a:r>
            <a:endParaRPr lang="ru-RU" alt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24863" cy="3600450"/>
          </a:xfrm>
          <a:ln w="19050">
            <a:solidFill>
              <a:srgbClr val="FFC000"/>
            </a:solidFill>
          </a:ln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 smtClean="0">
                <a:solidFill>
                  <a:srgbClr val="FF0000"/>
                </a:solidFill>
              </a:rPr>
              <a:t>Псалъэухахэр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> </a:t>
            </a:r>
            <a:r>
              <a:rPr lang="ru-RU" altLang="ru-RU" sz="3600" b="1" dirty="0" err="1" smtClean="0">
                <a:solidFill>
                  <a:srgbClr val="FF0000"/>
                </a:solidFill>
              </a:rPr>
              <a:t>нэвгъэсыж</a:t>
            </a:r>
            <a:r>
              <a:rPr lang="ru-RU" altLang="ru-RU" sz="3600" b="1" dirty="0" smtClean="0">
                <a:solidFill>
                  <a:srgbClr val="FF0000"/>
                </a:solidFill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smtClean="0"/>
              <a:t>Рассказ, роман </a:t>
            </a:r>
            <a:r>
              <a:rPr lang="ru-RU" altLang="ru-RU" sz="3600" b="1" dirty="0" err="1" smtClean="0"/>
              <a:t>зытхыр</a:t>
            </a:r>
            <a:r>
              <a:rPr lang="ru-RU" altLang="ru-RU" sz="3600" b="1" dirty="0" smtClean="0"/>
              <a:t>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 smtClean="0"/>
              <a:t>Шэнтхэр</a:t>
            </a:r>
            <a:r>
              <a:rPr lang="ru-RU" altLang="ru-RU" sz="3600" b="1" dirty="0" smtClean="0"/>
              <a:t>, ст1олхэр зыщ1ыр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 smtClean="0"/>
              <a:t>Мэл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зыгъэхъур</a:t>
            </a:r>
            <a:r>
              <a:rPr lang="ru-RU" altLang="ru-RU" sz="3600" b="1" dirty="0" smtClean="0"/>
              <a:t>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 smtClean="0"/>
              <a:t>Къафэу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сценэм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итыр</a:t>
            </a:r>
            <a:r>
              <a:rPr lang="ru-RU" altLang="ru-RU" sz="3600" b="1" dirty="0" smtClean="0"/>
              <a:t>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ru-RU" altLang="ru-RU" sz="3600" b="1" dirty="0" err="1" smtClean="0"/>
              <a:t>Бостейр</a:t>
            </a:r>
            <a:r>
              <a:rPr lang="ru-RU" altLang="ru-RU" sz="3600" b="1" dirty="0" smtClean="0"/>
              <a:t> </a:t>
            </a:r>
            <a:r>
              <a:rPr lang="ru-RU" altLang="ru-RU" sz="3600" b="1" dirty="0" err="1" smtClean="0"/>
              <a:t>зыдыр</a:t>
            </a:r>
            <a:r>
              <a:rPr lang="ru-RU" altLang="ru-RU" sz="3600" b="1" dirty="0" smtClean="0"/>
              <a:t> …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altLang="ru-RU" sz="36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ru-RU" altLang="ru-RU" sz="3600" b="1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ru-RU" sz="7200" smtClean="0">
                <a:hlinkClick r:id="rId2" action="ppaction://hlinksldjump"/>
              </a:rPr>
              <a:t>15</a:t>
            </a:r>
            <a:endParaRPr lang="ru-RU" altLang="ru-RU" sz="7200" smtClean="0"/>
          </a:p>
        </p:txBody>
      </p:sp>
      <p:sp>
        <p:nvSpPr>
          <p:cNvPr id="418820" name="Oval 4"/>
          <p:cNvSpPr>
            <a:spLocks noChangeArrowheads="1"/>
          </p:cNvSpPr>
          <p:nvPr/>
        </p:nvSpPr>
        <p:spPr bwMode="auto">
          <a:xfrm>
            <a:off x="5508625" y="4365625"/>
            <a:ext cx="3025775" cy="23034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ru-RU" altLang="ru-RU" sz="2400" b="1" dirty="0"/>
              <a:t>тхак1уэщ</a:t>
            </a:r>
          </a:p>
          <a:p>
            <a:pPr algn="ctr">
              <a:defRPr/>
            </a:pPr>
            <a:r>
              <a:rPr lang="ru-RU" altLang="ru-RU" sz="2400" b="1" dirty="0"/>
              <a:t>пхъащ1эщ</a:t>
            </a:r>
          </a:p>
          <a:p>
            <a:pPr algn="ctr">
              <a:defRPr/>
            </a:pPr>
            <a:r>
              <a:rPr lang="ru-RU" altLang="ru-RU" sz="2400" b="1" dirty="0" err="1"/>
              <a:t>мэлыхъуэщ</a:t>
            </a:r>
            <a:endParaRPr lang="ru-RU" altLang="ru-RU" sz="2400" b="1" dirty="0"/>
          </a:p>
          <a:p>
            <a:pPr algn="ctr">
              <a:defRPr/>
            </a:pPr>
            <a:r>
              <a:rPr lang="ru-RU" altLang="ru-RU" sz="2400" b="1" dirty="0"/>
              <a:t>къэфак1уэщ</a:t>
            </a:r>
          </a:p>
          <a:p>
            <a:pPr algn="ctr">
              <a:defRPr/>
            </a:pPr>
            <a:r>
              <a:rPr lang="ru-RU" altLang="ru-RU" sz="2400" b="1" dirty="0" err="1"/>
              <a:t>дэрбзэрщ</a:t>
            </a:r>
            <a:endParaRPr lang="ru-RU" alt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Другая 1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021828"/>
      </a:hlink>
      <a:folHlink>
        <a:srgbClr val="0B769C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Другая 18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021828"/>
    </a:hlink>
    <a:folHlink>
      <a:srgbClr val="0B769C"/>
    </a:folHlink>
  </a:clrScheme>
</a:themeOverride>
</file>

<file path=ppt/theme/themeOverride2.xml><?xml version="1.0" encoding="utf-8"?>
<a:themeOverride xmlns:a="http://schemas.openxmlformats.org/drawingml/2006/main">
  <a:clrScheme name="Другая 18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021828"/>
    </a:hlink>
    <a:folHlink>
      <a:srgbClr val="0B769C"/>
    </a:folHlink>
  </a:clrScheme>
</a:themeOverride>
</file>

<file path=ppt/theme/themeOverride3.xml><?xml version="1.0" encoding="utf-8"?>
<a:themeOverride xmlns:a="http://schemas.openxmlformats.org/drawingml/2006/main">
  <a:clrScheme name="Другая 18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021828"/>
    </a:hlink>
    <a:folHlink>
      <a:srgbClr val="0B769C"/>
    </a:folHlink>
  </a:clrScheme>
</a:themeOverride>
</file>

<file path=ppt/theme/themeOverride4.xml><?xml version="1.0" encoding="utf-8"?>
<a:themeOverride xmlns:a="http://schemas.openxmlformats.org/drawingml/2006/main">
  <a:clrScheme name="Другая 18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4E67C8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021828"/>
    </a:hlink>
    <a:folHlink>
      <a:srgbClr val="0B769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573</TotalTime>
  <Words>353</Words>
  <Application>Microsoft Office PowerPoint</Application>
  <PresentationFormat>Экран (4:3)</PresentationFormat>
  <Paragraphs>115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Открытая</vt:lpstr>
      <vt:lpstr>Дызэджахэр къыдопщытэж.</vt:lpstr>
      <vt:lpstr>Упщ1эхэр</vt:lpstr>
      <vt:lpstr>5</vt:lpstr>
      <vt:lpstr>10</vt:lpstr>
      <vt:lpstr>15</vt:lpstr>
      <vt:lpstr>20</vt:lpstr>
      <vt:lpstr>5</vt:lpstr>
      <vt:lpstr>10</vt:lpstr>
      <vt:lpstr>15</vt:lpstr>
      <vt:lpstr>20</vt:lpstr>
      <vt:lpstr>15</vt:lpstr>
      <vt:lpstr>15</vt:lpstr>
      <vt:lpstr>15</vt:lpstr>
      <vt:lpstr>15</vt:lpstr>
      <vt:lpstr>20</vt:lpstr>
      <vt:lpstr>20</vt:lpstr>
      <vt:lpstr>20</vt:lpstr>
      <vt:lpstr>20</vt:lpstr>
      <vt:lpstr>20</vt:lpstr>
      <vt:lpstr>25</vt:lpstr>
      <vt:lpstr>25</vt:lpstr>
      <vt:lpstr>15</vt:lpstr>
      <vt:lpstr> 20</vt:lpstr>
      <vt:lpstr> Узынщэу фыщыт!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Дызэджахэр къыдопщытэж.</dc:title>
  <dc:creator>USER</dc:creator>
  <cp:lastModifiedBy>_</cp:lastModifiedBy>
  <cp:revision>39</cp:revision>
  <cp:lastPrinted>1601-01-01T00:00:00Z</cp:lastPrinted>
  <dcterms:created xsi:type="dcterms:W3CDTF">2010-02-10T16:00:53Z</dcterms:created>
  <dcterms:modified xsi:type="dcterms:W3CDTF">2015-04-02T09:18:12Z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