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4BA"/>
    <a:srgbClr val="D3D696"/>
    <a:srgbClr val="FFFF99"/>
    <a:srgbClr val="BABC54"/>
    <a:srgbClr val="D6D99F"/>
    <a:srgbClr val="99FF99"/>
    <a:srgbClr val="003217"/>
    <a:srgbClr val="00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9CC5-06EC-417E-AC4A-58894D61A290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F6D1E-1977-4E47-AC27-E2A8B37B1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F6D1E-1977-4E47-AC27-E2A8B37B19E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0092456-8E5B-42C2-9520-3BEF75050708}" type="datetimeFigureOut">
              <a:rPr lang="ru-RU" smtClean="0"/>
              <a:t>08.09.2013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FFDE641-0D2E-41BA-B000-B88E84D7690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</a:t>
            </a:r>
            <a:r>
              <a:rPr kumimoji="0" lang="ru-RU" sz="3200" b="1" i="0" u="none" strike="noStrike" kern="1200" cap="none" spc="0" normalizeH="0" baseline="0" noProof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№</a:t>
            </a:r>
            <a:r>
              <a:rPr kumimoji="0" lang="ru-RU" sz="3200" b="1" i="0" u="none" strike="noStrike" kern="1200" cap="none" spc="0" normalizeH="0" baseline="0" noProof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13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6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628800"/>
            <a:ext cx="8856983" cy="5184576"/>
          </a:xfrm>
        </p:spPr>
        <p:txBody>
          <a:bodyPr>
            <a:normAutofit/>
          </a:bodyPr>
          <a:lstStyle/>
          <a:p>
            <a:r>
              <a:rPr lang="ru-RU" sz="2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Къеблагъэ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къеблагъэ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...!</a:t>
            </a:r>
          </a:p>
          <a:p>
            <a:r>
              <a:rPr lang="ru-RU" sz="2600" dirty="0" smtClean="0">
                <a:solidFill>
                  <a:srgbClr val="004620"/>
                </a:solidFill>
                <a:latin typeface="Times New Roman" pitchFamily="18" charset="0"/>
                <a:cs typeface="Times New Roman" pitchFamily="18" charset="0"/>
              </a:rPr>
              <a:t>Уч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.: Ф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ык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диблагъэ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ru-RU" sz="26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.: Сыту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ыт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укъызэрык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уар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Къыщ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ыхьэ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... 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Дауэ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ущыт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600" dirty="0" smtClean="0">
                <a:solidFill>
                  <a:srgbClr val="003217"/>
                </a:solidFill>
                <a:latin typeface="Times New Roman" pitchFamily="18" charset="0"/>
                <a:cs typeface="Times New Roman" pitchFamily="18" charset="0"/>
              </a:rPr>
              <a:t>Уч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тэмэмщ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сыхъарзынэщ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сыф1щ).</a:t>
            </a:r>
          </a:p>
          <a:p>
            <a:r>
              <a:rPr lang="ru-RU" sz="26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Дауэ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щыт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адэ-анэр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600" dirty="0" smtClean="0">
                <a:solidFill>
                  <a:srgbClr val="003217"/>
                </a:solidFill>
                <a:latin typeface="Times New Roman" pitchFamily="18" charset="0"/>
                <a:cs typeface="Times New Roman" pitchFamily="18" charset="0"/>
              </a:rPr>
              <a:t>Уч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Узыншэхэщ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Ныщ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ыхьэ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залым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ыс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зыгъэпсэху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smtClean="0">
                <a:solidFill>
                  <a:srgbClr val="003217"/>
                </a:solidFill>
                <a:latin typeface="Times New Roman" pitchFamily="18" charset="0"/>
                <a:cs typeface="Times New Roman" pitchFamily="18" charset="0"/>
              </a:rPr>
              <a:t>Уч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Фэ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дауэ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фыщытхэ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6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Дэри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дыузыншэщ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smtClean="0">
                <a:solidFill>
                  <a:srgbClr val="003217"/>
                </a:solidFill>
                <a:latin typeface="Times New Roman" pitchFamily="18" charset="0"/>
                <a:cs typeface="Times New Roman" pitchFamily="18" charset="0"/>
              </a:rPr>
              <a:t>Уч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Сыту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ыт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! Си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гуапэщ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Диалог №5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6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Шхыныгъуэхэр</a:t>
            </a:r>
            <a:r>
              <a:rPr lang="ru-RU" dirty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Адыгэ</a:t>
            </a:r>
            <a:r>
              <a:rPr lang="ru-RU" dirty="0" smtClean="0"/>
              <a:t> </a:t>
            </a:r>
            <a:r>
              <a:rPr lang="ru-RU" dirty="0" err="1"/>
              <a:t>шхыныгъуэхэр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827584" y="1772816"/>
            <a:ext cx="3240360" cy="4968552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b="1" dirty="0">
                <a:latin typeface="Times New Roman"/>
                <a:ea typeface="Calibri"/>
                <a:cs typeface="Times New Roman"/>
              </a:rPr>
              <a:t>щ1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а</a:t>
            </a:r>
            <a:r>
              <a:rPr lang="ru-RU" sz="2000" b="1" dirty="0">
                <a:latin typeface="Times New Roman"/>
                <a:ea typeface="Calibri"/>
                <a:cs typeface="Times New Roman"/>
              </a:rPr>
              <a:t>кхъу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э </a:t>
            </a: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 smtClean="0">
                <a:latin typeface="Times New Roman"/>
                <a:ea typeface="Calibri"/>
                <a:cs typeface="Times New Roman"/>
              </a:rPr>
              <a:t>псы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 err="1">
                <a:latin typeface="Times New Roman"/>
                <a:ea typeface="Calibri"/>
                <a:cs typeface="Times New Roman"/>
              </a:rPr>
              <a:t>лэ</a:t>
            </a:r>
            <a:r>
              <a:rPr lang="ru-RU" sz="2000" b="1" dirty="0" err="1">
                <a:latin typeface="Times New Roman"/>
                <a:ea typeface="Calibri"/>
                <a:cs typeface="Times New Roman"/>
              </a:rPr>
              <a:t>къу</a:t>
            </a:r>
            <a:r>
              <a:rPr lang="ru-RU" sz="2000" dirty="0" err="1">
                <a:latin typeface="Times New Roman"/>
                <a:ea typeface="Calibri"/>
                <a:cs typeface="Times New Roman"/>
              </a:rPr>
              <a:t>м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 </a:t>
            </a:r>
            <a:endParaRPr lang="ru-RU" sz="2000" dirty="0" smtClean="0">
              <a:latin typeface="Times New Roman"/>
              <a:ea typeface="Calibri"/>
              <a:cs typeface="Times New Roman"/>
            </a:endParaRP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 err="1" smtClean="0">
                <a:latin typeface="Times New Roman"/>
                <a:ea typeface="Calibri"/>
                <a:cs typeface="Times New Roman"/>
              </a:rPr>
              <a:t>дэлэн</a:t>
            </a:r>
            <a:r>
              <a:rPr lang="ru-RU" sz="2000" dirty="0" smtClean="0">
                <a:latin typeface="Times New Roman"/>
                <a:ea typeface="Calibri"/>
                <a:cs typeface="Times New Roman"/>
              </a:rPr>
              <a:t> 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b="1" dirty="0">
                <a:latin typeface="Times New Roman"/>
                <a:ea typeface="Calibri"/>
                <a:cs typeface="Times New Roman"/>
              </a:rPr>
              <a:t>п1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астэ </a:t>
            </a: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b="1" dirty="0" err="1" smtClean="0">
                <a:latin typeface="Times New Roman"/>
                <a:ea typeface="Calibri"/>
                <a:cs typeface="Times New Roman"/>
              </a:rPr>
              <a:t>хугу</a:t>
            </a:r>
            <a:r>
              <a:rPr lang="ru-RU" sz="20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 err="1" smtClean="0">
                <a:latin typeface="Times New Roman"/>
                <a:ea typeface="Calibri"/>
                <a:cs typeface="Times New Roman"/>
              </a:rPr>
              <a:t>шы</a:t>
            </a:r>
            <a:r>
              <a:rPr lang="ru-RU" sz="2000" b="1" dirty="0" err="1" smtClean="0">
                <a:latin typeface="Times New Roman"/>
                <a:ea typeface="Calibri"/>
                <a:cs typeface="Times New Roman"/>
              </a:rPr>
              <a:t>гъу</a:t>
            </a:r>
            <a:r>
              <a:rPr lang="ru-RU" sz="20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 err="1" smtClean="0">
                <a:latin typeface="Times New Roman"/>
                <a:ea typeface="Calibri"/>
                <a:cs typeface="Times New Roman"/>
              </a:rPr>
              <a:t>фошы</a:t>
            </a:r>
            <a:r>
              <a:rPr lang="ru-RU" sz="2000" b="1" dirty="0" err="1" smtClean="0">
                <a:latin typeface="Times New Roman"/>
                <a:ea typeface="Calibri"/>
                <a:cs typeface="Times New Roman"/>
              </a:rPr>
              <a:t>гъу</a:t>
            </a:r>
            <a:r>
              <a:rPr lang="ru-RU" sz="20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 err="1" smtClean="0">
                <a:latin typeface="Times New Roman"/>
                <a:ea typeface="Calibri"/>
                <a:cs typeface="Times New Roman"/>
              </a:rPr>
              <a:t>шыбжий</a:t>
            </a:r>
            <a:r>
              <a:rPr lang="ru-RU" sz="20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000" b="1" dirty="0" smtClean="0">
                <a:latin typeface="Times New Roman"/>
                <a:ea typeface="Calibri"/>
                <a:cs typeface="Times New Roman"/>
              </a:rPr>
              <a:t>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>
                <a:latin typeface="Times New Roman"/>
                <a:ea typeface="Calibri"/>
                <a:cs typeface="Times New Roman"/>
              </a:rPr>
              <a:t>шей </a:t>
            </a:r>
            <a:endParaRPr lang="ru-RU" sz="2000" dirty="0" smtClean="0">
              <a:latin typeface="Times New Roman"/>
              <a:ea typeface="Calibri"/>
              <a:cs typeface="Times New Roman"/>
            </a:endParaRP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 err="1" smtClean="0">
                <a:latin typeface="Times New Roman"/>
                <a:ea typeface="Calibri"/>
                <a:cs typeface="Times New Roman"/>
              </a:rPr>
              <a:t>шэ</a:t>
            </a:r>
            <a:r>
              <a:rPr lang="ru-RU" sz="20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 err="1" smtClean="0">
                <a:latin typeface="Times New Roman"/>
                <a:ea typeface="Calibri"/>
                <a:cs typeface="Times New Roman"/>
              </a:rPr>
              <a:t>ш</a:t>
            </a:r>
            <a:r>
              <a:rPr lang="ru-RU" sz="2000" b="1" dirty="0" err="1" smtClean="0">
                <a:latin typeface="Times New Roman"/>
                <a:ea typeface="Calibri"/>
                <a:cs typeface="Times New Roman"/>
              </a:rPr>
              <a:t>ху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dirty="0" err="1">
                <a:latin typeface="Times New Roman"/>
                <a:ea typeface="Calibri"/>
                <a:cs typeface="Times New Roman"/>
              </a:rPr>
              <a:t>шатэ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000" dirty="0" smtClean="0">
                <a:latin typeface="Times New Roman"/>
                <a:ea typeface="Calibri"/>
                <a:cs typeface="Times New Roman"/>
              </a:rPr>
              <a:t>  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b="1" dirty="0" err="1">
                <a:latin typeface="Times New Roman"/>
                <a:ea typeface="Calibri"/>
                <a:cs typeface="Times New Roman"/>
              </a:rPr>
              <a:t>кхъу</a:t>
            </a:r>
            <a:r>
              <a:rPr lang="ru-RU" sz="2000" dirty="0" err="1">
                <a:latin typeface="Times New Roman"/>
                <a:ea typeface="Calibri"/>
                <a:cs typeface="Times New Roman"/>
              </a:rPr>
              <a:t>ей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273600">
              <a:lnSpc>
                <a:spcPct val="80000"/>
              </a:lnSpc>
              <a:spcAft>
                <a:spcPts val="0"/>
              </a:spcAft>
            </a:pPr>
            <a:r>
              <a:rPr lang="ru-RU" sz="2000" b="1" dirty="0" smtClean="0">
                <a:latin typeface="Times New Roman"/>
                <a:ea typeface="Calibri"/>
                <a:cs typeface="Times New Roman"/>
              </a:rPr>
              <a:t>дж</a:t>
            </a:r>
            <a:r>
              <a:rPr lang="ru-RU" sz="2000" dirty="0" smtClean="0">
                <a:latin typeface="Times New Roman"/>
                <a:ea typeface="Calibri"/>
                <a:cs typeface="Times New Roman"/>
              </a:rPr>
              <a:t>эды</a:t>
            </a:r>
            <a:r>
              <a:rPr lang="ru-RU" sz="2000" b="1" dirty="0" smtClean="0">
                <a:latin typeface="Times New Roman"/>
                <a:ea typeface="Calibri"/>
                <a:cs typeface="Times New Roman"/>
              </a:rPr>
              <a:t>к1</a:t>
            </a:r>
            <a:r>
              <a:rPr lang="ru-RU" sz="2000" dirty="0" smtClean="0">
                <a:latin typeface="Times New Roman"/>
                <a:ea typeface="Calibri"/>
                <a:cs typeface="Times New Roman"/>
              </a:rPr>
              <a:t>э </a:t>
            </a:r>
            <a:endParaRPr lang="ru-RU" sz="2000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5148064" y="1772816"/>
            <a:ext cx="3239216" cy="4968552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/>
                <a:ea typeface="Calibri"/>
                <a:cs typeface="Times New Roman"/>
              </a:rPr>
              <a:t>хлеб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в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ода</a:t>
            </a:r>
          </a:p>
          <a:p>
            <a:r>
              <a:rPr lang="ru-RU" dirty="0" err="1" smtClean="0">
                <a:latin typeface="Times New Roman"/>
                <a:ea typeface="Calibri"/>
                <a:cs typeface="Times New Roman"/>
              </a:rPr>
              <a:t>лакум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л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епешка</a:t>
            </a:r>
          </a:p>
          <a:p>
            <a:r>
              <a:rPr lang="ru-RU" dirty="0" smtClean="0">
                <a:latin typeface="Times New Roman"/>
                <a:ea typeface="Calibri"/>
                <a:cs typeface="Times New Roman"/>
              </a:rPr>
              <a:t>паста 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пшено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соль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сахар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п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ерец</a:t>
            </a:r>
          </a:p>
          <a:p>
            <a:r>
              <a:rPr lang="ru-RU" dirty="0" smtClean="0">
                <a:latin typeface="Times New Roman"/>
                <a:ea typeface="Calibri"/>
                <a:cs typeface="Times New Roman"/>
              </a:rPr>
              <a:t>чай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молоко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кислое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молоко</a:t>
            </a: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с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метана</a:t>
            </a:r>
          </a:p>
          <a:p>
            <a:r>
              <a:rPr lang="ru-RU" dirty="0">
                <a:latin typeface="Times New Roman"/>
                <a:ea typeface="Calibri"/>
                <a:cs typeface="Times New Roman"/>
              </a:rPr>
              <a:t>с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ыр</a:t>
            </a:r>
          </a:p>
          <a:p>
            <a:r>
              <a:rPr lang="ru-RU" dirty="0" smtClean="0">
                <a:latin typeface="Times New Roman"/>
                <a:ea typeface="Calibri"/>
                <a:cs typeface="Times New Roman"/>
              </a:rPr>
              <a:t>яйцо </a:t>
            </a:r>
          </a:p>
          <a:p>
            <a:endParaRPr lang="ru-RU" sz="1400" dirty="0">
              <a:latin typeface="Calibri"/>
              <a:ea typeface="Calibri"/>
              <a:cs typeface="Times New Roman"/>
            </a:endParaRPr>
          </a:p>
          <a:p>
            <a:endParaRPr lang="ru-RU" sz="1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26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Знакомство </a:t>
            </a:r>
            <a:br>
              <a:rPr lang="ru-RU" dirty="0" smtClean="0"/>
            </a:br>
            <a:r>
              <a:rPr lang="ru-RU" dirty="0" smtClean="0"/>
              <a:t>с 2 глаголами и частицей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395536" y="1988840"/>
            <a:ext cx="468052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Глаголы и частица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395536" y="2708920"/>
            <a:ext cx="4680520" cy="381642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ъэхьын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i="1" dirty="0" err="1">
                <a:latin typeface="Times New Roman"/>
              </a:rPr>
              <a:t>перех</a:t>
            </a:r>
            <a:r>
              <a:rPr lang="ru-RU" sz="2400" i="1" dirty="0">
                <a:latin typeface="Times New Roman"/>
              </a:rPr>
              <a:t>. </a:t>
            </a:r>
            <a:r>
              <a:rPr lang="ru-RU" sz="2400" dirty="0">
                <a:latin typeface="Times New Roman"/>
              </a:rPr>
              <a:t>1) носить, нести </a:t>
            </a:r>
            <a:r>
              <a:rPr lang="ru-RU" sz="2400" i="1" dirty="0">
                <a:latin typeface="Times New Roman"/>
              </a:rPr>
              <a:t>что-л. (сюда); </a:t>
            </a:r>
            <a:r>
              <a:rPr lang="ru-RU" sz="2400" dirty="0">
                <a:latin typeface="Times New Roman"/>
              </a:rPr>
              <a:t>приносить, принести </a:t>
            </a:r>
            <a:r>
              <a:rPr lang="ru-RU" sz="2400" i="1" dirty="0">
                <a:latin typeface="Times New Roman"/>
              </a:rPr>
              <a:t>что-л. (сюда); </a:t>
            </a:r>
            <a:r>
              <a:rPr lang="ru-RU" sz="2400" dirty="0" smtClean="0">
                <a:latin typeface="Times New Roman"/>
              </a:rPr>
              <a:t>2</a:t>
            </a:r>
            <a:r>
              <a:rPr lang="ru-RU" sz="2400" dirty="0">
                <a:latin typeface="Times New Roman"/>
              </a:rPr>
              <a:t>) давать, дать, приносить, принести </a:t>
            </a:r>
            <a:r>
              <a:rPr lang="ru-RU" sz="2400" i="1" dirty="0">
                <a:latin typeface="Times New Roman"/>
              </a:rPr>
              <a:t>(прибыль и т. п.); </a:t>
            </a:r>
            <a:endParaRPr lang="ru-RU" sz="2400" i="1" dirty="0" smtClean="0">
              <a:latin typeface="Times New Roman"/>
            </a:endParaRPr>
          </a:p>
          <a:p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етын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i="1" dirty="0" err="1">
                <a:latin typeface="Times New Roman"/>
              </a:rPr>
              <a:t>перех</a:t>
            </a:r>
            <a:r>
              <a:rPr lang="ru-RU" sz="2400" i="1" dirty="0">
                <a:latin typeface="Times New Roman"/>
              </a:rPr>
              <a:t>. </a:t>
            </a:r>
            <a:r>
              <a:rPr lang="ru-RU" sz="2400" dirty="0">
                <a:latin typeface="Times New Roman"/>
              </a:rPr>
              <a:t>1) давать, дать, вручать, вручить </a:t>
            </a:r>
            <a:r>
              <a:rPr lang="ru-RU" sz="2400" i="1" dirty="0">
                <a:latin typeface="Times New Roman"/>
              </a:rPr>
              <a:t>что-л. ко­му-л.; </a:t>
            </a:r>
            <a:r>
              <a:rPr lang="ru-RU" sz="2400" dirty="0">
                <a:latin typeface="Times New Roman"/>
              </a:rPr>
              <a:t>2) отдавать, отдать, дарить, подарить </a:t>
            </a:r>
            <a:r>
              <a:rPr lang="ru-RU" sz="2400" i="1" dirty="0">
                <a:latin typeface="Times New Roman"/>
              </a:rPr>
              <a:t>кого-что-л. ко­му-л.; 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частица </a:t>
            </a: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на</a:t>
            </a:r>
            <a:endParaRPr lang="ru-RU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5220072" y="2708920"/>
            <a:ext cx="3606168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В повелительной форме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5220071" y="3429001"/>
            <a:ext cx="3600401" cy="201622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къэхь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;       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къы</a:t>
            </a:r>
            <a:r>
              <a:rPr lang="ru-RU" sz="2400" b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эт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ет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8111" y="4509120"/>
            <a:ext cx="259228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принеси, дай 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82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2" grpId="0" build="p" animBg="1"/>
      <p:bldP spid="8" grpId="0" build="p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1" y="1916832"/>
            <a:ext cx="8640960" cy="42093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1) ..., </a:t>
            </a:r>
            <a:r>
              <a:rPr lang="ru-RU" dirty="0" err="1" smtClean="0"/>
              <a:t>кхъы</a:t>
            </a:r>
            <a:r>
              <a:rPr lang="en-US" dirty="0" smtClean="0"/>
              <a:t>I</a:t>
            </a:r>
            <a:r>
              <a:rPr lang="ru-RU" dirty="0" smtClean="0"/>
              <a:t>э ... </a:t>
            </a:r>
            <a:r>
              <a:rPr lang="ru-RU" dirty="0" err="1"/>
              <a:t>к</a:t>
            </a:r>
            <a:r>
              <a:rPr lang="ru-RU" dirty="0" err="1" smtClean="0"/>
              <a:t>ъызэт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2) ..., </a:t>
            </a:r>
            <a:r>
              <a:rPr lang="ru-RU" dirty="0" err="1" smtClean="0"/>
              <a:t>мэ</a:t>
            </a:r>
            <a:r>
              <a:rPr lang="ru-RU" dirty="0" smtClean="0"/>
              <a:t> ... 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r="5316"/>
          <a:stretch/>
        </p:blipFill>
        <p:spPr bwMode="auto">
          <a:xfrm>
            <a:off x="251520" y="1916832"/>
            <a:ext cx="1870100" cy="164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58208"/>
            <a:ext cx="1748486" cy="177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162" y="1277137"/>
            <a:ext cx="168998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69160"/>
            <a:ext cx="2334367" cy="175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72644"/>
            <a:ext cx="1041690" cy="219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912"/>
            <a:ext cx="230425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3" t="10622"/>
          <a:stretch/>
        </p:blipFill>
        <p:spPr bwMode="auto">
          <a:xfrm>
            <a:off x="7452415" y="404664"/>
            <a:ext cx="1417048" cy="17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13518"/>
            <a:ext cx="1996934" cy="149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891" y="5030172"/>
            <a:ext cx="2571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59100"/>
            <a:ext cx="1790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62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145590"/>
              </p:ext>
            </p:extLst>
          </p:nvPr>
        </p:nvGraphicFramePr>
        <p:xfrm>
          <a:off x="251520" y="1556792"/>
          <a:ext cx="8640960" cy="5025406"/>
        </p:xfrm>
        <a:graphic>
          <a:graphicData uri="http://schemas.openxmlformats.org/drawingml/2006/table">
            <a:tbl>
              <a:tblPr firstRow="1" firstCol="1" bandRow="1"/>
              <a:tblGrid>
                <a:gridCol w="2664296"/>
                <a:gridCol w="2952328"/>
                <a:gridCol w="3024336"/>
              </a:tblGrid>
              <a:tr h="3157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падежи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вопросы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31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Именительнэ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Хэт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Сыт?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Кто? Кого?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Что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? Чего?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2629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Эргативнэ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9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Хэт?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Сытым? 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Дэнэ? Дэнэ деж?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9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Кто? 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Кому?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На чем? В чем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? К чему?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Где? Куда? В каком месте?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99F"/>
                    </a:solidFill>
                  </a:tcPr>
                </a:tc>
              </a:tr>
              <a:tr h="9471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Послеложнэ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Хэтк1э?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Сытк1э? Сытымк1э?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Дэнэк1э?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Кем?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Чем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? 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Где? Куда? Откуда?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471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Обстоятельственнэ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C5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Хэту?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Сыту? Сытырауэ?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C5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Кем?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smtClean="0">
                          <a:latin typeface="Times New Roman" pitchFamily="18" charset="0"/>
                          <a:cs typeface="Times New Roman" pitchFamily="18" charset="0"/>
                        </a:rPr>
                        <a:t>Чего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? Сколько?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C54"/>
                    </a:solidFill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Падежи и вопросы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6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19375"/>
              </p:ext>
            </p:extLst>
          </p:nvPr>
        </p:nvGraphicFramePr>
        <p:xfrm>
          <a:off x="251520" y="1988839"/>
          <a:ext cx="8712969" cy="4752528"/>
        </p:xfrm>
        <a:graphic>
          <a:graphicData uri="http://schemas.openxmlformats.org/drawingml/2006/table">
            <a:tbl>
              <a:tblPr firstRow="1" firstCol="1" bandRow="1"/>
              <a:tblGrid>
                <a:gridCol w="2356991"/>
                <a:gridCol w="1744013"/>
                <a:gridCol w="1744013"/>
                <a:gridCol w="1439742"/>
                <a:gridCol w="1428210"/>
              </a:tblGrid>
              <a:tr h="44544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падежи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определенное склонен.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неопределенное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скл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435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ед. число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мн. число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ед. число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B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мн. число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4BA"/>
                    </a:solidFill>
                  </a:tcPr>
                </a:tc>
              </a:tr>
              <a:tr h="8908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Именительнэ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ыр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9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96"/>
                    </a:solidFill>
                  </a:tcPr>
                </a:tc>
              </a:tr>
              <a:tr h="8908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Эргативнэ 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ым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9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96"/>
                    </a:solidFill>
                  </a:tcPr>
                </a:tc>
              </a:tr>
              <a:tr h="8908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Послеложнэ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мк1э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ымк1э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мк1э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мк1э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9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96"/>
                    </a:solidFill>
                  </a:tcPr>
                </a:tc>
              </a:tr>
              <a:tr h="8908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Обстоятельственнэ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ст1олы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9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щ1алэ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ст1ол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696"/>
                    </a:solidFill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Склонение </a:t>
            </a:r>
            <a:br>
              <a:rPr lang="ru-RU" dirty="0" smtClean="0"/>
            </a:br>
            <a:r>
              <a:rPr lang="ru-RU" dirty="0" smtClean="0"/>
              <a:t>имен существительных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3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>
                <a:latin typeface="Times New Roman"/>
                <a:ea typeface="Calibri"/>
              </a:rPr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Склонение собственных </a:t>
            </a:r>
            <a:br>
              <a:rPr lang="ru-RU" dirty="0" smtClean="0"/>
            </a:br>
            <a:r>
              <a:rPr lang="ru-RU" dirty="0" smtClean="0"/>
              <a:t>имен существительных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92133"/>
              </p:ext>
            </p:extLst>
          </p:nvPr>
        </p:nvGraphicFramePr>
        <p:xfrm>
          <a:off x="251520" y="1844824"/>
          <a:ext cx="8640959" cy="4832840"/>
        </p:xfrm>
        <a:graphic>
          <a:graphicData uri="http://schemas.openxmlformats.org/drawingml/2006/table">
            <a:tbl>
              <a:tblPr firstRow="1" firstCol="1" bandRow="1"/>
              <a:tblGrid>
                <a:gridCol w="2952328"/>
                <a:gridCol w="2736304"/>
                <a:gridCol w="2952327"/>
              </a:tblGrid>
              <a:tr h="4184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падежи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sz="26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849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Географические</a:t>
                      </a:r>
                      <a:r>
                        <a:rPr lang="ru-RU" sz="2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н</a:t>
                      </a:r>
                      <a:r>
                        <a:rPr lang="ru-RU" sz="2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азвания 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Фамилии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(в ед. мн. </a:t>
                      </a:r>
                      <a:r>
                        <a:rPr lang="ru-RU" sz="26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чис</a:t>
                      </a:r>
                      <a:r>
                        <a:rPr lang="ru-RU" sz="2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.)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8368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Именительнэ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1" dirty="0" err="1" smtClean="0">
                          <a:latin typeface="Times New Roman"/>
                          <a:ea typeface="Calibri"/>
                        </a:rPr>
                        <a:t>Къэбэрдей</a:t>
                      </a:r>
                      <a:r>
                        <a:rPr lang="ru-RU" sz="2600" b="1" i="1" dirty="0" err="1" smtClean="0">
                          <a:latin typeface="Times New Roman"/>
                          <a:ea typeface="Calibri"/>
                        </a:rPr>
                        <a:t>р</a:t>
                      </a:r>
                      <a:endParaRPr lang="ru-RU" sz="2600" b="1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Тырку</a:t>
                      </a:r>
                      <a:r>
                        <a:rPr lang="ru-RU" sz="2600" b="1" i="1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</a:t>
                      </a:r>
                      <a:endParaRPr lang="ru-RU" sz="2600" b="1" i="1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1" smtClean="0">
                          <a:latin typeface="Times New Roman"/>
                          <a:ea typeface="Calibri"/>
                        </a:rPr>
                        <a:t>Щоджэн</a:t>
                      </a:r>
                      <a:r>
                        <a:rPr lang="ru-RU" sz="2600" b="1" i="1" smtClean="0">
                          <a:latin typeface="Times New Roman"/>
                          <a:ea typeface="Calibri"/>
                        </a:rPr>
                        <a:t>ыр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Къардэн</a:t>
                      </a:r>
                      <a:r>
                        <a:rPr lang="ru-RU" sz="2600" i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endParaRPr lang="ru-RU" sz="2600" i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368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Эргативнэ 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1" dirty="0" err="1" smtClean="0">
                          <a:latin typeface="Times New Roman"/>
                          <a:ea typeface="Calibri"/>
                        </a:rPr>
                        <a:t>Къэбэрдей</a:t>
                      </a:r>
                      <a:r>
                        <a:rPr lang="ru-RU" sz="2600" b="1" i="1" dirty="0" err="1" smtClean="0">
                          <a:latin typeface="Times New Roman"/>
                          <a:ea typeface="Calibri"/>
                        </a:rPr>
                        <a:t>м</a:t>
                      </a:r>
                      <a:endParaRPr lang="ru-RU" sz="2600" b="1" i="1" dirty="0" smtClean="0">
                        <a:latin typeface="Times New Roman"/>
                        <a:ea typeface="Calibri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Тырку</a:t>
                      </a:r>
                      <a:r>
                        <a:rPr lang="ru-RU" sz="2600" b="1" i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1" dirty="0" err="1" smtClean="0">
                          <a:latin typeface="Times New Roman"/>
                          <a:ea typeface="Calibri"/>
                        </a:rPr>
                        <a:t>Щоджэн</a:t>
                      </a:r>
                      <a:r>
                        <a:rPr lang="ru-RU" sz="2600" b="1" i="1" dirty="0" err="1" smtClean="0">
                          <a:latin typeface="Times New Roman"/>
                          <a:ea typeface="Calibri"/>
                        </a:rPr>
                        <a:t>ым</a:t>
                      </a:r>
                      <a:endParaRPr lang="ru-RU" sz="2600" b="1" i="1" dirty="0" smtClean="0">
                        <a:latin typeface="Times New Roman"/>
                        <a:ea typeface="Calibri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Къардэн</a:t>
                      </a:r>
                      <a:r>
                        <a:rPr lang="ru-RU" sz="2600" i="0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endParaRPr lang="ru-RU" sz="2600" i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368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Послеложнэ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1" dirty="0" smtClean="0">
                          <a:latin typeface="Times New Roman"/>
                          <a:ea typeface="Calibri"/>
                        </a:rPr>
                        <a:t>Къэбэрдей</a:t>
                      </a:r>
                      <a:r>
                        <a:rPr lang="ru-RU" sz="2600" b="1" i="1" dirty="0" smtClean="0">
                          <a:latin typeface="Times New Roman"/>
                          <a:ea typeface="Calibri"/>
                        </a:rPr>
                        <a:t>мк1э</a:t>
                      </a:r>
                      <a:r>
                        <a:rPr lang="ru-RU" sz="2600" i="1" dirty="0" smtClean="0">
                          <a:latin typeface="Times New Roman"/>
                          <a:ea typeface="Calibri"/>
                        </a:rPr>
                        <a:t> Тырку</a:t>
                      </a:r>
                      <a:r>
                        <a:rPr lang="ru-RU" sz="2600" b="1" i="1" dirty="0" smtClean="0">
                          <a:latin typeface="Times New Roman"/>
                          <a:ea typeface="Calibri"/>
                        </a:rPr>
                        <a:t>мк1э</a:t>
                      </a:r>
                      <a:endParaRPr lang="ru-RU" sz="2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1" dirty="0" smtClean="0">
                          <a:latin typeface="Times New Roman"/>
                          <a:ea typeface="Calibri"/>
                        </a:rPr>
                        <a:t>Щоджэны</a:t>
                      </a:r>
                      <a:r>
                        <a:rPr lang="ru-RU" sz="2600" b="1" i="1" dirty="0" smtClean="0">
                          <a:latin typeface="Times New Roman"/>
                          <a:ea typeface="Calibri"/>
                        </a:rPr>
                        <a:t>мк1э</a:t>
                      </a:r>
                      <a:r>
                        <a:rPr lang="ru-RU" sz="2600" i="1" dirty="0" smtClean="0"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600" i="0" dirty="0" smtClean="0">
                          <a:latin typeface="Times New Roman"/>
                          <a:ea typeface="Calibri"/>
                        </a:rPr>
                        <a:t>Къардэн</a:t>
                      </a:r>
                      <a:r>
                        <a:rPr lang="ru-RU" sz="2600" i="0" dirty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</a:rPr>
                        <a:t>хэ</a:t>
                      </a:r>
                      <a:r>
                        <a:rPr lang="ru-RU" sz="2600" b="1" i="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</a:rPr>
                        <a:t>к1э</a:t>
                      </a:r>
                      <a:endParaRPr lang="ru-RU" sz="2600" b="1" i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368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Обстоятельственнэ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i="1" dirty="0" err="1" smtClean="0">
                          <a:latin typeface="Times New Roman"/>
                          <a:ea typeface="Calibri"/>
                        </a:rPr>
                        <a:t>Къэбэрдей</a:t>
                      </a:r>
                      <a:r>
                        <a:rPr lang="ru-RU" sz="2600" b="1" i="1" dirty="0" err="1" smtClean="0">
                          <a:latin typeface="Times New Roman"/>
                          <a:ea typeface="Calibri"/>
                        </a:rPr>
                        <a:t>рауэ</a:t>
                      </a:r>
                      <a:r>
                        <a:rPr lang="ru-RU" sz="2600" i="1" dirty="0" smtClean="0"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600" i="1" dirty="0" err="1" smtClean="0">
                          <a:latin typeface="Times New Roman"/>
                          <a:ea typeface="Calibri"/>
                        </a:rPr>
                        <a:t>Тырку</a:t>
                      </a:r>
                      <a:r>
                        <a:rPr lang="ru-RU" sz="2600" b="1" i="1" dirty="0" err="1" smtClean="0">
                          <a:latin typeface="Times New Roman"/>
                          <a:ea typeface="Calibri"/>
                        </a:rPr>
                        <a:t>рауэ</a:t>
                      </a:r>
                      <a:endParaRPr lang="ru-RU" sz="2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1" dirty="0" err="1" smtClean="0">
                          <a:latin typeface="Times New Roman"/>
                          <a:ea typeface="Calibri"/>
                        </a:rPr>
                        <a:t>Щоджэны</a:t>
                      </a:r>
                      <a:r>
                        <a:rPr lang="ru-RU" sz="2600" b="1" i="1" dirty="0" err="1" smtClean="0">
                          <a:latin typeface="Times New Roman"/>
                          <a:ea typeface="Calibri"/>
                        </a:rPr>
                        <a:t>рауэ</a:t>
                      </a:r>
                      <a:endParaRPr lang="ru-RU" sz="2600" b="1" i="1" dirty="0" smtClean="0">
                        <a:latin typeface="Times New Roman"/>
                        <a:ea typeface="Calibri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Къардэн</a:t>
                      </a:r>
                      <a:r>
                        <a:rPr lang="ru-RU" sz="2600" i="0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хэ</a:t>
                      </a:r>
                      <a:r>
                        <a:rPr lang="ru-RU" sz="2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</a:t>
                      </a:r>
                      <a:endParaRPr lang="ru-RU" sz="2600" b="1" i="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3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114</TotalTime>
  <Words>415</Words>
  <Application>Microsoft Office PowerPoint</Application>
  <PresentationFormat>Экран (4:3)</PresentationFormat>
  <Paragraphs>162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Волна</vt:lpstr>
      <vt:lpstr>Изучаем  кабардинский язык</vt:lpstr>
      <vt:lpstr>Диалог №5 </vt:lpstr>
      <vt:lpstr>Шхыныгъуэхэр.  Адыгэ шхыныгъуэхэр</vt:lpstr>
      <vt:lpstr>Знакомство  с 2 глаголами и частицей</vt:lpstr>
      <vt:lpstr>1) ..., кхъыIэ ... къызэт. 2) ..., мэ ... .</vt:lpstr>
      <vt:lpstr>Падежи и вопросы</vt:lpstr>
      <vt:lpstr>Склонение  имен существительных</vt:lpstr>
      <vt:lpstr>Склонение собственных  имен существительных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11</cp:revision>
  <dcterms:created xsi:type="dcterms:W3CDTF">2013-09-08T10:51:27Z</dcterms:created>
  <dcterms:modified xsi:type="dcterms:W3CDTF">2013-09-08T12:46:22Z</dcterms:modified>
</cp:coreProperties>
</file>