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1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B3E4-6DED-4B81-BDE0-25A7A618E105}" type="datetimeFigureOut">
              <a:rPr lang="ru-RU" smtClean="0"/>
              <a:t>15.11.2013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4EC9-414A-40C0-AAA9-C443BC088EC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B3E4-6DED-4B81-BDE0-25A7A618E105}" type="datetimeFigureOut">
              <a:rPr lang="ru-RU" smtClean="0"/>
              <a:t>15.11.2013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4EC9-414A-40C0-AAA9-C443BC088EC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B3E4-6DED-4B81-BDE0-25A7A618E105}" type="datetimeFigureOut">
              <a:rPr lang="ru-RU" smtClean="0"/>
              <a:t>15.11.2013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4EC9-414A-40C0-AAA9-C443BC088EC4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B3E4-6DED-4B81-BDE0-25A7A618E105}" type="datetimeFigureOut">
              <a:rPr lang="ru-RU" smtClean="0"/>
              <a:t>15.11.2013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4EC9-414A-40C0-AAA9-C443BC088EC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B3E4-6DED-4B81-BDE0-25A7A618E105}" type="datetimeFigureOut">
              <a:rPr lang="ru-RU" smtClean="0"/>
              <a:t>15.11.2013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4EC9-414A-40C0-AAA9-C443BC088EC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B3E4-6DED-4B81-BDE0-25A7A618E105}" type="datetimeFigureOut">
              <a:rPr lang="ru-RU" smtClean="0"/>
              <a:t>15.11.2013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4EC9-414A-40C0-AAA9-C443BC088EC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B3E4-6DED-4B81-BDE0-25A7A618E105}" type="datetimeFigureOut">
              <a:rPr lang="ru-RU" smtClean="0"/>
              <a:t>15.11.2013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4EC9-414A-40C0-AAA9-C443BC088EC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B3E4-6DED-4B81-BDE0-25A7A618E105}" type="datetimeFigureOut">
              <a:rPr lang="ru-RU" smtClean="0"/>
              <a:t>15.11.2013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4EC9-414A-40C0-AAA9-C443BC088EC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B3E4-6DED-4B81-BDE0-25A7A618E105}" type="datetimeFigureOut">
              <a:rPr lang="ru-RU" smtClean="0"/>
              <a:t>15.11.2013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4EC9-414A-40C0-AAA9-C443BC088EC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B3E4-6DED-4B81-BDE0-25A7A618E105}" type="datetimeFigureOut">
              <a:rPr lang="ru-RU" smtClean="0"/>
              <a:t>15.11.2013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4EC9-414A-40C0-AAA9-C443BC088EC4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B3E4-6DED-4B81-BDE0-25A7A618E105}" type="datetimeFigureOut">
              <a:rPr lang="ru-RU" smtClean="0"/>
              <a:t>15.11.2013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4EC9-414A-40C0-AAA9-C443BC088EC4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78AB3E4-6DED-4B81-BDE0-25A7A618E105}" type="datetimeFigureOut">
              <a:rPr lang="ru-RU" smtClean="0"/>
              <a:t>15.11.2013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D674EC9-414A-40C0-AAA9-C443BC088EC4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0" cap="none" spc="50" normalizeH="0" baseline="0" noProof="0" dirty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Изучаем </a:t>
            </a:r>
            <a:r>
              <a:rPr kumimoji="0" lang="ru-RU" sz="5400" b="1" i="0" u="none" strike="noStrike" kern="0" cap="none" spc="50" normalizeH="0" baseline="0" noProof="0" dirty="0" smtClean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/>
            </a:r>
            <a:br>
              <a:rPr kumimoji="0" lang="ru-RU" sz="5400" b="1" i="0" u="none" strike="noStrike" kern="0" cap="none" spc="50" normalizeH="0" baseline="0" noProof="0" dirty="0" smtClean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</a:br>
            <a:r>
              <a:rPr kumimoji="0" lang="ru-RU" sz="5400" b="1" i="0" u="none" strike="noStrike" kern="0" cap="none" spc="50" normalizeH="0" baseline="0" noProof="0" dirty="0" smtClean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кабардинский </a:t>
            </a:r>
            <a:r>
              <a:rPr kumimoji="0" lang="ru-RU" sz="5400" b="1" i="0" u="none" strike="noStrike" kern="0" cap="none" spc="50" normalizeH="0" baseline="0" noProof="0" dirty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язык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292080" y="6021288"/>
            <a:ext cx="3672408" cy="537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DA023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 w="12700">
                  <a:solidFill>
                    <a:srgbClr val="676A55">
                      <a:satMod val="1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/>
                <a:ea typeface="+mn-ea"/>
                <a:cs typeface="+mn-cs"/>
              </a:rPr>
              <a:t>Занятие №14</a:t>
            </a:r>
            <a:endParaRPr kumimoji="0" lang="ru-RU" sz="3200" b="1" i="0" u="none" strike="noStrike" kern="1200" cap="none" spc="0" normalizeH="0" baseline="0" noProof="0" dirty="0">
              <a:ln w="12700">
                <a:solidFill>
                  <a:srgbClr val="676A55">
                    <a:satMod val="1550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894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13" y="2674938"/>
            <a:ext cx="6965512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447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187624" y="1844824"/>
            <a:ext cx="6912768" cy="4896543"/>
          </a:xfrm>
        </p:spPr>
        <p:txBody>
          <a:bodyPr>
            <a:normAutofit/>
          </a:bodyPr>
          <a:lstStyle/>
          <a:p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Мэ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шху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си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къуэш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Сэ1имэт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шэр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къысхуэхь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Фошыгъур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къызэт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Фат1имэ.</a:t>
            </a:r>
          </a:p>
          <a:p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Асият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п1астэ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къэхь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Мэ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кхъуейр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нанэ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Къантемыр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мэ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лэкъум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Мамэ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щ1акхъуэ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къызэт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Миланэ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шей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къэхь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Мэ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шатэр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Руслан.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Читаем, переводим.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855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Шхыныгъуэхэр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err="1" smtClean="0"/>
              <a:t>Адыгэ</a:t>
            </a:r>
            <a:r>
              <a:rPr lang="ru-RU" dirty="0" smtClean="0"/>
              <a:t> </a:t>
            </a:r>
            <a:r>
              <a:rPr lang="ru-RU" dirty="0" err="1" smtClean="0"/>
              <a:t>шхыныгъуэхэр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323528" y="1628800"/>
            <a:ext cx="3960440" cy="5112568"/>
          </a:xfr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л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ы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л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ы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гъ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эва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л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ы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гъ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э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жь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дз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асэ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к1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гъ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э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жь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л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ы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дж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эд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л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ыб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жь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э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хь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эм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щ1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ы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гъу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ныбэ </a:t>
            </a:r>
          </a:p>
          <a:p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жэрумэ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л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ы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ц1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ы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к1ул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ыб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жь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 </a:t>
            </a:r>
          </a:p>
          <a:p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л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ыб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жь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э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л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ы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гъу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гъ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э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жь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дж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эд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гъ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эва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шыпс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щ1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эту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гу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э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гу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ш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гъ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эва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шыпс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щ1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эту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б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жь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ыны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ху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шыпс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4"/>
          </p:nvPr>
        </p:nvSpPr>
        <p:spPr>
          <a:xfrm>
            <a:off x="4572000" y="1628800"/>
            <a:ext cx="4247328" cy="5112568"/>
          </a:xfr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мясо</a:t>
            </a:r>
          </a:p>
          <a:p>
            <a:pPr>
              <a:lnSpc>
                <a:spcPct val="120000"/>
              </a:lnSpc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отварное мясо</a:t>
            </a:r>
          </a:p>
          <a:p>
            <a:pPr>
              <a:lnSpc>
                <a:spcPct val="120000"/>
              </a:lnSpc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жареное мясо</a:t>
            </a:r>
          </a:p>
          <a:p>
            <a:pPr>
              <a:lnSpc>
                <a:spcPct val="120000"/>
              </a:lnSpc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шашлык</a:t>
            </a:r>
          </a:p>
          <a:p>
            <a:pPr>
              <a:lnSpc>
                <a:spcPct val="120000"/>
              </a:lnSpc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курица в сметанном соусе</a:t>
            </a:r>
          </a:p>
          <a:p>
            <a:pPr>
              <a:lnSpc>
                <a:spcPct val="120000"/>
              </a:lnSpc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колбаса из печени</a:t>
            </a:r>
          </a:p>
          <a:p>
            <a:pPr>
              <a:lnSpc>
                <a:spcPct val="120000"/>
              </a:lnSpc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колбаса из бараньих субпродуктов</a:t>
            </a:r>
          </a:p>
          <a:p>
            <a:pPr>
              <a:lnSpc>
                <a:spcPct val="120000"/>
              </a:lnSpc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мясо в соусе</a:t>
            </a:r>
          </a:p>
          <a:p>
            <a:pPr>
              <a:lnSpc>
                <a:spcPct val="120000"/>
              </a:lnSpc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рагу из баранины</a:t>
            </a:r>
          </a:p>
          <a:p>
            <a:pPr>
              <a:lnSpc>
                <a:spcPct val="120000"/>
              </a:lnSpc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сушеное жареное мясо</a:t>
            </a:r>
          </a:p>
          <a:p>
            <a:pPr>
              <a:lnSpc>
                <a:spcPct val="120000"/>
              </a:lnSpc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отварная курица с соусом</a:t>
            </a:r>
          </a:p>
          <a:p>
            <a:pPr>
              <a:lnSpc>
                <a:spcPct val="120000"/>
              </a:lnSpc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отварная индейка с соусом</a:t>
            </a:r>
          </a:p>
          <a:p>
            <a:pPr>
              <a:lnSpc>
                <a:spcPct val="120000"/>
              </a:lnSpc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чесночный соус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401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2132856"/>
            <a:ext cx="8568951" cy="3993307"/>
          </a:xfrm>
        </p:spPr>
        <p:txBody>
          <a:bodyPr>
            <a:normAutofit/>
          </a:bodyPr>
          <a:lstStyle/>
          <a:p>
            <a:r>
              <a:rPr lang="ru-RU" sz="3200" i="1" dirty="0" err="1"/>
              <a:t>Нобэ</a:t>
            </a:r>
            <a:r>
              <a:rPr lang="ru-RU" sz="3200" i="1" dirty="0"/>
              <a:t> си </a:t>
            </a:r>
            <a:r>
              <a:rPr lang="ru-RU" sz="3200" i="1" dirty="0" err="1"/>
              <a:t>анэшхуэр</a:t>
            </a:r>
            <a:r>
              <a:rPr lang="ru-RU" sz="3200" i="1" dirty="0"/>
              <a:t> мэпщаф1э. Ар 1эф1у (вкусно) мэпщаф1э. </a:t>
            </a:r>
            <a:r>
              <a:rPr lang="ru-RU" sz="3200" i="1" dirty="0" err="1"/>
              <a:t>Нанэ</a:t>
            </a:r>
            <a:r>
              <a:rPr lang="ru-RU" sz="3200" i="1" dirty="0"/>
              <a:t> епщэф1 ... . </a:t>
            </a:r>
            <a:endParaRPr lang="ru-RU" sz="3200" i="1" dirty="0" smtClean="0"/>
          </a:p>
          <a:p>
            <a:pPr marL="0" indent="0">
              <a:buNone/>
            </a:pPr>
            <a:r>
              <a:rPr lang="ru-RU" sz="3200" i="1" dirty="0" smtClean="0"/>
              <a:t>   Сыт </a:t>
            </a:r>
            <a:r>
              <a:rPr lang="ru-RU" sz="3200" i="1" dirty="0" err="1"/>
              <a:t>нанэ</a:t>
            </a:r>
            <a:r>
              <a:rPr lang="ru-RU" sz="3200" i="1" dirty="0"/>
              <a:t> ипщэф1ыр? </a:t>
            </a:r>
            <a:endParaRPr lang="ru-RU" sz="3200" i="1" dirty="0" smtClean="0"/>
          </a:p>
          <a:p>
            <a:pPr marL="0" indent="0">
              <a:buNone/>
            </a:pPr>
            <a:endParaRPr lang="ru-RU" sz="2800" i="1" dirty="0" smtClean="0"/>
          </a:p>
          <a:p>
            <a:r>
              <a:rPr lang="ru-RU" sz="2800" i="1" dirty="0" err="1" smtClean="0"/>
              <a:t>Нобэ</a:t>
            </a:r>
            <a:r>
              <a:rPr lang="ru-RU" sz="2800" i="1" dirty="0" smtClean="0"/>
              <a:t> си </a:t>
            </a:r>
            <a:r>
              <a:rPr lang="ru-RU" sz="2800" i="1" dirty="0" err="1" smtClean="0"/>
              <a:t>шыпхъур</a:t>
            </a:r>
            <a:r>
              <a:rPr lang="ru-RU" sz="2800" i="1" dirty="0" smtClean="0"/>
              <a:t> мэпщаф1э. Ар 1эф1у мэпщаф1э. Си </a:t>
            </a:r>
            <a:r>
              <a:rPr lang="ru-RU" sz="2800" i="1" dirty="0" err="1" smtClean="0"/>
              <a:t>шыпхъум</a:t>
            </a:r>
            <a:r>
              <a:rPr lang="ru-RU" sz="2800" i="1" dirty="0" smtClean="0"/>
              <a:t> епщэф1 ... . </a:t>
            </a:r>
          </a:p>
          <a:p>
            <a:pPr marL="0" indent="0">
              <a:buNone/>
            </a:pPr>
            <a:r>
              <a:rPr lang="ru-RU" sz="2800" i="1" dirty="0"/>
              <a:t> </a:t>
            </a:r>
            <a:r>
              <a:rPr lang="ru-RU" sz="2800" i="1" dirty="0" smtClean="0"/>
              <a:t>   Сыт си </a:t>
            </a:r>
            <a:r>
              <a:rPr lang="ru-RU" sz="2800" i="1" dirty="0" err="1" smtClean="0"/>
              <a:t>шыпхъум</a:t>
            </a:r>
            <a:r>
              <a:rPr lang="ru-RU" sz="2800" i="1" dirty="0" smtClean="0"/>
              <a:t> ипщэф1ыр?</a:t>
            </a:r>
          </a:p>
          <a:p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Угадай блюдо!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558238" y="2666277"/>
            <a:ext cx="1398138" cy="560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err="1"/>
              <a:t>ж</a:t>
            </a:r>
            <a:r>
              <a:rPr lang="ru-RU" sz="2400" dirty="0" err="1" smtClean="0"/>
              <a:t>эрумэ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419872" y="4725144"/>
            <a:ext cx="2613094" cy="519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л</a:t>
            </a:r>
            <a:r>
              <a:rPr lang="ru-RU" sz="2400" dirty="0" smtClean="0"/>
              <a:t>ыц1ык1улыбжьэ.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8295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889104"/>
              </p:ext>
            </p:extLst>
          </p:nvPr>
        </p:nvGraphicFramePr>
        <p:xfrm>
          <a:off x="251521" y="1988840"/>
          <a:ext cx="8640959" cy="4464496"/>
        </p:xfrm>
        <a:graphic>
          <a:graphicData uri="http://schemas.openxmlformats.org/drawingml/2006/table">
            <a:tbl>
              <a:tblPr firstRow="1" firstCol="1" bandRow="1"/>
              <a:tblGrid>
                <a:gridCol w="1155371"/>
                <a:gridCol w="2495196"/>
                <a:gridCol w="2495196"/>
                <a:gridCol w="2495196"/>
              </a:tblGrid>
              <a:tr h="40723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лицо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24" marR="672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настоящее время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24" marR="672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прошедшее время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24" marR="672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будущее время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24" marR="672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2848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Единственное число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24" marR="672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8366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I. </a:t>
                      </a: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сэ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24" marR="672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ф1ыуэ</a:t>
                      </a:r>
                      <a:r>
                        <a:rPr lang="ru-RU" sz="20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с</a:t>
                      </a:r>
                      <a:r>
                        <a:rPr lang="ru-RU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лъагъу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24" marR="672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ф1ыуэ </a:t>
                      </a:r>
                      <a:r>
                        <a:rPr lang="ru-RU" sz="20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</a:t>
                      </a:r>
                      <a:r>
                        <a:rPr lang="ru-RU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лъэгъу</a:t>
                      </a:r>
                      <a:r>
                        <a:rPr lang="ru-RU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24" marR="672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ф1ыуэ </a:t>
                      </a:r>
                      <a:r>
                        <a:rPr lang="ru-RU" sz="20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</a:t>
                      </a:r>
                      <a:r>
                        <a:rPr lang="ru-RU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лъэгъу</a:t>
                      </a:r>
                      <a:r>
                        <a:rPr lang="ru-RU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ну</a:t>
                      </a:r>
                      <a:r>
                        <a:rPr lang="ru-RU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24" marR="672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366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</a:t>
                      </a: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уэ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24" marR="672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ф1ыуэ</a:t>
                      </a:r>
                      <a:r>
                        <a:rPr lang="ru-RU" sz="20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у</a:t>
                      </a:r>
                      <a:r>
                        <a:rPr lang="ru-RU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лъагъу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24" marR="672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ф1ыуэ </a:t>
                      </a:r>
                      <a:r>
                        <a:rPr lang="ru-RU" sz="20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</a:t>
                      </a:r>
                      <a:r>
                        <a:rPr lang="ru-RU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лъэгъу</a:t>
                      </a:r>
                      <a:r>
                        <a:rPr lang="ru-RU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24" marR="672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ф1ыуэ </a:t>
                      </a:r>
                      <a:r>
                        <a:rPr lang="ru-RU" sz="2000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</a:t>
                      </a:r>
                      <a:r>
                        <a:rPr lang="ru-RU" sz="20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лъэгъу</a:t>
                      </a:r>
                      <a:r>
                        <a:rPr lang="ru-RU" sz="20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ну</a:t>
                      </a:r>
                      <a:r>
                        <a:rPr lang="ru-RU" sz="20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24" marR="672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085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III </a:t>
                      </a: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ар, </a:t>
                      </a:r>
                      <a:r>
                        <a:rPr lang="ru-RU" sz="1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абы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24" marR="672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ф1ыуэ</a:t>
                      </a:r>
                      <a:r>
                        <a:rPr lang="ru-RU" sz="20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000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</a:t>
                      </a:r>
                      <a:r>
                        <a:rPr lang="ru-RU" sz="20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лъагъу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24" marR="672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ф1ыуэ </a:t>
                      </a:r>
                      <a:r>
                        <a:rPr lang="ru-RU" sz="2000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0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лъэгъу</a:t>
                      </a:r>
                      <a:r>
                        <a:rPr lang="ru-RU" sz="20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0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24" marR="672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ф1ыуэ </a:t>
                      </a:r>
                      <a:r>
                        <a:rPr lang="ru-RU" sz="2000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0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лъэгъу</a:t>
                      </a:r>
                      <a:r>
                        <a:rPr lang="ru-RU" sz="20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ну</a:t>
                      </a:r>
                      <a:r>
                        <a:rPr lang="ru-RU" sz="20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24" marR="672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009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Множественное число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24" marR="672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83668">
                <a:tc>
                  <a:txBody>
                    <a:bodyPr/>
                    <a:lstStyle/>
                    <a:p>
                      <a:pPr marL="228600" indent="-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I. </a:t>
                      </a: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дэ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24" marR="672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ф1ыуэ</a:t>
                      </a:r>
                      <a:r>
                        <a:rPr lang="ru-RU" sz="20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000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</a:t>
                      </a:r>
                      <a:r>
                        <a:rPr lang="ru-RU" sz="20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0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лъагъу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24" marR="672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ф1ыуэ </a:t>
                      </a:r>
                      <a:r>
                        <a:rPr lang="ru-RU" sz="2000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</a:t>
                      </a:r>
                      <a:r>
                        <a:rPr lang="ru-RU" sz="20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лъэгъу</a:t>
                      </a:r>
                      <a:r>
                        <a:rPr lang="ru-RU" sz="20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0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24" marR="672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ф1ыуэ </a:t>
                      </a:r>
                      <a:r>
                        <a:rPr lang="ru-RU" sz="20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</a:t>
                      </a:r>
                      <a:r>
                        <a:rPr lang="ru-RU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лъэгъу</a:t>
                      </a:r>
                      <a:r>
                        <a:rPr lang="ru-RU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ну</a:t>
                      </a:r>
                      <a:r>
                        <a:rPr lang="ru-RU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24" marR="672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41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</a:t>
                      </a: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фэ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24" marR="672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ф1ыуэ</a:t>
                      </a:r>
                      <a:r>
                        <a:rPr lang="ru-RU" sz="20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ф</a:t>
                      </a:r>
                      <a:r>
                        <a:rPr lang="ru-RU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лъагъу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24" marR="672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ф1ыуэ </a:t>
                      </a:r>
                      <a:r>
                        <a:rPr lang="ru-RU" sz="2000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</a:t>
                      </a:r>
                      <a:r>
                        <a:rPr lang="ru-RU" sz="20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лъэгъу</a:t>
                      </a:r>
                      <a:r>
                        <a:rPr lang="ru-RU" sz="20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0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24" marR="672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ф1ыуэ </a:t>
                      </a:r>
                      <a:r>
                        <a:rPr lang="ru-RU" sz="2000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</a:t>
                      </a:r>
                      <a:r>
                        <a:rPr lang="ru-RU" sz="20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лъэгъу</a:t>
                      </a:r>
                      <a:r>
                        <a:rPr lang="ru-RU" sz="20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ну</a:t>
                      </a:r>
                      <a:r>
                        <a:rPr lang="ru-RU" sz="20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24" marR="672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13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III. </a:t>
                      </a:r>
                      <a:r>
                        <a:rPr lang="ru-RU" sz="1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ахэр</a:t>
                      </a: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абыхэм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24" marR="672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ф1ыуэ</a:t>
                      </a:r>
                      <a:r>
                        <a:rPr lang="ru-RU" sz="20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я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лъагъу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24" marR="672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ф1ыуэ </a:t>
                      </a:r>
                      <a:r>
                        <a:rPr lang="ru-RU" sz="20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я</a:t>
                      </a:r>
                      <a:r>
                        <a:rPr lang="ru-RU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лъэгъу</a:t>
                      </a:r>
                      <a:r>
                        <a:rPr lang="ru-RU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24" marR="672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ф1ыуэ </a:t>
                      </a:r>
                      <a:r>
                        <a:rPr lang="ru-RU" sz="2000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я</a:t>
                      </a:r>
                      <a:r>
                        <a:rPr lang="ru-RU" sz="20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лъэгъу</a:t>
                      </a:r>
                      <a:r>
                        <a:rPr lang="ru-RU" sz="20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ну</a:t>
                      </a:r>
                      <a:r>
                        <a:rPr lang="ru-RU" sz="20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24" marR="672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Спряжение глагола </a:t>
            </a:r>
            <a:br>
              <a:rPr lang="ru-RU" dirty="0" smtClean="0"/>
            </a:br>
            <a:r>
              <a:rPr lang="ru-RU" dirty="0" smtClean="0"/>
              <a:t>ф1ыуэ </a:t>
            </a:r>
            <a:r>
              <a:rPr lang="ru-RU" dirty="0" err="1" smtClean="0"/>
              <a:t>лъагъун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293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2132856"/>
            <a:ext cx="8640959" cy="3993307"/>
          </a:xfrm>
        </p:spPr>
        <p:txBody>
          <a:bodyPr>
            <a:normAutofit lnSpcReduction="10000"/>
          </a:bodyPr>
          <a:lstStyle/>
          <a:p>
            <a:pPr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2800" dirty="0" smtClean="0">
                <a:latin typeface="Times New Roman" pitchFamily="18" charset="0"/>
                <a:ea typeface="Calibri"/>
                <a:cs typeface="Times New Roman" pitchFamily="18" charset="0"/>
              </a:rPr>
              <a:t>Вед.: </a:t>
            </a:r>
            <a:r>
              <a:rPr lang="ru-RU" sz="2800" dirty="0" err="1" smtClean="0">
                <a:latin typeface="Times New Roman" pitchFamily="18" charset="0"/>
                <a:ea typeface="Calibri"/>
                <a:cs typeface="Times New Roman" pitchFamily="18" charset="0"/>
              </a:rPr>
              <a:t>Сэ</a:t>
            </a:r>
            <a:r>
              <a:rPr lang="ru-RU" sz="2800" dirty="0" smtClean="0"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ea typeface="Calibri"/>
                <a:cs typeface="Times New Roman" pitchFamily="18" charset="0"/>
              </a:rPr>
              <a:t>дэлэн</a:t>
            </a:r>
            <a:r>
              <a:rPr lang="ru-RU" sz="2800" dirty="0">
                <a:latin typeface="Times New Roman" pitchFamily="18" charset="0"/>
                <a:ea typeface="Calibri"/>
                <a:cs typeface="Times New Roman" pitchFamily="18" charset="0"/>
              </a:rPr>
              <a:t> ф1ыуэ </a:t>
            </a:r>
            <a:r>
              <a:rPr lang="ru-RU" sz="2800" dirty="0" err="1">
                <a:latin typeface="Times New Roman" pitchFamily="18" charset="0"/>
                <a:ea typeface="Calibri"/>
                <a:cs typeface="Times New Roman" pitchFamily="18" charset="0"/>
              </a:rPr>
              <a:t>солъагъу</a:t>
            </a:r>
            <a:r>
              <a:rPr lang="ru-RU" sz="2800" dirty="0"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ru-RU" sz="2800" dirty="0" err="1">
                <a:latin typeface="Times New Roman" pitchFamily="18" charset="0"/>
                <a:ea typeface="Calibri"/>
                <a:cs typeface="Times New Roman" pitchFamily="18" charset="0"/>
              </a:rPr>
              <a:t>Уэ-щэ</a:t>
            </a:r>
            <a:r>
              <a:rPr lang="ru-RU" sz="2800" dirty="0">
                <a:latin typeface="Times New Roman" pitchFamily="18" charset="0"/>
                <a:ea typeface="Calibri"/>
                <a:cs typeface="Times New Roman" pitchFamily="18" charset="0"/>
              </a:rPr>
              <a:t>?</a:t>
            </a:r>
          </a:p>
          <a:p>
            <a:pPr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2800" dirty="0">
                <a:latin typeface="Times New Roman" pitchFamily="18" charset="0"/>
                <a:ea typeface="Calibri"/>
                <a:cs typeface="Times New Roman" pitchFamily="18" charset="0"/>
              </a:rPr>
              <a:t>1 </a:t>
            </a:r>
            <a:r>
              <a:rPr lang="ru-RU" sz="2800" dirty="0" smtClean="0">
                <a:latin typeface="Times New Roman" pitchFamily="18" charset="0"/>
                <a:ea typeface="Calibri"/>
                <a:cs typeface="Times New Roman" pitchFamily="18" charset="0"/>
              </a:rPr>
              <a:t>уч.: </a:t>
            </a:r>
            <a:r>
              <a:rPr lang="ru-RU" sz="2800" dirty="0" err="1">
                <a:latin typeface="Times New Roman" pitchFamily="18" charset="0"/>
                <a:ea typeface="Calibri"/>
                <a:cs typeface="Times New Roman" pitchFamily="18" charset="0"/>
              </a:rPr>
              <a:t>Сэ</a:t>
            </a:r>
            <a:r>
              <a:rPr lang="ru-RU" sz="2800" dirty="0"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ea typeface="Calibri"/>
                <a:cs typeface="Times New Roman" pitchFamily="18" charset="0"/>
              </a:rPr>
              <a:t>джэдлыбжьэ</a:t>
            </a:r>
            <a:r>
              <a:rPr lang="ru-RU" sz="2800" dirty="0">
                <a:latin typeface="Times New Roman" pitchFamily="18" charset="0"/>
                <a:ea typeface="Calibri"/>
                <a:cs typeface="Times New Roman" pitchFamily="18" charset="0"/>
              </a:rPr>
              <a:t> ф1ыуэ </a:t>
            </a:r>
            <a:r>
              <a:rPr lang="ru-RU" sz="2800" dirty="0" err="1">
                <a:latin typeface="Times New Roman" pitchFamily="18" charset="0"/>
                <a:ea typeface="Calibri"/>
                <a:cs typeface="Times New Roman" pitchFamily="18" charset="0"/>
              </a:rPr>
              <a:t>солъагъу</a:t>
            </a:r>
            <a:r>
              <a:rPr lang="ru-RU" sz="2800" dirty="0"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ru-RU" sz="2800" dirty="0" err="1">
                <a:latin typeface="Times New Roman" pitchFamily="18" charset="0"/>
                <a:ea typeface="Calibri"/>
                <a:cs typeface="Times New Roman" pitchFamily="18" charset="0"/>
              </a:rPr>
              <a:t>Уэ-щэ</a:t>
            </a:r>
            <a:r>
              <a:rPr lang="ru-RU" sz="2800" dirty="0" smtClean="0">
                <a:latin typeface="Times New Roman" pitchFamily="18" charset="0"/>
                <a:ea typeface="Calibri"/>
                <a:cs typeface="Times New Roman" pitchFamily="18" charset="0"/>
              </a:rPr>
              <a:t>?</a:t>
            </a:r>
          </a:p>
          <a:p>
            <a:pPr indent="0" algn="just">
              <a:lnSpc>
                <a:spcPct val="115000"/>
              </a:lnSpc>
              <a:buNone/>
            </a:pPr>
            <a:r>
              <a:rPr lang="ru-RU" sz="2800" dirty="0">
                <a:latin typeface="Times New Roman" pitchFamily="18" charset="0"/>
                <a:ea typeface="Calibri"/>
                <a:cs typeface="Times New Roman" pitchFamily="18" charset="0"/>
              </a:rPr>
              <a:t>2 уч.: </a:t>
            </a:r>
            <a:r>
              <a:rPr lang="ru-RU" sz="2800" dirty="0" err="1">
                <a:latin typeface="Times New Roman" pitchFamily="18" charset="0"/>
                <a:ea typeface="Calibri"/>
                <a:cs typeface="Times New Roman" pitchFamily="18" charset="0"/>
              </a:rPr>
              <a:t>Сэ</a:t>
            </a:r>
            <a:r>
              <a:rPr lang="ru-RU" sz="2800" dirty="0">
                <a:latin typeface="Times New Roman" pitchFamily="18" charset="0"/>
                <a:ea typeface="Calibri"/>
                <a:cs typeface="Times New Roman" pitchFamily="18" charset="0"/>
              </a:rPr>
              <a:t> лыц1ык1улыбжьэ ф1ыуэ </a:t>
            </a:r>
            <a:r>
              <a:rPr lang="ru-RU" sz="2800" dirty="0" err="1">
                <a:latin typeface="Times New Roman" pitchFamily="18" charset="0"/>
                <a:ea typeface="Calibri"/>
                <a:cs typeface="Times New Roman" pitchFamily="18" charset="0"/>
              </a:rPr>
              <a:t>солъагъу</a:t>
            </a:r>
            <a:r>
              <a:rPr lang="ru-RU" sz="2800" dirty="0"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ru-RU" sz="2800" dirty="0" err="1">
                <a:latin typeface="Times New Roman" pitchFamily="18" charset="0"/>
                <a:ea typeface="Calibri"/>
                <a:cs typeface="Times New Roman" pitchFamily="18" charset="0"/>
              </a:rPr>
              <a:t>Уэ-щэ</a:t>
            </a:r>
            <a:r>
              <a:rPr lang="ru-RU" sz="2800" dirty="0">
                <a:latin typeface="Times New Roman" pitchFamily="18" charset="0"/>
                <a:ea typeface="Calibri"/>
                <a:cs typeface="Times New Roman" pitchFamily="18" charset="0"/>
              </a:rPr>
              <a:t>? </a:t>
            </a:r>
            <a:endParaRPr lang="ru-RU" sz="2800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3 уч.: ...</a:t>
            </a:r>
          </a:p>
          <a:p>
            <a:pPr indent="0" algn="just">
              <a:lnSpc>
                <a:spcPct val="115000"/>
              </a:lnSpc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4 уч.: ...</a:t>
            </a:r>
          </a:p>
          <a:p>
            <a:pPr indent="0" algn="just">
              <a:lnSpc>
                <a:spcPct val="115000"/>
              </a:lnSpc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5 уч.: ...</a:t>
            </a:r>
          </a:p>
          <a:p>
            <a:pPr indent="0" algn="just">
              <a:lnSpc>
                <a:spcPct val="115000"/>
              </a:lnSpc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6 уч.: ...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endParaRPr lang="ru-RU" sz="18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Продолжаем по цепочке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230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93027"/>
              </p:ext>
            </p:extLst>
          </p:nvPr>
        </p:nvGraphicFramePr>
        <p:xfrm>
          <a:off x="467545" y="2564904"/>
          <a:ext cx="8275080" cy="3860364"/>
        </p:xfrm>
        <a:graphic>
          <a:graphicData uri="http://schemas.openxmlformats.org/drawingml/2006/table">
            <a:tbl>
              <a:tblPr firstRow="1" firstCol="1" bandRow="1"/>
              <a:tblGrid>
                <a:gridCol w="1597037"/>
                <a:gridCol w="3338498"/>
                <a:gridCol w="3339545"/>
              </a:tblGrid>
              <a:tr h="95963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Лицо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Единственное число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Множественное число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95963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сы-, с-, з- 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ды-, д-, т-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963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у-, б-, п-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фы-, ф-, в-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963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III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-, е-, и-, мэ-, ма- 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-, я-, а-, 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мэ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-, 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ма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Личные префиксы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214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2276872"/>
            <a:ext cx="7408333" cy="3849291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/>
                <a:ea typeface="Calibri"/>
              </a:rPr>
              <a:t>Сыт 1эф1ыр? </a:t>
            </a:r>
            <a:endParaRPr lang="ru-RU" sz="2800" dirty="0" smtClean="0">
              <a:latin typeface="Times New Roman"/>
              <a:ea typeface="Calibri"/>
            </a:endParaRPr>
          </a:p>
          <a:p>
            <a:r>
              <a:rPr lang="ru-RU" sz="2800" dirty="0" err="1" smtClean="0">
                <a:latin typeface="Times New Roman"/>
                <a:ea typeface="Calibri"/>
              </a:rPr>
              <a:t>Хэт</a:t>
            </a:r>
            <a:r>
              <a:rPr lang="ru-RU" sz="2800" dirty="0" smtClean="0">
                <a:latin typeface="Times New Roman"/>
                <a:ea typeface="Calibri"/>
              </a:rPr>
              <a:t> </a:t>
            </a:r>
            <a:r>
              <a:rPr lang="ru-RU" sz="2800" dirty="0">
                <a:latin typeface="Times New Roman"/>
                <a:ea typeface="Calibri"/>
              </a:rPr>
              <a:t>1эф1у пщаф1эр? </a:t>
            </a:r>
            <a:endParaRPr lang="ru-RU" sz="2800" dirty="0" smtClean="0">
              <a:latin typeface="Times New Roman"/>
              <a:ea typeface="Calibri"/>
            </a:endParaRPr>
          </a:p>
          <a:p>
            <a:r>
              <a:rPr lang="ru-RU" sz="2800" dirty="0" smtClean="0">
                <a:latin typeface="Times New Roman"/>
                <a:ea typeface="Calibri"/>
              </a:rPr>
              <a:t>Сыт </a:t>
            </a:r>
            <a:r>
              <a:rPr lang="ru-RU" sz="2800" dirty="0" err="1" smtClean="0">
                <a:latin typeface="Times New Roman"/>
                <a:ea typeface="Calibri"/>
              </a:rPr>
              <a:t>уи</a:t>
            </a:r>
            <a:r>
              <a:rPr lang="ru-RU" sz="2800" dirty="0" smtClean="0">
                <a:latin typeface="Times New Roman"/>
                <a:ea typeface="Calibri"/>
              </a:rPr>
              <a:t> </a:t>
            </a:r>
            <a:r>
              <a:rPr lang="ru-RU" sz="2800" dirty="0" err="1" smtClean="0">
                <a:latin typeface="Times New Roman"/>
                <a:ea typeface="Calibri"/>
              </a:rPr>
              <a:t>шыпхъум</a:t>
            </a:r>
            <a:r>
              <a:rPr lang="ru-RU" sz="2800" dirty="0" smtClean="0">
                <a:latin typeface="Times New Roman"/>
                <a:ea typeface="Calibri"/>
              </a:rPr>
              <a:t> ф1ыуэ </a:t>
            </a:r>
            <a:r>
              <a:rPr lang="ru-RU" sz="2800" dirty="0" err="1" smtClean="0">
                <a:latin typeface="Times New Roman"/>
                <a:ea typeface="Calibri"/>
              </a:rPr>
              <a:t>илъагъур</a:t>
            </a:r>
            <a:r>
              <a:rPr lang="ru-RU" sz="2800" dirty="0" smtClean="0">
                <a:latin typeface="Times New Roman"/>
                <a:ea typeface="Calibri"/>
              </a:rPr>
              <a:t>?</a:t>
            </a:r>
          </a:p>
          <a:p>
            <a:r>
              <a:rPr lang="ru-RU" sz="2800" dirty="0" err="1" smtClean="0">
                <a:latin typeface="Times New Roman"/>
                <a:ea typeface="Calibri"/>
              </a:rPr>
              <a:t>Хэт</a:t>
            </a:r>
            <a:r>
              <a:rPr lang="ru-RU" sz="2800" dirty="0" smtClean="0">
                <a:latin typeface="Times New Roman"/>
                <a:ea typeface="Calibri"/>
              </a:rPr>
              <a:t> </a:t>
            </a:r>
            <a:r>
              <a:rPr lang="ru-RU" sz="2800" dirty="0" err="1" smtClean="0">
                <a:latin typeface="Times New Roman"/>
                <a:ea typeface="Calibri"/>
              </a:rPr>
              <a:t>дэлэн</a:t>
            </a:r>
            <a:r>
              <a:rPr lang="ru-RU" sz="2800" dirty="0" smtClean="0">
                <a:latin typeface="Times New Roman"/>
                <a:ea typeface="Calibri"/>
              </a:rPr>
              <a:t> ф1ыуэ </a:t>
            </a:r>
            <a:r>
              <a:rPr lang="ru-RU" sz="2800" dirty="0" err="1" smtClean="0">
                <a:latin typeface="Times New Roman"/>
                <a:ea typeface="Calibri"/>
              </a:rPr>
              <a:t>зылъагъур</a:t>
            </a:r>
            <a:r>
              <a:rPr lang="ru-RU" sz="2800" dirty="0" smtClean="0">
                <a:latin typeface="Times New Roman"/>
                <a:ea typeface="Calibri"/>
              </a:rPr>
              <a:t>?</a:t>
            </a:r>
            <a:endParaRPr lang="ru-RU" sz="2800" dirty="0">
              <a:latin typeface="Times New Roman"/>
              <a:ea typeface="Calibri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Отвечаем на вопросы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815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b="1" dirty="0" smtClean="0"/>
              <a:t>Глаголы </a:t>
            </a:r>
            <a:br>
              <a:rPr lang="ru-RU" b="1" dirty="0" smtClean="0"/>
            </a:br>
            <a:r>
              <a:rPr lang="ru-RU" b="1" dirty="0" err="1" smtClean="0">
                <a:solidFill>
                  <a:srgbClr val="FFFF00"/>
                </a:solidFill>
              </a:rPr>
              <a:t>шхэн</a:t>
            </a:r>
            <a:r>
              <a:rPr lang="ru-RU" b="1" dirty="0" smtClean="0">
                <a:solidFill>
                  <a:srgbClr val="FFFF00"/>
                </a:solidFill>
              </a:rPr>
              <a:t> - </a:t>
            </a:r>
            <a:r>
              <a:rPr lang="ru-RU" b="1" dirty="0" err="1" smtClean="0">
                <a:solidFill>
                  <a:srgbClr val="FFFF00"/>
                </a:solidFill>
              </a:rPr>
              <a:t>шхын</a:t>
            </a:r>
            <a:endParaRPr lang="ru-RU" b="1" dirty="0">
              <a:solidFill>
                <a:srgbClr val="FFFF00"/>
              </a:solidFill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676655" y="1988840"/>
            <a:ext cx="3822192" cy="446449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ru-RU" sz="3500" dirty="0" err="1" smtClean="0">
                <a:latin typeface="Times New Roman" pitchFamily="18" charset="0"/>
                <a:cs typeface="Times New Roman" pitchFamily="18" charset="0"/>
              </a:rPr>
              <a:t>Шхэ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!   </a:t>
            </a:r>
          </a:p>
          <a:p>
            <a:endParaRPr lang="ru-RU" sz="3500" dirty="0">
              <a:latin typeface="Times New Roman" pitchFamily="18" charset="0"/>
              <a:cs typeface="Times New Roman" pitchFamily="18" charset="0"/>
            </a:endParaRPr>
          </a:p>
          <a:p>
            <a:endParaRPr lang="ru-RU" sz="35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500" dirty="0" err="1" smtClean="0">
                <a:latin typeface="Times New Roman" pitchFamily="18" charset="0"/>
                <a:cs typeface="Times New Roman" pitchFamily="18" charset="0"/>
              </a:rPr>
              <a:t>Шхын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 -  </a:t>
            </a:r>
            <a:r>
              <a:rPr lang="ru-RU" sz="3500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ru-RU" sz="3500" i="1" dirty="0" err="1">
                <a:latin typeface="Times New Roman" pitchFamily="18" charset="0"/>
                <a:cs typeface="Times New Roman" pitchFamily="18" charset="0"/>
              </a:rPr>
              <a:t>перех</a:t>
            </a:r>
            <a:r>
              <a:rPr lang="ru-RU" sz="3500" i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3500" dirty="0">
                <a:latin typeface="Times New Roman" pitchFamily="18" charset="0"/>
                <a:cs typeface="Times New Roman" pitchFamily="18" charset="0"/>
              </a:rPr>
              <a:t>съесть, скушать </a:t>
            </a:r>
            <a:r>
              <a:rPr lang="ru-RU" sz="3500" i="1" dirty="0">
                <a:latin typeface="Times New Roman" pitchFamily="18" charset="0"/>
                <a:cs typeface="Times New Roman" pitchFamily="18" charset="0"/>
              </a:rPr>
              <a:t>что-л</a:t>
            </a:r>
            <a:r>
              <a:rPr lang="ru-RU" sz="3500" i="1" dirty="0" smtClean="0">
                <a:latin typeface="Times New Roman" pitchFamily="18" charset="0"/>
                <a:cs typeface="Times New Roman" pitchFamily="18" charset="0"/>
              </a:rPr>
              <a:t>. (спряг. как глагол </a:t>
            </a:r>
            <a:r>
              <a:rPr lang="ru-RU" sz="3500" i="1" dirty="0" err="1" smtClean="0">
                <a:latin typeface="Times New Roman" pitchFamily="18" charset="0"/>
                <a:cs typeface="Times New Roman" pitchFamily="18" charset="0"/>
              </a:rPr>
              <a:t>лъагъун</a:t>
            </a:r>
            <a:r>
              <a:rPr lang="ru-RU" sz="3500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5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500" b="1" dirty="0" err="1">
                <a:latin typeface="Times New Roman" pitchFamily="18" charset="0"/>
                <a:cs typeface="Times New Roman" pitchFamily="18" charset="0"/>
              </a:rPr>
              <a:t>шхын</a:t>
            </a:r>
            <a:r>
              <a:rPr lang="ru-RU" sz="3500" dirty="0">
                <a:latin typeface="Times New Roman" pitchFamily="18" charset="0"/>
                <a:cs typeface="Times New Roman" pitchFamily="18" charset="0"/>
              </a:rPr>
              <a:t> II пища, еда, кушанье. </a:t>
            </a:r>
          </a:p>
          <a:p>
            <a:pPr marL="0" indent="0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                    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4"/>
          </p:nvPr>
        </p:nvSpPr>
        <p:spPr>
          <a:xfrm>
            <a:off x="4645152" y="1988840"/>
            <a:ext cx="3822192" cy="446449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Джэдлыбжьэ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шхы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!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Жэрумэ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шхы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!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Дэлэн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шхы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!</a:t>
            </a:r>
          </a:p>
          <a:p>
            <a:endParaRPr lang="ru-RU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Хэ1эбэ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шхын</a:t>
            </a:r>
            <a:r>
              <a:rPr lang="ru-RU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ым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!</a:t>
            </a:r>
          </a:p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Хэ1эбэ ...!</a:t>
            </a:r>
          </a:p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Хэ1эбэн </a:t>
            </a:r>
            <a:r>
              <a:rPr lang="ru-RU" sz="3200" i="1" dirty="0" smtClean="0">
                <a:latin typeface="Times New Roman" pitchFamily="18" charset="0"/>
                <a:cs typeface="Times New Roman" pitchFamily="18" charset="0"/>
              </a:rPr>
              <a:t>(спрягается  как глагол </a:t>
            </a:r>
            <a:r>
              <a:rPr lang="ru-RU" sz="3200" i="1" dirty="0" err="1" smtClean="0">
                <a:latin typeface="Times New Roman" pitchFamily="18" charset="0"/>
                <a:cs typeface="Times New Roman" pitchFamily="18" charset="0"/>
              </a:rPr>
              <a:t>щыпсэун</a:t>
            </a:r>
            <a:r>
              <a:rPr lang="ru-RU" sz="3200" i="1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endParaRPr lang="ru-RU" dirty="0"/>
          </a:p>
        </p:txBody>
      </p:sp>
      <p:sp>
        <p:nvSpPr>
          <p:cNvPr id="5" name="5-конечная звезда 4"/>
          <p:cNvSpPr/>
          <p:nvPr/>
        </p:nvSpPr>
        <p:spPr>
          <a:xfrm>
            <a:off x="8460432" y="5949280"/>
            <a:ext cx="576064" cy="57606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58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50</TotalTime>
  <Words>404</Words>
  <Application>Microsoft Office PowerPoint</Application>
  <PresentationFormat>Экран (4:3)</PresentationFormat>
  <Paragraphs>119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Волна</vt:lpstr>
      <vt:lpstr>Изучаем  кабардинский язык</vt:lpstr>
      <vt:lpstr>Читаем, переводим.</vt:lpstr>
      <vt:lpstr>Шхыныгъуэхэр. Адыгэ шхыныгъуэхэр.</vt:lpstr>
      <vt:lpstr>Угадай блюдо!</vt:lpstr>
      <vt:lpstr>Спряжение глагола  ф1ыуэ лъагъун</vt:lpstr>
      <vt:lpstr>Продолжаем по цепочке</vt:lpstr>
      <vt:lpstr>Личные префиксы</vt:lpstr>
      <vt:lpstr>Отвечаем на вопросы</vt:lpstr>
      <vt:lpstr>Глаголы  шхэн - шхын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MAMA</dc:creator>
  <cp:lastModifiedBy>MAMA</cp:lastModifiedBy>
  <cp:revision>6</cp:revision>
  <dcterms:created xsi:type="dcterms:W3CDTF">2013-09-08T12:48:13Z</dcterms:created>
  <dcterms:modified xsi:type="dcterms:W3CDTF">2013-11-14T21:04:17Z</dcterms:modified>
</cp:coreProperties>
</file>