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4A5093D-BF12-4FA6-B9EA-0BD739856A8C}" type="datetimeFigureOut">
              <a:rPr lang="ru-RU" smtClean="0"/>
              <a:t>26.11.2013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287CE69-E8F2-4053-98F6-67AACF42398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6751"/>
            <a:ext cx="6992937" cy="240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№15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3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7335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600" b="1" dirty="0"/>
              <a:t>Сыт </a:t>
            </a:r>
            <a:r>
              <a:rPr lang="ru-RU" sz="3600" b="1" dirty="0" err="1"/>
              <a:t>тепщэчым</a:t>
            </a:r>
            <a:r>
              <a:rPr lang="ru-RU" sz="3600" b="1" dirty="0"/>
              <a:t> (</a:t>
            </a:r>
            <a:r>
              <a:rPr lang="ru-RU" sz="3600" b="1" dirty="0" err="1"/>
              <a:t>шыуаным</a:t>
            </a:r>
            <a:r>
              <a:rPr lang="ru-RU" sz="3600" b="1" dirty="0"/>
              <a:t>, </a:t>
            </a:r>
            <a:r>
              <a:rPr lang="ru-RU" sz="3600" b="1" dirty="0" err="1"/>
              <a:t>пэгуным</a:t>
            </a:r>
            <a:r>
              <a:rPr lang="ru-RU" sz="3600" b="1" dirty="0"/>
              <a:t>) </a:t>
            </a:r>
            <a:r>
              <a:rPr lang="ru-RU" sz="3600" b="1" dirty="0" err="1"/>
              <a:t>илъыр</a:t>
            </a:r>
            <a:r>
              <a:rPr lang="ru-RU" sz="3600" b="1" dirty="0"/>
              <a:t> (</a:t>
            </a:r>
            <a:r>
              <a:rPr lang="ru-RU" sz="3600" b="1" dirty="0" err="1"/>
              <a:t>итыр</a:t>
            </a:r>
            <a:r>
              <a:rPr lang="ru-RU" sz="3600" b="1" dirty="0" smtClean="0"/>
              <a:t>)?</a:t>
            </a:r>
          </a:p>
          <a:p>
            <a:pPr algn="just"/>
            <a:endParaRPr lang="ru-RU" sz="3600" b="1" dirty="0" smtClean="0"/>
          </a:p>
          <a:p>
            <a:pPr algn="just"/>
            <a:r>
              <a:rPr lang="ru-RU" sz="3600" b="1" dirty="0" smtClean="0"/>
              <a:t>Сыт </a:t>
            </a:r>
            <a:r>
              <a:rPr lang="ru-RU" sz="3600" b="1" dirty="0" err="1" smtClean="0"/>
              <a:t>ст</a:t>
            </a:r>
            <a:r>
              <a:rPr lang="en-US" sz="3600" b="1" dirty="0" smtClean="0"/>
              <a:t>I</a:t>
            </a:r>
            <a:r>
              <a:rPr lang="ru-RU" sz="3600" b="1" dirty="0" err="1" smtClean="0"/>
              <a:t>олым</a:t>
            </a:r>
            <a:r>
              <a:rPr lang="ru-RU" sz="3600" b="1" dirty="0" smtClean="0"/>
              <a:t> </a:t>
            </a:r>
            <a:r>
              <a:rPr lang="ru-RU" sz="3600" b="1" dirty="0"/>
              <a:t>(</a:t>
            </a:r>
            <a:r>
              <a:rPr lang="ru-RU" sz="3600" b="1" dirty="0" err="1"/>
              <a:t>тумбочкэм</a:t>
            </a:r>
            <a:r>
              <a:rPr lang="ru-RU" sz="3600" b="1" dirty="0"/>
              <a:t>, </a:t>
            </a:r>
            <a:r>
              <a:rPr lang="ru-RU" sz="3600" b="1" dirty="0" err="1"/>
              <a:t>шкафым</a:t>
            </a:r>
            <a:r>
              <a:rPr lang="ru-RU" sz="3600" b="1" dirty="0"/>
              <a:t>) </a:t>
            </a:r>
            <a:r>
              <a:rPr lang="ru-RU" sz="3600" b="1" dirty="0" err="1"/>
              <a:t>телъыр</a:t>
            </a:r>
            <a:r>
              <a:rPr lang="ru-RU" sz="3600" b="1" dirty="0"/>
              <a:t> (</a:t>
            </a:r>
            <a:r>
              <a:rPr lang="ru-RU" sz="3600" b="1" dirty="0" err="1"/>
              <a:t>тетыр</a:t>
            </a:r>
            <a:r>
              <a:rPr lang="ru-RU" sz="3600" b="1" dirty="0" smtClean="0"/>
              <a:t>)?</a:t>
            </a:r>
          </a:p>
          <a:p>
            <a:pPr algn="just"/>
            <a:endParaRPr lang="ru-RU" sz="3600" b="1" dirty="0" smtClean="0"/>
          </a:p>
          <a:p>
            <a:pPr algn="just"/>
            <a:r>
              <a:rPr lang="ru-RU" sz="3600" b="1" dirty="0" err="1" smtClean="0"/>
              <a:t>Хэт</a:t>
            </a:r>
            <a:r>
              <a:rPr lang="ru-RU" sz="3600" b="1" dirty="0" smtClean="0"/>
              <a:t> </a:t>
            </a:r>
            <a:r>
              <a:rPr lang="ru-RU" sz="3600" b="1" dirty="0" err="1"/>
              <a:t>хьэкъущыкъур</a:t>
            </a:r>
            <a:r>
              <a:rPr lang="ru-RU" sz="3600" b="1" dirty="0"/>
              <a:t> (</a:t>
            </a:r>
            <a:r>
              <a:rPr lang="ru-RU" sz="3600" b="1" dirty="0" err="1"/>
              <a:t>тебэр</a:t>
            </a:r>
            <a:r>
              <a:rPr lang="ru-RU" sz="3600" b="1" dirty="0"/>
              <a:t>, </a:t>
            </a:r>
            <a:r>
              <a:rPr lang="ru-RU" sz="3600" b="1" dirty="0" err="1"/>
              <a:t>стэчанхэр</a:t>
            </a:r>
            <a:r>
              <a:rPr lang="ru-RU" sz="3600" b="1" dirty="0"/>
              <a:t>) </a:t>
            </a:r>
            <a:r>
              <a:rPr lang="ru-RU" sz="3600" b="1" dirty="0" err="1" smtClean="0"/>
              <a:t>зытхьэщ</a:t>
            </a:r>
            <a:r>
              <a:rPr lang="en-US" sz="3600" b="1" dirty="0" smtClean="0"/>
              <a:t>I</a:t>
            </a:r>
            <a:r>
              <a:rPr lang="ru-RU" sz="3600" b="1" dirty="0" smtClean="0"/>
              <a:t>ар </a:t>
            </a:r>
            <a:r>
              <a:rPr lang="ru-RU" sz="3600" b="1" dirty="0"/>
              <a:t>(</a:t>
            </a:r>
            <a:r>
              <a:rPr lang="ru-RU" sz="3600" b="1" dirty="0" err="1" smtClean="0"/>
              <a:t>зытхьэщ</a:t>
            </a:r>
            <a:r>
              <a:rPr lang="en-US" sz="3600" b="1" dirty="0" smtClean="0"/>
              <a:t>I</a:t>
            </a:r>
            <a:r>
              <a:rPr lang="ru-RU" sz="3600" b="1" dirty="0" err="1" smtClean="0"/>
              <a:t>ынур</a:t>
            </a:r>
            <a:r>
              <a:rPr lang="ru-RU" sz="3600" b="1" dirty="0"/>
              <a:t>)?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r>
              <a:rPr lang="ru-RU" sz="4900" b="1" dirty="0" smtClean="0">
                <a:solidFill>
                  <a:srgbClr val="FFFF00"/>
                </a:solidFill>
                <a:effectLst/>
              </a:rPr>
              <a:t>Работаем с вопросительными предложениями.</a:t>
            </a:r>
            <a:endParaRPr lang="ru-RU" sz="4900" b="1" dirty="0">
              <a:solidFill>
                <a:srgbClr val="FFFF00"/>
              </a:solidFill>
            </a:endParaRPr>
          </a:p>
        </p:txBody>
      </p:sp>
      <p:sp>
        <p:nvSpPr>
          <p:cNvPr id="3" name="5-конечная звезда 2"/>
          <p:cNvSpPr/>
          <p:nvPr/>
        </p:nvSpPr>
        <p:spPr>
          <a:xfrm>
            <a:off x="8028384" y="5949280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4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9" y="1974945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0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ru-RU" sz="4900" b="1" dirty="0" smtClean="0">
                <a:solidFill>
                  <a:srgbClr val="FFFF00"/>
                </a:solidFill>
              </a:rPr>
              <a:t>Учим новые слова</a:t>
            </a:r>
            <a:r>
              <a:rPr lang="ru-RU" dirty="0" smtClean="0">
                <a:solidFill>
                  <a:srgbClr val="00B0F0"/>
                </a:solidFill>
              </a:rPr>
              <a:t/>
            </a:r>
            <a:br>
              <a:rPr lang="ru-RU" dirty="0" smtClean="0">
                <a:solidFill>
                  <a:srgbClr val="00B0F0"/>
                </a:solidFill>
              </a:rPr>
            </a:b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27584" y="836712"/>
            <a:ext cx="3024336" cy="590465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b="1" u="sng" dirty="0" err="1">
                <a:latin typeface="Times New Roman"/>
                <a:ea typeface="Calibri"/>
                <a:cs typeface="Times New Roman"/>
              </a:rPr>
              <a:t>хь</a:t>
            </a:r>
            <a:r>
              <a:rPr lang="ru-RU" sz="2400" dirty="0" err="1">
                <a:latin typeface="Times New Roman"/>
                <a:ea typeface="Calibri"/>
                <a:cs typeface="Times New Roman"/>
              </a:rPr>
              <a:t>э</a:t>
            </a:r>
            <a:r>
              <a:rPr lang="ru-RU" sz="2400" b="1" u="sng" dirty="0" err="1">
                <a:latin typeface="Times New Roman"/>
                <a:ea typeface="Calibri"/>
                <a:cs typeface="Times New Roman"/>
              </a:rPr>
              <a:t>къу</a:t>
            </a:r>
            <a:r>
              <a:rPr lang="ru-RU" sz="2400" b="1" dirty="0" err="1">
                <a:latin typeface="Times New Roman"/>
                <a:ea typeface="Calibri"/>
                <a:cs typeface="Times New Roman"/>
              </a:rPr>
              <a:t>щ</a:t>
            </a:r>
            <a:r>
              <a:rPr lang="ru-RU" sz="2400" dirty="0" err="1">
                <a:latin typeface="Times New Roman"/>
                <a:ea typeface="Calibri"/>
                <a:cs typeface="Times New Roman"/>
              </a:rPr>
              <a:t>ы</a:t>
            </a:r>
            <a:r>
              <a:rPr lang="ru-RU" sz="2400" b="1" u="sng" dirty="0" err="1">
                <a:latin typeface="Times New Roman"/>
                <a:ea typeface="Calibri"/>
                <a:cs typeface="Times New Roman"/>
              </a:rPr>
              <a:t>къу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>
                <a:latin typeface="Times New Roman"/>
                <a:ea typeface="Calibri"/>
                <a:cs typeface="Times New Roman"/>
              </a:rPr>
              <a:t>теп</a:t>
            </a:r>
            <a:r>
              <a:rPr lang="ru-RU" sz="2400" b="1" dirty="0" err="1">
                <a:latin typeface="Times New Roman"/>
                <a:ea typeface="Calibri"/>
                <a:cs typeface="Times New Roman"/>
              </a:rPr>
              <a:t>щ</a:t>
            </a:r>
            <a:r>
              <a:rPr lang="ru-RU" sz="2400" dirty="0" err="1">
                <a:latin typeface="Times New Roman"/>
                <a:ea typeface="Calibri"/>
                <a:cs typeface="Times New Roman"/>
              </a:rPr>
              <a:t>эч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шына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къ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фа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лъ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гу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а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хъу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>
                <a:latin typeface="Times New Roman"/>
                <a:ea typeface="Calibri"/>
                <a:cs typeface="Times New Roman"/>
              </a:rPr>
              <a:t>сэ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бжэмышх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тебэ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b="1" u="sng" dirty="0" smtClean="0">
                <a:latin typeface="Times New Roman"/>
                <a:ea typeface="Calibri"/>
                <a:cs typeface="Times New Roman"/>
              </a:rPr>
              <a:t>к</a:t>
            </a: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эстру</a:t>
            </a:r>
            <a:r>
              <a:rPr lang="ru-RU" sz="2400" b="1" dirty="0" err="1" smtClean="0">
                <a:latin typeface="Times New Roman"/>
                <a:ea typeface="Calibri"/>
                <a:cs typeface="Times New Roman"/>
              </a:rPr>
              <a:t>л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sz="2400" dirty="0">
              <a:latin typeface="Times New Roman"/>
              <a:ea typeface="Calibri"/>
              <a:cs typeface="Times New Roman"/>
            </a:endParaRP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пэ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гу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н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шы</a:t>
            </a:r>
            <a:r>
              <a:rPr lang="ru-RU" sz="2400" b="1" dirty="0" err="1" smtClean="0">
                <a:latin typeface="Times New Roman"/>
                <a:ea typeface="Calibri"/>
                <a:cs typeface="Times New Roman"/>
              </a:rPr>
              <a:t>у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ан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>
                <a:latin typeface="Times New Roman"/>
                <a:ea typeface="Calibri"/>
                <a:cs typeface="Times New Roman"/>
              </a:rPr>
              <a:t>фошы</a:t>
            </a:r>
            <a:r>
              <a:rPr lang="ru-RU" sz="2400" b="1" u="sng" dirty="0" err="1">
                <a:latin typeface="Times New Roman"/>
                <a:ea typeface="Calibri"/>
                <a:cs typeface="Times New Roman"/>
              </a:rPr>
              <a:t>гъулъ</a:t>
            </a:r>
            <a:r>
              <a:rPr lang="ru-RU" sz="2400" dirty="0" err="1">
                <a:latin typeface="Times New Roman"/>
                <a:ea typeface="Calibri"/>
                <a:cs typeface="Times New Roman"/>
              </a:rPr>
              <a:t>э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шы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гъулъ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э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u="sng" dirty="0" err="1" smtClean="0">
                <a:latin typeface="Times New Roman"/>
                <a:ea typeface="Calibri"/>
                <a:cs typeface="Times New Roman"/>
              </a:rPr>
              <a:t>дз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асэ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шына</a:t>
            </a:r>
            <a:r>
              <a:rPr lang="ru-RU" sz="2400" u="sng" dirty="0" err="1" smtClean="0">
                <a:latin typeface="Times New Roman"/>
                <a:ea typeface="Calibri"/>
                <a:cs typeface="Times New Roman"/>
              </a:rPr>
              <a:t>къ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жь</a:t>
            </a: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ей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lnSpc>
                <a:spcPct val="80000"/>
              </a:lnSpc>
              <a:spcAft>
                <a:spcPts val="0"/>
              </a:spcAft>
            </a:pPr>
            <a:r>
              <a:rPr lang="ru-RU" sz="2400" dirty="0" err="1" smtClean="0">
                <a:latin typeface="Times New Roman"/>
                <a:ea typeface="Calibri"/>
                <a:cs typeface="Times New Roman"/>
              </a:rPr>
              <a:t>пту</a:t>
            </a:r>
            <a:r>
              <a:rPr lang="ru-RU" sz="2400" b="1" u="sng" dirty="0" err="1" smtClean="0">
                <a:latin typeface="Times New Roman"/>
                <a:ea typeface="Calibri"/>
                <a:cs typeface="Times New Roman"/>
              </a:rPr>
              <a:t>лък</a:t>
            </a:r>
            <a:r>
              <a:rPr lang="en-US" sz="2400" b="1" u="sng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э  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 indent="360000">
              <a:spcBef>
                <a:spcPts val="0"/>
              </a:spcBef>
            </a:pPr>
            <a:endParaRPr lang="ru-RU" sz="2000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364088" y="836712"/>
            <a:ext cx="2952328" cy="590465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п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осуда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/>
                <a:ea typeface="Calibri"/>
                <a:cs typeface="Times New Roman"/>
              </a:rPr>
              <a:t>тарелка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миска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чаша 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в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илка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нож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ложка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с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ковородка 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кастрюля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ведро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казан, </a:t>
            </a:r>
            <a:r>
              <a:rPr lang="ru-RU" sz="2400" dirty="0" smtClean="0">
                <a:latin typeface="Times New Roman"/>
                <a:ea typeface="Calibri"/>
                <a:cs typeface="Times New Roman"/>
              </a:rPr>
              <a:t>казанок</a:t>
            </a:r>
          </a:p>
          <a:p>
            <a:pPr>
              <a:spcBef>
                <a:spcPts val="0"/>
              </a:spcBef>
            </a:pPr>
            <a:r>
              <a:rPr lang="ru-RU" sz="2400" dirty="0" smtClean="0">
                <a:latin typeface="Times New Roman"/>
                <a:ea typeface="Calibri"/>
                <a:cs typeface="Times New Roman"/>
              </a:rPr>
              <a:t>сахарница</a:t>
            </a:r>
            <a:endParaRPr lang="ru-RU" sz="2400" dirty="0" smtClean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солонка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вертел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половник</a:t>
            </a:r>
            <a:endParaRPr lang="ru-RU" sz="2400" dirty="0">
              <a:latin typeface="Calibri"/>
              <a:ea typeface="Calibri"/>
              <a:cs typeface="Times New Roman"/>
            </a:endParaRPr>
          </a:p>
          <a:p>
            <a:pPr>
              <a:spcBef>
                <a:spcPts val="0"/>
              </a:spcBef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бутылка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088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900" b="1" dirty="0" smtClean="0">
                <a:solidFill>
                  <a:srgbClr val="FFFF00"/>
                </a:solidFill>
              </a:rPr>
              <a:t>Составляем словосочетания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484784"/>
            <a:ext cx="17907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1128"/>
            <a:ext cx="13430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2" r="3887"/>
          <a:stretch/>
        </p:blipFill>
        <p:spPr bwMode="auto">
          <a:xfrm>
            <a:off x="1776919" y="3140968"/>
            <a:ext cx="1638700" cy="122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81128"/>
            <a:ext cx="21431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1266825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81128"/>
            <a:ext cx="19050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498" y="1543245"/>
            <a:ext cx="14287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3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Знакомимся с новыми глаголами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23528" y="1340768"/>
            <a:ext cx="4176464" cy="52565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indent="-273600" algn="just">
              <a:spcAft>
                <a:spcPts val="0"/>
              </a:spcAft>
            </a:pPr>
            <a:r>
              <a:rPr lang="ru-RU" sz="4100" b="1" dirty="0" err="1">
                <a:latin typeface="Times New Roman"/>
                <a:ea typeface="Calibri"/>
                <a:cs typeface="Times New Roman"/>
              </a:rPr>
              <a:t>итын</a:t>
            </a:r>
            <a:r>
              <a:rPr lang="ru-RU" sz="4100" i="1" dirty="0">
                <a:latin typeface="Times New Roman"/>
                <a:ea typeface="Calibri"/>
                <a:cs typeface="Times New Roman"/>
              </a:rPr>
              <a:t> </a:t>
            </a:r>
            <a:endParaRPr lang="ru-RU" sz="4100" i="1" dirty="0" smtClean="0">
              <a:latin typeface="Times New Roman"/>
              <a:ea typeface="Calibri"/>
              <a:cs typeface="Times New Roman"/>
            </a:endParaRPr>
          </a:p>
          <a:p>
            <a:pPr indent="-273600" algn="just">
              <a:spcAft>
                <a:spcPts val="0"/>
              </a:spcAft>
              <a:buNone/>
            </a:pPr>
            <a:endParaRPr lang="ru-RU" sz="4100" i="1" dirty="0" smtClean="0">
              <a:latin typeface="Times New Roman"/>
              <a:ea typeface="Calibri"/>
              <a:cs typeface="Times New Roman"/>
            </a:endParaRPr>
          </a:p>
          <a:p>
            <a:pPr indent="-273600" algn="just">
              <a:spcAft>
                <a:spcPts val="0"/>
              </a:spcAft>
            </a:pPr>
            <a:r>
              <a:rPr lang="ru-RU" sz="4100" b="1" dirty="0" err="1" smtClean="0">
                <a:latin typeface="Times New Roman"/>
                <a:ea typeface="Calibri"/>
                <a:cs typeface="Times New Roman"/>
              </a:rPr>
              <a:t>илъын</a:t>
            </a:r>
            <a:endParaRPr lang="ru-RU" sz="4100" dirty="0" smtClean="0">
              <a:latin typeface="Times New Roman"/>
              <a:ea typeface="Calibri"/>
              <a:cs typeface="Times New Roman"/>
            </a:endParaRPr>
          </a:p>
          <a:p>
            <a:pPr indent="-273600" algn="just">
              <a:spcAft>
                <a:spcPts val="0"/>
              </a:spcAft>
            </a:pPr>
            <a:r>
              <a:rPr lang="ru-RU" sz="4100" b="1" dirty="0" err="1" smtClean="0">
                <a:latin typeface="Times New Roman"/>
                <a:ea typeface="Calibri"/>
                <a:cs typeface="Times New Roman"/>
              </a:rPr>
              <a:t>тхьэщ</a:t>
            </a:r>
            <a:r>
              <a:rPr lang="en-US" sz="4100" b="1" dirty="0" smtClean="0">
                <a:latin typeface="Times New Roman"/>
                <a:ea typeface="Calibri"/>
                <a:cs typeface="Times New Roman"/>
              </a:rPr>
              <a:t>I</a:t>
            </a:r>
            <a:r>
              <a:rPr lang="ru-RU" sz="4100" b="1" dirty="0" err="1" smtClean="0">
                <a:latin typeface="Times New Roman"/>
                <a:ea typeface="Calibri"/>
                <a:cs typeface="Times New Roman"/>
              </a:rPr>
              <a:t>ын</a:t>
            </a:r>
            <a:r>
              <a:rPr lang="ru-RU" sz="4100" b="1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spcAft>
                <a:spcPts val="0"/>
              </a:spcAft>
              <a:buNone/>
            </a:pPr>
            <a:endParaRPr lang="ru-RU" sz="4100" b="1" dirty="0" smtClean="0">
              <a:latin typeface="Times New Roman"/>
              <a:ea typeface="Calibri"/>
              <a:cs typeface="Times New Roman"/>
            </a:endParaRPr>
          </a:p>
          <a:p>
            <a:pPr indent="-273600" algn="just">
              <a:spcAft>
                <a:spcPts val="0"/>
              </a:spcAft>
            </a:pPr>
            <a:r>
              <a:rPr lang="ru-RU" sz="4100" b="1" dirty="0" err="1" smtClean="0">
                <a:latin typeface="Times New Roman"/>
                <a:ea typeface="Calibri"/>
                <a:cs typeface="Times New Roman"/>
              </a:rPr>
              <a:t>тетын</a:t>
            </a:r>
            <a:r>
              <a:rPr lang="ru-RU" sz="4100" b="1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-273600" algn="just">
              <a:spcAft>
                <a:spcPts val="0"/>
              </a:spcAft>
            </a:pPr>
            <a:r>
              <a:rPr lang="ru-RU" sz="4100" b="1" dirty="0" err="1" smtClean="0">
                <a:latin typeface="Times New Roman"/>
                <a:ea typeface="Calibri"/>
                <a:cs typeface="Times New Roman"/>
              </a:rPr>
              <a:t>телъын</a:t>
            </a:r>
            <a:r>
              <a:rPr lang="ru-RU" sz="4100" b="1" dirty="0" smtClean="0"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400" dirty="0" smtClean="0">
                <a:latin typeface="Times New Roman"/>
                <a:ea typeface="Calibri"/>
                <a:cs typeface="Times New Roman"/>
              </a:rPr>
              <a:t>Глаголы </a:t>
            </a:r>
            <a:r>
              <a:rPr lang="ru-RU" sz="3400" b="1" u="sng" dirty="0" err="1">
                <a:latin typeface="Times New Roman"/>
                <a:ea typeface="Calibri"/>
                <a:cs typeface="Times New Roman"/>
              </a:rPr>
              <a:t>тетын</a:t>
            </a:r>
            <a:r>
              <a:rPr lang="ru-RU" sz="3400" b="1" u="sng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400" b="1" u="sng" dirty="0" err="1">
                <a:latin typeface="Times New Roman"/>
                <a:ea typeface="Calibri"/>
                <a:cs typeface="Times New Roman"/>
              </a:rPr>
              <a:t>телъын</a:t>
            </a:r>
            <a:r>
              <a:rPr lang="ru-RU" sz="3400" u="sng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400" dirty="0">
                <a:latin typeface="Times New Roman"/>
                <a:ea typeface="Calibri"/>
                <a:cs typeface="Times New Roman"/>
              </a:rPr>
              <a:t>спрягаются так же, как и глагол</a:t>
            </a:r>
            <a:r>
              <a:rPr lang="ru-RU" sz="3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400" b="1" dirty="0" err="1">
                <a:latin typeface="Times New Roman"/>
                <a:ea typeface="Calibri"/>
                <a:cs typeface="Times New Roman"/>
              </a:rPr>
              <a:t>щыпсэун</a:t>
            </a:r>
            <a:r>
              <a:rPr lang="ru-RU" sz="3400" dirty="0">
                <a:latin typeface="Times New Roman"/>
                <a:ea typeface="Calibri"/>
                <a:cs typeface="Times New Roman"/>
              </a:rPr>
              <a:t>, таблица №2, но без префикса </a:t>
            </a:r>
            <a:r>
              <a:rPr lang="ru-RU" sz="3400" b="1" dirty="0">
                <a:latin typeface="Times New Roman"/>
                <a:ea typeface="Calibri"/>
                <a:cs typeface="Times New Roman"/>
              </a:rPr>
              <a:t>о-</a:t>
            </a:r>
            <a:r>
              <a:rPr lang="ru-RU" sz="3400" dirty="0">
                <a:latin typeface="Times New Roman"/>
                <a:ea typeface="Calibri"/>
                <a:cs typeface="Times New Roman"/>
              </a:rPr>
              <a:t> в настоящем времени.</a:t>
            </a:r>
            <a:endParaRPr lang="ru-RU" sz="34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716016" y="1340768"/>
            <a:ext cx="4248472" cy="518457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быть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находиться в чем-л. – чаще о 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жидком </a:t>
            </a:r>
            <a:endParaRPr lang="ru-RU" sz="2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лежать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в 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чем-л. </a:t>
            </a: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мыть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спрягается так же, как и глагол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лъагъун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 – таблица №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14</a:t>
            </a:r>
            <a:endParaRPr lang="ru-RU" sz="2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стоять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на чем-л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. </a:t>
            </a:r>
            <a:endParaRPr lang="ru-RU" sz="2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Times New Roman"/>
                <a:ea typeface="Calibri"/>
                <a:cs typeface="Times New Roman"/>
              </a:rPr>
              <a:t>лежать 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на чем-л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49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FF00"/>
                </a:solidFill>
              </a:rPr>
              <a:t>Спряжение глагола </a:t>
            </a:r>
            <a:r>
              <a:rPr lang="ru-RU" sz="4400" b="1" u="sng" dirty="0" err="1" smtClean="0">
                <a:solidFill>
                  <a:srgbClr val="FFFF00"/>
                </a:solidFill>
              </a:rPr>
              <a:t>тхьэщ</a:t>
            </a:r>
            <a:r>
              <a:rPr lang="en-US" sz="4400" b="1" u="sng" dirty="0" smtClean="0">
                <a:solidFill>
                  <a:srgbClr val="FFFF00"/>
                </a:solidFill>
              </a:rPr>
              <a:t>I</a:t>
            </a:r>
            <a:r>
              <a:rPr lang="ru-RU" sz="4400" b="1" u="sng" dirty="0" err="1" smtClean="0">
                <a:solidFill>
                  <a:srgbClr val="FFFF00"/>
                </a:solidFill>
              </a:rPr>
              <a:t>ын</a:t>
            </a:r>
            <a:r>
              <a:rPr lang="ru-RU" sz="4400" b="1" u="sng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826768" cy="457200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сэ</a:t>
            </a:r>
            <a:r>
              <a:rPr lang="ru-RU" sz="36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сотхьэщ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>
                <a:latin typeface="Times New Roman"/>
                <a:ea typeface="Calibri"/>
                <a:cs typeface="Times New Roman"/>
              </a:rPr>
              <a:t>уэ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уотхьэщ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latin typeface="Times New Roman"/>
                <a:ea typeface="Calibri"/>
                <a:cs typeface="Times New Roman"/>
              </a:rPr>
              <a:t>абы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етхьэщ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latin typeface="Times New Roman"/>
                <a:ea typeface="Calibri"/>
                <a:cs typeface="Times New Roman"/>
              </a:rPr>
              <a:t>дэ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дотхьэщ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>
                <a:latin typeface="Times New Roman"/>
                <a:ea typeface="Calibri"/>
                <a:cs typeface="Times New Roman"/>
              </a:rPr>
              <a:t>фэ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фотхьэщ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>
                <a:latin typeface="Times New Roman"/>
                <a:ea typeface="Calibri"/>
                <a:cs typeface="Times New Roman"/>
              </a:rPr>
              <a:t>абыхэм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ятхьэщ</a:t>
            </a:r>
            <a:r>
              <a:rPr lang="en-US" sz="3600" dirty="0" smtClean="0">
                <a:latin typeface="Times New Roman"/>
                <a:ea typeface="Calibri"/>
                <a:cs typeface="Times New Roman"/>
              </a:rPr>
              <a:t>I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83968" y="1524000"/>
            <a:ext cx="4424168" cy="457200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Сэ</a:t>
            </a:r>
            <a:r>
              <a:rPr lang="ru-RU" sz="3600" dirty="0" smtClean="0"/>
              <a:t> ... </a:t>
            </a:r>
            <a:r>
              <a:rPr lang="ru-RU" sz="3600" dirty="0" err="1" smtClean="0"/>
              <a:t>сотхьэщ</a:t>
            </a:r>
            <a:r>
              <a:rPr lang="en-US" sz="3600" dirty="0" smtClean="0"/>
              <a:t>I</a:t>
            </a:r>
            <a:r>
              <a:rPr lang="ru-RU" sz="3600" dirty="0" smtClean="0"/>
              <a:t>.</a:t>
            </a:r>
          </a:p>
          <a:p>
            <a:pPr lvl="0" algn="just">
              <a:lnSpc>
                <a:spcPct val="115000"/>
              </a:lnSpc>
              <a:buClr>
                <a:srgbClr val="AA2B1E"/>
              </a:buClr>
            </a:pP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Уэ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... </a:t>
            </a: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уотхьэщ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36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Clr>
                <a:srgbClr val="AA2B1E"/>
              </a:buClr>
            </a:pP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Абы ... </a:t>
            </a: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етхьэщ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36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Clr>
                <a:srgbClr val="AA2B1E"/>
              </a:buClr>
            </a:pP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Дэ ... </a:t>
            </a: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дотхьэщ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36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Clr>
                <a:srgbClr val="AA2B1E"/>
              </a:buClr>
            </a:pP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Фэ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... </a:t>
            </a: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фотхьэщ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36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  <a:p>
            <a:pPr lvl="0" algn="just">
              <a:lnSpc>
                <a:spcPct val="115000"/>
              </a:lnSpc>
              <a:buClr>
                <a:srgbClr val="AA2B1E"/>
              </a:buClr>
            </a:pP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Абыхэм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... </a:t>
            </a:r>
            <a:r>
              <a:rPr lang="ru-RU" sz="3600" dirty="0" err="1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ятхьэщ</a:t>
            </a:r>
            <a:r>
              <a:rPr lang="en-US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3600" dirty="0">
              <a:solidFill>
                <a:prstClr val="white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19128"/>
          </a:xfrm>
        </p:spPr>
        <p:txBody>
          <a:bodyPr/>
          <a:lstStyle/>
          <a:p>
            <a:r>
              <a:rPr lang="ru-RU" sz="3600" b="1" dirty="0" err="1" smtClean="0"/>
              <a:t>Ст</a:t>
            </a:r>
            <a:r>
              <a:rPr lang="en-US" sz="3600" b="1" dirty="0"/>
              <a:t>I</a:t>
            </a:r>
            <a:r>
              <a:rPr lang="ru-RU" sz="3600" b="1" dirty="0" err="1" smtClean="0"/>
              <a:t>олым</a:t>
            </a:r>
            <a:r>
              <a:rPr lang="ru-RU" sz="3600" b="1" dirty="0" smtClean="0"/>
              <a:t> </a:t>
            </a:r>
            <a:r>
              <a:rPr lang="ru-RU" sz="3600" b="1" dirty="0" err="1"/>
              <a:t>телъщ</a:t>
            </a:r>
            <a:r>
              <a:rPr lang="ru-RU" sz="3600" b="1" dirty="0"/>
              <a:t> ... . </a:t>
            </a:r>
            <a:endParaRPr lang="en-US" sz="3600" b="1" dirty="0" smtClean="0"/>
          </a:p>
          <a:p>
            <a:r>
              <a:rPr lang="ru-RU" sz="3600" b="1" dirty="0" err="1" smtClean="0"/>
              <a:t>Ст</a:t>
            </a:r>
            <a:r>
              <a:rPr lang="en-US" sz="3600" b="1" dirty="0" smtClean="0"/>
              <a:t>I</a:t>
            </a:r>
            <a:r>
              <a:rPr lang="ru-RU" sz="3600" b="1" dirty="0" err="1" smtClean="0"/>
              <a:t>олым</a:t>
            </a:r>
            <a:r>
              <a:rPr lang="ru-RU" sz="3600" b="1" dirty="0" smtClean="0"/>
              <a:t> </a:t>
            </a:r>
            <a:r>
              <a:rPr lang="ru-RU" sz="3600" b="1" dirty="0" err="1"/>
              <a:t>тетщ</a:t>
            </a:r>
            <a:r>
              <a:rPr lang="ru-RU" sz="3600" b="1" dirty="0"/>
              <a:t> ... . </a:t>
            </a:r>
            <a:endParaRPr lang="en-US" sz="3600" b="1" dirty="0" smtClean="0"/>
          </a:p>
          <a:p>
            <a:r>
              <a:rPr lang="ru-RU" sz="3600" b="1" dirty="0" err="1" smtClean="0"/>
              <a:t>Шкафым</a:t>
            </a:r>
            <a:r>
              <a:rPr lang="ru-RU" sz="3600" b="1" dirty="0" smtClean="0"/>
              <a:t> </a:t>
            </a:r>
            <a:r>
              <a:rPr lang="ru-RU" sz="3600" b="1" dirty="0" err="1"/>
              <a:t>телъщ</a:t>
            </a:r>
            <a:r>
              <a:rPr lang="ru-RU" sz="3600" b="1" dirty="0"/>
              <a:t> ... . </a:t>
            </a:r>
            <a:endParaRPr lang="en-US" sz="3600" b="1" dirty="0" smtClean="0"/>
          </a:p>
          <a:p>
            <a:r>
              <a:rPr lang="ru-RU" sz="3600" b="1" dirty="0" err="1" smtClean="0"/>
              <a:t>Шкафым</a:t>
            </a:r>
            <a:r>
              <a:rPr lang="ru-RU" sz="3600" b="1" dirty="0" smtClean="0"/>
              <a:t> </a:t>
            </a:r>
            <a:r>
              <a:rPr lang="ru-RU" sz="3600" b="1" dirty="0" err="1"/>
              <a:t>тетщ</a:t>
            </a:r>
            <a:r>
              <a:rPr lang="ru-RU" sz="3600" b="1" dirty="0"/>
              <a:t> ... .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rgbClr val="FFFF00"/>
                </a:solidFill>
              </a:rPr>
              <a:t>Завершаем предложения</a:t>
            </a:r>
            <a:endParaRPr lang="ru-RU" sz="4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6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39965" y="692696"/>
            <a:ext cx="8280920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Глаголы </a:t>
            </a:r>
            <a:r>
              <a:rPr lang="ru-RU" sz="3200" b="1" dirty="0" err="1" smtClean="0">
                <a:effectLst/>
                <a:latin typeface="Times New Roman"/>
                <a:ea typeface="Calibri"/>
                <a:cs typeface="Times New Roman"/>
              </a:rPr>
              <a:t>итын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b="1" dirty="0" err="1" smtClean="0">
                <a:effectLst/>
                <a:latin typeface="Times New Roman"/>
                <a:ea typeface="Calibri"/>
                <a:cs typeface="Times New Roman"/>
              </a:rPr>
              <a:t>илъын</a:t>
            </a: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 спрягаются так же, как и глагол 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и</a:t>
            </a:r>
            <a:r>
              <a:rPr lang="en-US" sz="3200" b="1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эн </a:t>
            </a:r>
            <a:r>
              <a:rPr lang="ru-RU" sz="3200" i="1" dirty="0" smtClean="0">
                <a:effectLst/>
                <a:latin typeface="Times New Roman"/>
                <a:ea typeface="Calibri"/>
                <a:cs typeface="Times New Roman"/>
              </a:rPr>
              <a:t>(таблица №4)</a:t>
            </a: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, но в 3-м лице множественного числа сохраняется личный префикс 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и-</a:t>
            </a: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, а глагол 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и</a:t>
            </a:r>
            <a:r>
              <a:rPr lang="en-US" sz="3200" b="1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эн </a:t>
            </a: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получает в 3-м лице множественного числа префикс </a:t>
            </a:r>
            <a:r>
              <a:rPr lang="ru-RU" sz="3200" b="1" dirty="0" smtClean="0">
                <a:effectLst/>
                <a:latin typeface="Times New Roman"/>
                <a:ea typeface="Calibri"/>
                <a:cs typeface="Times New Roman"/>
              </a:rPr>
              <a:t>я-. </a:t>
            </a:r>
            <a:r>
              <a:rPr lang="ru-RU" sz="3200" dirty="0" smtClean="0">
                <a:effectLst/>
                <a:latin typeface="Times New Roman"/>
                <a:ea typeface="Calibri"/>
                <a:cs typeface="Times New Roman"/>
              </a:rPr>
              <a:t>Например:</a:t>
            </a:r>
            <a:endParaRPr lang="ru-RU" sz="32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endParaRPr lang="en-US" sz="2800" dirty="0">
              <a:latin typeface="Times New Roman"/>
              <a:ea typeface="Calibri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сэ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силъщ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(си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уэ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уилъщ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уи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ар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(абы и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дэ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дилъщ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ди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фэ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филъщ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(фи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илъщ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(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абыхэм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 я</a:t>
            </a:r>
            <a:r>
              <a:rPr lang="en-US" sz="36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36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3600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endParaRPr lang="ru-RU" sz="3600" dirty="0" smtClean="0">
              <a:effectLst/>
              <a:latin typeface="Calibri"/>
              <a:ea typeface="Calibri"/>
              <a:cs typeface="Times New Roman"/>
            </a:endParaRPr>
          </a:p>
          <a:p>
            <a:pPr marL="252000" indent="-27360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</a:rPr>
              <a:t/>
            </a:r>
            <a:br>
              <a:rPr lang="ru-RU" dirty="0" smtClean="0">
                <a:effectLst/>
                <a:latin typeface="Times New Roman"/>
                <a:ea typeface="Calibri"/>
              </a:rPr>
            </a:b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6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rgbClr val="FFFF00"/>
                </a:solidFill>
              </a:rPr>
              <a:t>Вставляем  подходящие  слова</a:t>
            </a:r>
            <a:endParaRPr lang="ru-RU" sz="44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700808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Птулък</a:t>
            </a:r>
            <a:r>
              <a:rPr lang="en-US" sz="3600" b="1" dirty="0" smtClean="0"/>
              <a:t>I</a:t>
            </a:r>
            <a:r>
              <a:rPr lang="ru-RU" sz="3600" b="1" dirty="0" smtClean="0"/>
              <a:t>эм </a:t>
            </a:r>
            <a:r>
              <a:rPr lang="ru-RU" sz="3600" b="1" dirty="0"/>
              <a:t>... </a:t>
            </a:r>
            <a:r>
              <a:rPr lang="ru-RU" sz="3600" b="1" dirty="0" err="1"/>
              <a:t>итщ</a:t>
            </a:r>
            <a:r>
              <a:rPr lang="ru-RU" sz="3600" b="1" dirty="0"/>
              <a:t>. </a:t>
            </a:r>
            <a:endParaRPr lang="en-US" sz="3600" b="1" dirty="0" smtClean="0"/>
          </a:p>
          <a:p>
            <a:r>
              <a:rPr lang="ru-RU" sz="3600" b="1" dirty="0" smtClean="0"/>
              <a:t>К</a:t>
            </a:r>
            <a:r>
              <a:rPr lang="en-US" sz="3600" b="1" dirty="0" smtClean="0"/>
              <a:t>I</a:t>
            </a:r>
            <a:r>
              <a:rPr lang="ru-RU" sz="3600" b="1" dirty="0" err="1" smtClean="0"/>
              <a:t>эструлым</a:t>
            </a:r>
            <a:r>
              <a:rPr lang="ru-RU" sz="3600" b="1" dirty="0" smtClean="0"/>
              <a:t> </a:t>
            </a:r>
            <a:r>
              <a:rPr lang="ru-RU" sz="3600" b="1" dirty="0"/>
              <a:t>... </a:t>
            </a:r>
            <a:r>
              <a:rPr lang="ru-RU" sz="3600" b="1" dirty="0" err="1"/>
              <a:t>итщ</a:t>
            </a:r>
            <a:r>
              <a:rPr lang="ru-RU" sz="3600" b="1" dirty="0"/>
              <a:t>.</a:t>
            </a:r>
          </a:p>
          <a:p>
            <a:r>
              <a:rPr lang="ru-RU" sz="3600" b="1" dirty="0" err="1"/>
              <a:t>Фошыгъулъэм</a:t>
            </a:r>
            <a:r>
              <a:rPr lang="ru-RU" sz="3600" b="1" dirty="0"/>
              <a:t> ... </a:t>
            </a:r>
            <a:r>
              <a:rPr lang="ru-RU" sz="3600" b="1" dirty="0" err="1"/>
              <a:t>илъщ</a:t>
            </a:r>
            <a:r>
              <a:rPr lang="ru-RU" sz="3600" b="1" dirty="0"/>
              <a:t>. </a:t>
            </a:r>
            <a:endParaRPr lang="en-US" sz="3600" b="1" dirty="0" smtClean="0"/>
          </a:p>
          <a:p>
            <a:r>
              <a:rPr lang="ru-RU" sz="3600" b="1" dirty="0" err="1" smtClean="0"/>
              <a:t>Шыгъулъэм</a:t>
            </a:r>
            <a:r>
              <a:rPr lang="ru-RU" sz="3600" b="1" dirty="0" smtClean="0"/>
              <a:t> </a:t>
            </a:r>
            <a:r>
              <a:rPr lang="ru-RU" sz="3600" b="1" dirty="0"/>
              <a:t>... </a:t>
            </a:r>
            <a:r>
              <a:rPr lang="ru-RU" sz="3600" b="1" dirty="0" err="1"/>
              <a:t>илъщ</a:t>
            </a:r>
            <a:r>
              <a:rPr lang="ru-RU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8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39552" y="332656"/>
            <a:ext cx="7924800" cy="1371600"/>
          </a:xfrm>
        </p:spPr>
        <p:txBody>
          <a:bodyPr/>
          <a:lstStyle/>
          <a:p>
            <a:pPr algn="ctr"/>
            <a:r>
              <a:rPr lang="ru-RU" sz="4400" b="1" dirty="0" smtClean="0">
                <a:solidFill>
                  <a:srgbClr val="FFFF00"/>
                </a:solidFill>
              </a:rPr>
              <a:t>Образование новых слов с помощью суффикса  -</a:t>
            </a:r>
            <a:r>
              <a:rPr lang="ru-RU" sz="4400" b="1" dirty="0" err="1" smtClean="0">
                <a:solidFill>
                  <a:srgbClr val="FFFF00"/>
                </a:solidFill>
              </a:rPr>
              <a:t>лъэ</a:t>
            </a:r>
            <a:r>
              <a:rPr lang="ru-RU" sz="4400" b="1" dirty="0" smtClean="0">
                <a:solidFill>
                  <a:srgbClr val="FFFF00"/>
                </a:solidFill>
              </a:rPr>
              <a:t>.</a:t>
            </a:r>
            <a:endParaRPr lang="ru-RU" sz="4400" b="1" dirty="0">
              <a:solidFill>
                <a:srgbClr val="FFFF00"/>
              </a:solidFill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683568" y="3717032"/>
            <a:ext cx="7924800" cy="2442592"/>
          </a:xfrm>
        </p:spPr>
        <p:txBody>
          <a:bodyPr/>
          <a:lstStyle/>
          <a:p>
            <a:r>
              <a:rPr lang="ru-RU" sz="3600" b="1" dirty="0" err="1">
                <a:solidFill>
                  <a:srgbClr val="FFFF00"/>
                </a:solidFill>
              </a:rPr>
              <a:t>х</a:t>
            </a:r>
            <a:r>
              <a:rPr lang="ru-RU" sz="3600" b="1" dirty="0" err="1" smtClean="0">
                <a:solidFill>
                  <a:srgbClr val="FFFF00"/>
                </a:solidFill>
              </a:rPr>
              <a:t>угу</a:t>
            </a:r>
            <a:r>
              <a:rPr lang="ru-RU" sz="3600" b="1" dirty="0" smtClean="0">
                <a:solidFill>
                  <a:srgbClr val="FFFF00"/>
                </a:solidFill>
              </a:rPr>
              <a:t> + </a:t>
            </a:r>
            <a:r>
              <a:rPr lang="ru-RU" sz="3600" b="1" smtClean="0">
                <a:solidFill>
                  <a:srgbClr val="FFFF00"/>
                </a:solidFill>
              </a:rPr>
              <a:t>лъэ </a:t>
            </a:r>
            <a:r>
              <a:rPr lang="ru-RU" sz="3600" b="1" dirty="0" smtClean="0">
                <a:solidFill>
                  <a:srgbClr val="FFFF00"/>
                </a:solidFill>
              </a:rPr>
              <a:t>= </a:t>
            </a:r>
            <a:r>
              <a:rPr lang="ru-RU" sz="3600" b="1" dirty="0" err="1" smtClean="0">
                <a:solidFill>
                  <a:srgbClr val="FFFF00"/>
                </a:solidFill>
              </a:rPr>
              <a:t>хугулъэ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r>
              <a:rPr lang="ru-RU" sz="3600" b="1" dirty="0" err="1" smtClean="0">
                <a:solidFill>
                  <a:srgbClr val="FFFF00"/>
                </a:solidFill>
              </a:rPr>
              <a:t>кхъуей</a:t>
            </a:r>
            <a:r>
              <a:rPr lang="ru-RU" sz="3600" b="1" dirty="0" smtClean="0">
                <a:solidFill>
                  <a:srgbClr val="FFFF00"/>
                </a:solidFill>
              </a:rPr>
              <a:t> +</a:t>
            </a:r>
            <a:r>
              <a:rPr lang="ru-RU" sz="3600" b="1" dirty="0" err="1" smtClean="0">
                <a:solidFill>
                  <a:srgbClr val="FFFF00"/>
                </a:solidFill>
              </a:rPr>
              <a:t>лъэ</a:t>
            </a:r>
            <a:r>
              <a:rPr lang="ru-RU" sz="3600" b="1" dirty="0" smtClean="0">
                <a:solidFill>
                  <a:srgbClr val="FFFF00"/>
                </a:solidFill>
              </a:rPr>
              <a:t> = </a:t>
            </a:r>
            <a:r>
              <a:rPr lang="ru-RU" sz="3600" b="1" dirty="0" err="1" smtClean="0">
                <a:solidFill>
                  <a:srgbClr val="FFFF00"/>
                </a:solidFill>
              </a:rPr>
              <a:t>кхъуеилъэ</a:t>
            </a:r>
            <a:endParaRPr lang="ru-RU" sz="3600" b="1" dirty="0" smtClean="0">
              <a:solidFill>
                <a:srgbClr val="FFFF00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19956" y="2204864"/>
            <a:ext cx="3372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ru-RU" sz="3600" b="1" dirty="0" err="1" smtClean="0">
                <a:latin typeface="Times New Roman"/>
                <a:ea typeface="Calibri"/>
              </a:rPr>
              <a:t>ф</a:t>
            </a:r>
            <a:r>
              <a:rPr lang="ru-RU" sz="3600" b="1" dirty="0" err="1" smtClean="0">
                <a:effectLst/>
                <a:latin typeface="Times New Roman"/>
                <a:ea typeface="Calibri"/>
              </a:rPr>
              <a:t>ошыгъулъэ</a:t>
            </a:r>
            <a:endParaRPr lang="ru-RU" sz="3600" b="1" dirty="0" smtClean="0">
              <a:effectLst/>
              <a:latin typeface="Times New Roman"/>
              <a:ea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600" b="1" dirty="0" err="1" smtClean="0">
                <a:effectLst/>
                <a:latin typeface="Times New Roman"/>
                <a:ea typeface="Calibri"/>
              </a:rPr>
              <a:t>шыгъулъэ</a:t>
            </a:r>
            <a:r>
              <a:rPr lang="ru-RU" sz="3600" dirty="0" smtClean="0">
                <a:effectLst/>
                <a:latin typeface="Times New Roman"/>
                <a:ea typeface="Calibri"/>
              </a:rPr>
              <a:t> 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92739" y="2204864"/>
            <a:ext cx="38779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ru-RU" sz="3600" b="1" dirty="0" err="1">
                <a:latin typeface="Times New Roman"/>
                <a:ea typeface="Calibri"/>
              </a:rPr>
              <a:t>ф</a:t>
            </a:r>
            <a:r>
              <a:rPr lang="ru-RU" sz="3600" b="1" dirty="0" err="1" smtClean="0">
                <a:effectLst/>
                <a:latin typeface="Times New Roman"/>
                <a:ea typeface="Calibri"/>
              </a:rPr>
              <a:t>ошыгъу</a:t>
            </a:r>
            <a:r>
              <a:rPr lang="ru-RU" sz="3600" b="1" dirty="0" smtClean="0">
                <a:effectLst/>
                <a:latin typeface="Times New Roman"/>
                <a:ea typeface="Calibri"/>
              </a:rPr>
              <a:t> + </a:t>
            </a:r>
            <a:r>
              <a:rPr lang="ru-RU" sz="3600" b="1" dirty="0" err="1" smtClean="0">
                <a:effectLst/>
                <a:latin typeface="Times New Roman"/>
                <a:ea typeface="Calibri"/>
              </a:rPr>
              <a:t>лъэ</a:t>
            </a:r>
            <a:endParaRPr lang="ru-RU" sz="3600" b="1" dirty="0" smtClean="0">
              <a:effectLst/>
              <a:latin typeface="Times New Roman"/>
              <a:ea typeface="Calibri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ru-RU" sz="3600" b="1" dirty="0" err="1">
                <a:latin typeface="Times New Roman"/>
                <a:ea typeface="Calibri"/>
              </a:rPr>
              <a:t>ш</a:t>
            </a:r>
            <a:r>
              <a:rPr lang="ru-RU" sz="3600" b="1" dirty="0" err="1" smtClean="0">
                <a:effectLst/>
                <a:latin typeface="Times New Roman"/>
                <a:ea typeface="Calibri"/>
              </a:rPr>
              <a:t>ыгъу</a:t>
            </a:r>
            <a:r>
              <a:rPr lang="ru-RU" sz="3600" b="1" dirty="0" smtClean="0">
                <a:effectLst/>
                <a:latin typeface="Times New Roman"/>
                <a:ea typeface="Calibri"/>
              </a:rPr>
              <a:t> + </a:t>
            </a:r>
            <a:r>
              <a:rPr lang="ru-RU" sz="3600" b="1" dirty="0" err="1" smtClean="0">
                <a:effectLst/>
                <a:latin typeface="Times New Roman"/>
                <a:ea typeface="Calibri"/>
              </a:rPr>
              <a:t>лъэ</a:t>
            </a:r>
            <a:r>
              <a:rPr lang="ru-RU" sz="3600" dirty="0" smtClean="0">
                <a:effectLst/>
                <a:latin typeface="Times New Roman"/>
                <a:ea typeface="Calibri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401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82</TotalTime>
  <Words>373</Words>
  <Application>Microsoft Office PowerPoint</Application>
  <PresentationFormat>Экран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Презентация PowerPoint</vt:lpstr>
      <vt:lpstr>Учим новые слова </vt:lpstr>
      <vt:lpstr>Составляем словосочетания </vt:lpstr>
      <vt:lpstr>Знакомимся с новыми глаголами </vt:lpstr>
      <vt:lpstr>Спряжение глагола тхьэщIын.</vt:lpstr>
      <vt:lpstr>Завершаем предложения</vt:lpstr>
      <vt:lpstr>Презентация PowerPoint</vt:lpstr>
      <vt:lpstr>Вставляем  подходящие  слова</vt:lpstr>
      <vt:lpstr>Образование новых слов с помощью суффикса  -лъэ.</vt:lpstr>
      <vt:lpstr> Работаем с вопросительными предложениями.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MAMA</dc:creator>
  <cp:lastModifiedBy>мама</cp:lastModifiedBy>
  <cp:revision>10</cp:revision>
  <dcterms:created xsi:type="dcterms:W3CDTF">2013-09-17T12:31:19Z</dcterms:created>
  <dcterms:modified xsi:type="dcterms:W3CDTF">2013-11-26T07:07:02Z</dcterms:modified>
</cp:coreProperties>
</file>