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7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488832" cy="152400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16</a:t>
            </a:r>
            <a:endParaRPr kumimoji="0" lang="ru-RU" sz="32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781800" cy="1368152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Одноличные и </a:t>
            </a:r>
            <a:r>
              <a:rPr lang="ru-RU" sz="3600" dirty="0" err="1"/>
              <a:t>многоличные</a:t>
            </a:r>
            <a:r>
              <a:rPr lang="ru-RU" sz="3600" dirty="0"/>
              <a:t> непереходные глаголы 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42484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/>
                <a:ea typeface="Calibri"/>
              </a:rPr>
              <a:t>Щ1алэр </a:t>
            </a:r>
            <a:r>
              <a:rPr lang="ru-RU" sz="3200" dirty="0" err="1" smtClean="0">
                <a:latin typeface="Times New Roman"/>
                <a:ea typeface="Calibri"/>
              </a:rPr>
              <a:t>еджащ</a:t>
            </a:r>
            <a:r>
              <a:rPr lang="ru-RU" sz="3200" dirty="0">
                <a:latin typeface="Times New Roman"/>
                <a:ea typeface="Calibri"/>
              </a:rPr>
              <a:t>.</a:t>
            </a:r>
            <a:endParaRPr lang="ru-RU" sz="3200" dirty="0" smtClean="0">
              <a:latin typeface="Times New Roman"/>
              <a:ea typeface="Calibri"/>
            </a:endParaRPr>
          </a:p>
          <a:p>
            <a:r>
              <a:rPr lang="ru-RU" sz="3200" dirty="0">
                <a:latin typeface="Times New Roman"/>
                <a:ea typeface="Calibri"/>
              </a:rPr>
              <a:t>Щ</a:t>
            </a:r>
            <a:r>
              <a:rPr lang="ru-RU" sz="3200" dirty="0" smtClean="0">
                <a:latin typeface="Times New Roman"/>
                <a:ea typeface="Calibri"/>
              </a:rPr>
              <a:t>1алэр </a:t>
            </a:r>
            <a:r>
              <a:rPr lang="ru-RU" sz="3200" dirty="0" err="1">
                <a:latin typeface="Times New Roman"/>
                <a:ea typeface="Calibri"/>
              </a:rPr>
              <a:t>тхылъым</a:t>
            </a:r>
            <a:r>
              <a:rPr lang="ru-RU" sz="3200" dirty="0">
                <a:latin typeface="Times New Roman"/>
                <a:ea typeface="Calibri"/>
              </a:rPr>
              <a:t> </a:t>
            </a:r>
            <a:r>
              <a:rPr lang="ru-RU" sz="3200" dirty="0" err="1" smtClean="0">
                <a:latin typeface="Times New Roman"/>
                <a:ea typeface="Calibri"/>
              </a:rPr>
              <a:t>еджащ</a:t>
            </a:r>
            <a:r>
              <a:rPr lang="ru-RU" sz="3200" dirty="0" smtClean="0">
                <a:latin typeface="Times New Roman"/>
                <a:ea typeface="Calibri"/>
              </a:rPr>
              <a:t>. </a:t>
            </a:r>
          </a:p>
          <a:p>
            <a:r>
              <a:rPr lang="ru-RU" sz="3200" dirty="0">
                <a:latin typeface="Times New Roman"/>
                <a:ea typeface="Calibri"/>
              </a:rPr>
              <a:t>Щ</a:t>
            </a:r>
            <a:r>
              <a:rPr lang="ru-RU" sz="3200" dirty="0" smtClean="0">
                <a:latin typeface="Times New Roman"/>
                <a:ea typeface="Calibri"/>
              </a:rPr>
              <a:t>1алэр </a:t>
            </a:r>
            <a:r>
              <a:rPr lang="ru-RU" sz="3200" dirty="0" err="1" smtClean="0">
                <a:latin typeface="Times New Roman"/>
                <a:ea typeface="Calibri"/>
              </a:rPr>
              <a:t>тхылъым</a:t>
            </a:r>
            <a:r>
              <a:rPr lang="ru-RU" sz="3200" dirty="0" smtClean="0">
                <a:latin typeface="Times New Roman"/>
                <a:ea typeface="Calibri"/>
              </a:rPr>
              <a:t> </a:t>
            </a:r>
            <a:r>
              <a:rPr lang="ru-RU" sz="3200" dirty="0" err="1" smtClean="0">
                <a:latin typeface="Times New Roman"/>
                <a:ea typeface="Calibri"/>
              </a:rPr>
              <a:t>сабийм</a:t>
            </a:r>
            <a:r>
              <a:rPr lang="ru-RU" sz="3200" dirty="0" smtClean="0">
                <a:latin typeface="Times New Roman"/>
                <a:ea typeface="Calibri"/>
              </a:rPr>
              <a:t> </a:t>
            </a:r>
            <a:r>
              <a:rPr lang="ru-RU" sz="3200" dirty="0" err="1" smtClean="0">
                <a:latin typeface="Times New Roman"/>
                <a:ea typeface="Calibri"/>
              </a:rPr>
              <a:t>къыхуеджащ</a:t>
            </a:r>
            <a:r>
              <a:rPr lang="ru-RU" sz="3200" dirty="0" smtClean="0">
                <a:latin typeface="Times New Roman"/>
                <a:ea typeface="Calibri"/>
              </a:rPr>
              <a:t>. </a:t>
            </a:r>
          </a:p>
          <a:p>
            <a:endParaRPr lang="ru-RU" sz="3200" dirty="0">
              <a:latin typeface="Times New Roman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25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5904656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Переходные глаголы отличаются от непереходных порядком личных аффиксов: при </a:t>
            </a:r>
            <a:r>
              <a:rPr lang="ru-RU" sz="2800" dirty="0" err="1"/>
              <a:t>двухличных</a:t>
            </a:r>
            <a:r>
              <a:rPr lang="ru-RU" sz="2800" dirty="0"/>
              <a:t> переходных глаголах на первом месте стоит префикс прямого объекта (дополнения), а затем префикс субъекта (подлежащего): </a:t>
            </a:r>
            <a:r>
              <a:rPr lang="ru-RU" sz="2800" b="1" u="sng" dirty="0"/>
              <a:t>п</a:t>
            </a:r>
            <a:r>
              <a:rPr lang="ru-RU" sz="2800" u="sng" dirty="0"/>
              <a:t>-хуэ-</a:t>
            </a:r>
            <a:r>
              <a:rPr lang="ru-RU" sz="2800" b="1" u="sng" dirty="0"/>
              <a:t>с</a:t>
            </a:r>
            <a:r>
              <a:rPr lang="ru-RU" sz="2800" u="sng" dirty="0"/>
              <a:t>-пщэф1ащ</a:t>
            </a:r>
            <a:r>
              <a:rPr lang="ru-RU" sz="2800" dirty="0"/>
              <a:t> (тебе я приготовила), </a:t>
            </a:r>
            <a:r>
              <a:rPr lang="ru-RU" sz="2800" b="1" u="sng" dirty="0"/>
              <a:t>п</a:t>
            </a:r>
            <a:r>
              <a:rPr lang="ru-RU" sz="2800" u="sng" dirty="0"/>
              <a:t>-</a:t>
            </a:r>
            <a:r>
              <a:rPr lang="ru-RU" sz="2800" u="sng" dirty="0" err="1"/>
              <a:t>хуэ</a:t>
            </a:r>
            <a:r>
              <a:rPr lang="ru-RU" sz="2800" u="sng" dirty="0"/>
              <a:t>-</a:t>
            </a:r>
            <a:r>
              <a:rPr lang="ru-RU" sz="2800" b="1" u="sng" dirty="0"/>
              <a:t>с</a:t>
            </a:r>
            <a:r>
              <a:rPr lang="ru-RU" sz="2800" u="sng" dirty="0"/>
              <a:t>-</a:t>
            </a:r>
            <a:r>
              <a:rPr lang="ru-RU" sz="2800" u="sng" dirty="0" err="1"/>
              <a:t>тхащ</a:t>
            </a:r>
            <a:r>
              <a:rPr lang="ru-RU" sz="2800" dirty="0"/>
              <a:t> (тебе я написал).</a:t>
            </a:r>
          </a:p>
          <a:p>
            <a:pPr algn="just"/>
            <a:r>
              <a:rPr lang="ru-RU" sz="2800" dirty="0"/>
              <a:t>А при </a:t>
            </a:r>
            <a:r>
              <a:rPr lang="ru-RU" sz="2800" dirty="0" err="1"/>
              <a:t>двухличных</a:t>
            </a:r>
            <a:r>
              <a:rPr lang="ru-RU" sz="2800" dirty="0"/>
              <a:t> непереходных глаголах, наоборот, на первом месте стоит префикс субъекта (подлежащего), а за ним стоит префикс косвенного объекта (дополнения): </a:t>
            </a:r>
            <a:r>
              <a:rPr lang="ru-RU" sz="2800" b="1" u="sng" dirty="0" err="1"/>
              <a:t>сы</a:t>
            </a:r>
            <a:r>
              <a:rPr lang="ru-RU" sz="2800" u="sng" dirty="0"/>
              <a:t>-</a:t>
            </a:r>
            <a:r>
              <a:rPr lang="ru-RU" sz="2800" b="1" u="sng" dirty="0"/>
              <a:t>п</a:t>
            </a:r>
            <a:r>
              <a:rPr lang="ru-RU" sz="2800" u="sng" dirty="0"/>
              <a:t>-</a:t>
            </a:r>
            <a:r>
              <a:rPr lang="ru-RU" sz="2800" u="sng" dirty="0" err="1"/>
              <a:t>хуэзащ</a:t>
            </a:r>
            <a:r>
              <a:rPr lang="ru-RU" sz="2800" dirty="0"/>
              <a:t> (я тебя встретил), </a:t>
            </a:r>
            <a:r>
              <a:rPr lang="ru-RU" sz="2800" b="1" dirty="0"/>
              <a:t>у</a:t>
            </a:r>
            <a:r>
              <a:rPr lang="ru-RU" sz="2800" dirty="0"/>
              <a:t>-</a:t>
            </a:r>
            <a:r>
              <a:rPr lang="ru-RU" sz="2800" dirty="0" err="1"/>
              <a:t>къы</a:t>
            </a:r>
            <a:r>
              <a:rPr lang="ru-RU" sz="2800" dirty="0"/>
              <a:t>-</a:t>
            </a:r>
            <a:r>
              <a:rPr lang="ru-RU" sz="2800" b="1" dirty="0"/>
              <a:t>с</a:t>
            </a:r>
            <a:r>
              <a:rPr lang="ru-RU" sz="2800" dirty="0"/>
              <a:t>-</a:t>
            </a:r>
            <a:r>
              <a:rPr lang="ru-RU" sz="2800" dirty="0" err="1"/>
              <a:t>хуэзащ</a:t>
            </a:r>
            <a:r>
              <a:rPr lang="ru-RU" sz="2800" dirty="0"/>
              <a:t> (ты меня встретил), </a:t>
            </a:r>
            <a:r>
              <a:rPr lang="ru-RU" sz="2800" b="1" u="sng" dirty="0"/>
              <a:t>сы</a:t>
            </a:r>
            <a:r>
              <a:rPr lang="ru-RU" sz="2800" u="sng" dirty="0"/>
              <a:t>-</a:t>
            </a:r>
            <a:r>
              <a:rPr lang="ru-RU" sz="2800" b="1" u="sng" dirty="0"/>
              <a:t>п</a:t>
            </a:r>
            <a:r>
              <a:rPr lang="ru-RU" sz="2800" u="sng" dirty="0"/>
              <a:t>-хуэк1уащ</a:t>
            </a:r>
            <a:r>
              <a:rPr lang="ru-RU" sz="2800" dirty="0"/>
              <a:t> (я ради/для тебя пошла).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388424" y="5661248"/>
            <a:ext cx="576064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85800"/>
            <a:ext cx="8640960" cy="53354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6330" b="6330"/>
          <a:stretch/>
        </p:blipFill>
        <p:spPr bwMode="auto">
          <a:xfrm>
            <a:off x="266978" y="4415456"/>
            <a:ext cx="2358236" cy="166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15" y="4415456"/>
            <a:ext cx="2475958" cy="16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r="15206"/>
          <a:stretch/>
        </p:blipFill>
        <p:spPr bwMode="auto">
          <a:xfrm>
            <a:off x="3538104" y="2459905"/>
            <a:ext cx="2195349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2" y="2448200"/>
            <a:ext cx="204911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04" y="4415456"/>
            <a:ext cx="2195349" cy="16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48" y="2448200"/>
            <a:ext cx="206166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05" y="620688"/>
            <a:ext cx="2195348" cy="157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8" y="620688"/>
            <a:ext cx="2060792" cy="154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47" y="620687"/>
            <a:ext cx="2060793" cy="154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7280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4000" dirty="0" smtClean="0"/>
              <a:t>Диалог </a:t>
            </a:r>
            <a:r>
              <a:rPr lang="ru-RU" sz="4000" dirty="0"/>
              <a:t>№</a:t>
            </a:r>
            <a:r>
              <a:rPr lang="ru-RU" sz="4000" dirty="0" smtClean="0"/>
              <a:t>6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6800" b="1" dirty="0" smtClean="0">
                <a:solidFill>
                  <a:srgbClr val="C00000"/>
                </a:solidFill>
              </a:rPr>
              <a:t>Мурат</a:t>
            </a:r>
            <a:r>
              <a:rPr lang="ru-RU" sz="6800" b="1" dirty="0">
                <a:solidFill>
                  <a:srgbClr val="C00000"/>
                </a:solidFill>
              </a:rPr>
              <a:t>: </a:t>
            </a:r>
            <a:r>
              <a:rPr lang="ru-RU" sz="6800" dirty="0" err="1"/>
              <a:t>Уи</a:t>
            </a:r>
            <a:r>
              <a:rPr lang="ru-RU" sz="6800" dirty="0"/>
              <a:t> </a:t>
            </a:r>
            <a:r>
              <a:rPr lang="ru-RU" sz="6800" dirty="0" err="1"/>
              <a:t>махуэ</a:t>
            </a:r>
            <a:r>
              <a:rPr lang="ru-RU" sz="6800" dirty="0"/>
              <a:t> ф1ыуэ, </a:t>
            </a:r>
            <a:r>
              <a:rPr lang="ru-RU" sz="6800" dirty="0" err="1"/>
              <a:t>Залинэ</a:t>
            </a:r>
            <a:r>
              <a:rPr lang="ru-RU" sz="6800" dirty="0"/>
              <a:t>! Сыту ф1ыуэ</a:t>
            </a:r>
            <a:r>
              <a:rPr lang="ru-RU" sz="6800" b="1" dirty="0"/>
              <a:t> </a:t>
            </a:r>
            <a:r>
              <a:rPr lang="ru-RU" sz="6800" b="1" dirty="0" err="1"/>
              <a:t>сыпхуэза</a:t>
            </a:r>
            <a:r>
              <a:rPr lang="ru-RU" sz="6800" dirty="0"/>
              <a:t>!</a:t>
            </a:r>
          </a:p>
          <a:p>
            <a:r>
              <a:rPr lang="ru-RU" sz="6800" b="1" dirty="0" err="1">
                <a:solidFill>
                  <a:srgbClr val="C00000"/>
                </a:solidFill>
              </a:rPr>
              <a:t>Залинэ</a:t>
            </a:r>
            <a:r>
              <a:rPr lang="ru-RU" sz="6800" b="1" dirty="0">
                <a:solidFill>
                  <a:srgbClr val="C00000"/>
                </a:solidFill>
              </a:rPr>
              <a:t>: </a:t>
            </a:r>
            <a:r>
              <a:rPr lang="ru-RU" sz="6800" dirty="0"/>
              <a:t>Нэхъыф1ыжу, си </a:t>
            </a:r>
            <a:r>
              <a:rPr lang="ru-RU" sz="6800" dirty="0" err="1"/>
              <a:t>ныбжьэгъу</a:t>
            </a:r>
            <a:r>
              <a:rPr lang="ru-RU" sz="6800" dirty="0"/>
              <a:t>! </a:t>
            </a:r>
            <a:r>
              <a:rPr lang="ru-RU" sz="6800" dirty="0" err="1"/>
              <a:t>Дэнэ</a:t>
            </a:r>
            <a:r>
              <a:rPr lang="ru-RU" sz="6800" dirty="0"/>
              <a:t> ук1уэрэ?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Кафем</a:t>
            </a:r>
            <a:r>
              <a:rPr lang="ru-RU" sz="6800" dirty="0"/>
              <a:t>. Нак1уэ </a:t>
            </a:r>
            <a:r>
              <a:rPr lang="ru-RU" sz="6800" b="1" dirty="0"/>
              <a:t>си </a:t>
            </a:r>
            <a:r>
              <a:rPr lang="ru-RU" sz="6800" b="1" dirty="0" err="1"/>
              <a:t>гъусэу</a:t>
            </a:r>
            <a:r>
              <a:rPr lang="ru-RU" sz="6800" dirty="0"/>
              <a:t>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</a:t>
            </a:r>
            <a:r>
              <a:rPr lang="ru-RU" sz="6800" dirty="0" err="1"/>
              <a:t>Упсэу</a:t>
            </a:r>
            <a:r>
              <a:rPr lang="ru-RU" sz="6800" dirty="0"/>
              <a:t>, Мурат. Си </a:t>
            </a:r>
            <a:r>
              <a:rPr lang="ru-RU" sz="6800" dirty="0" err="1"/>
              <a:t>гуапэу</a:t>
            </a:r>
            <a:r>
              <a:rPr lang="ru-RU" sz="6800" dirty="0"/>
              <a:t> сынэк1уэнщ.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Дауэ</a:t>
            </a:r>
            <a:r>
              <a:rPr lang="ru-RU" sz="6800" dirty="0"/>
              <a:t> </a:t>
            </a:r>
            <a:r>
              <a:rPr lang="ru-RU" sz="6800" dirty="0" err="1"/>
              <a:t>ущыт</a:t>
            </a:r>
            <a:r>
              <a:rPr lang="ru-RU" sz="6800" dirty="0"/>
              <a:t>? </a:t>
            </a:r>
            <a:r>
              <a:rPr lang="ru-RU" sz="6800" dirty="0" err="1"/>
              <a:t>Дауэ</a:t>
            </a:r>
            <a:r>
              <a:rPr lang="ru-RU" sz="6800" dirty="0"/>
              <a:t> </a:t>
            </a:r>
            <a:r>
              <a:rPr lang="ru-RU" sz="6800" dirty="0" err="1"/>
              <a:t>щыт</a:t>
            </a:r>
            <a:r>
              <a:rPr lang="ru-RU" sz="6800" dirty="0"/>
              <a:t> </a:t>
            </a:r>
            <a:r>
              <a:rPr lang="ru-RU" sz="6800" dirty="0" err="1"/>
              <a:t>уи</a:t>
            </a:r>
            <a:r>
              <a:rPr lang="ru-RU" sz="6800" dirty="0"/>
              <a:t> </a:t>
            </a:r>
            <a:r>
              <a:rPr lang="ru-RU" sz="6800" dirty="0" err="1"/>
              <a:t>адэ-анэхэри</a:t>
            </a:r>
            <a:r>
              <a:rPr lang="ru-RU" sz="6800" dirty="0"/>
              <a:t>?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</a:t>
            </a:r>
            <a:r>
              <a:rPr lang="ru-RU" sz="6800" dirty="0" err="1"/>
              <a:t>Упсэу</a:t>
            </a:r>
            <a:r>
              <a:rPr lang="ru-RU" sz="6800" dirty="0"/>
              <a:t>, </a:t>
            </a:r>
            <a:r>
              <a:rPr lang="ru-RU" sz="6800" dirty="0" err="1"/>
              <a:t>сыузыншэщ</a:t>
            </a:r>
            <a:r>
              <a:rPr lang="ru-RU" sz="6800" dirty="0"/>
              <a:t>. </a:t>
            </a:r>
            <a:r>
              <a:rPr lang="ru-RU" sz="6800" dirty="0" err="1"/>
              <a:t>Мами</a:t>
            </a:r>
            <a:r>
              <a:rPr lang="ru-RU" sz="6800" dirty="0"/>
              <a:t>, </a:t>
            </a:r>
            <a:r>
              <a:rPr lang="ru-RU" sz="6800" dirty="0" err="1"/>
              <a:t>папи</a:t>
            </a:r>
            <a:r>
              <a:rPr lang="ru-RU" sz="6800" dirty="0"/>
              <a:t> </a:t>
            </a:r>
            <a:r>
              <a:rPr lang="ru-RU" sz="6800" dirty="0" err="1"/>
              <a:t>узыншэхэщ</a:t>
            </a:r>
            <a:r>
              <a:rPr lang="ru-RU" sz="6800" dirty="0"/>
              <a:t>. </a:t>
            </a:r>
            <a:r>
              <a:rPr lang="ru-RU" sz="6800" dirty="0" err="1"/>
              <a:t>Фэ</a:t>
            </a:r>
            <a:r>
              <a:rPr lang="ru-RU" sz="6800" dirty="0"/>
              <a:t> </a:t>
            </a:r>
            <a:r>
              <a:rPr lang="ru-RU" sz="6800" dirty="0" err="1"/>
              <a:t>дауэ</a:t>
            </a:r>
            <a:r>
              <a:rPr lang="ru-RU" sz="6800" dirty="0"/>
              <a:t> </a:t>
            </a:r>
            <a:r>
              <a:rPr lang="ru-RU" sz="6800" dirty="0" err="1"/>
              <a:t>фыщыт</a:t>
            </a:r>
            <a:r>
              <a:rPr lang="ru-RU" sz="6800" dirty="0"/>
              <a:t>?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Дэри</a:t>
            </a:r>
            <a:r>
              <a:rPr lang="ru-RU" sz="6800" dirty="0"/>
              <a:t> </a:t>
            </a:r>
            <a:r>
              <a:rPr lang="ru-RU" sz="6800" dirty="0" err="1"/>
              <a:t>дыхъарзынэщ</a:t>
            </a:r>
            <a:r>
              <a:rPr lang="ru-RU" sz="6800" dirty="0"/>
              <a:t>. </a:t>
            </a:r>
            <a:r>
              <a:rPr lang="ru-RU" sz="6800" dirty="0" err="1"/>
              <a:t>Адыгэ</a:t>
            </a:r>
            <a:r>
              <a:rPr lang="ru-RU" sz="6800" dirty="0"/>
              <a:t> </a:t>
            </a:r>
            <a:r>
              <a:rPr lang="ru-RU" sz="6800" dirty="0" err="1"/>
              <a:t>шхынхэм</a:t>
            </a:r>
            <a:r>
              <a:rPr lang="ru-RU" sz="6800" dirty="0"/>
              <a:t> сыт </a:t>
            </a:r>
            <a:r>
              <a:rPr lang="ru-RU" sz="6800" b="1" dirty="0"/>
              <a:t>нэхъыф1у</a:t>
            </a:r>
            <a:r>
              <a:rPr lang="ru-RU" sz="6800" dirty="0"/>
              <a:t> </a:t>
            </a:r>
            <a:r>
              <a:rPr lang="ru-RU" sz="6800" dirty="0" err="1"/>
              <a:t>плъагъур</a:t>
            </a:r>
            <a:r>
              <a:rPr lang="ru-RU" sz="6800" dirty="0"/>
              <a:t>, </a:t>
            </a:r>
            <a:r>
              <a:rPr lang="ru-RU" sz="6800" dirty="0" err="1"/>
              <a:t>Залинэ</a:t>
            </a:r>
            <a:r>
              <a:rPr lang="ru-RU" sz="6800" dirty="0"/>
              <a:t>?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</a:t>
            </a:r>
            <a:r>
              <a:rPr lang="ru-RU" sz="6800" dirty="0" err="1"/>
              <a:t>Адыгэ</a:t>
            </a:r>
            <a:r>
              <a:rPr lang="ru-RU" sz="6800" dirty="0"/>
              <a:t> </a:t>
            </a:r>
            <a:r>
              <a:rPr lang="ru-RU" sz="6800" dirty="0" err="1"/>
              <a:t>шхынхэр</a:t>
            </a:r>
            <a:r>
              <a:rPr lang="ru-RU" sz="6800" dirty="0"/>
              <a:t> </a:t>
            </a:r>
            <a:r>
              <a:rPr lang="ru-RU" sz="6800" b="1" dirty="0" err="1"/>
              <a:t>псори</a:t>
            </a:r>
            <a:r>
              <a:rPr lang="ru-RU" sz="6800" b="1" dirty="0"/>
              <a:t> </a:t>
            </a:r>
            <a:r>
              <a:rPr lang="ru-RU" sz="6800" dirty="0"/>
              <a:t>1эф1 </a:t>
            </a:r>
            <a:r>
              <a:rPr lang="ru-RU" sz="6800" dirty="0" err="1"/>
              <a:t>дыдэщ</a:t>
            </a:r>
            <a:r>
              <a:rPr lang="ru-RU" sz="6800" dirty="0"/>
              <a:t>. </a:t>
            </a:r>
            <a:r>
              <a:rPr lang="ru-RU" sz="6800" dirty="0" err="1"/>
              <a:t>Дэлэн</a:t>
            </a:r>
            <a:r>
              <a:rPr lang="ru-RU" sz="6800" dirty="0"/>
              <a:t> ф1ыуэ </a:t>
            </a:r>
            <a:r>
              <a:rPr lang="ru-RU" sz="6800" dirty="0" err="1"/>
              <a:t>солъагъу</a:t>
            </a:r>
            <a:r>
              <a:rPr lang="ru-RU" sz="6800" dirty="0"/>
              <a:t>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Пэжщ</a:t>
            </a:r>
            <a:r>
              <a:rPr lang="ru-RU" sz="6800" dirty="0"/>
              <a:t>, </a:t>
            </a:r>
            <a:r>
              <a:rPr lang="ru-RU" sz="6800" dirty="0" err="1"/>
              <a:t>адыгэ</a:t>
            </a:r>
            <a:r>
              <a:rPr lang="ru-RU" sz="6800" dirty="0"/>
              <a:t> </a:t>
            </a:r>
            <a:r>
              <a:rPr lang="ru-RU" sz="6800" dirty="0" err="1"/>
              <a:t>шхынхэр</a:t>
            </a:r>
            <a:r>
              <a:rPr lang="ru-RU" sz="6800" dirty="0"/>
              <a:t> </a:t>
            </a:r>
            <a:r>
              <a:rPr lang="ru-RU" sz="6800" dirty="0" err="1"/>
              <a:t>псори</a:t>
            </a:r>
            <a:r>
              <a:rPr lang="ru-RU" sz="6800" dirty="0"/>
              <a:t> 1эф1щ. Си </a:t>
            </a:r>
            <a:r>
              <a:rPr lang="ru-RU" sz="6800" dirty="0" err="1"/>
              <a:t>анэм</a:t>
            </a:r>
            <a:r>
              <a:rPr lang="ru-RU" sz="6800" dirty="0"/>
              <a:t> </a:t>
            </a:r>
            <a:r>
              <a:rPr lang="ru-RU" sz="6800" dirty="0" err="1"/>
              <a:t>дэлэн</a:t>
            </a:r>
            <a:r>
              <a:rPr lang="ru-RU" sz="6800" dirty="0"/>
              <a:t> </a:t>
            </a:r>
            <a:r>
              <a:rPr lang="ru-RU" sz="6800" b="1" dirty="0" err="1"/>
              <a:t>куэдрэ</a:t>
            </a:r>
            <a:r>
              <a:rPr lang="ru-RU" sz="6800" dirty="0"/>
              <a:t> тхуепщэф1. Ф1ыуэ </a:t>
            </a:r>
            <a:r>
              <a:rPr lang="ru-RU" sz="6800" dirty="0" err="1"/>
              <a:t>солъагъу</a:t>
            </a:r>
            <a:r>
              <a:rPr lang="ru-RU" sz="6800" dirty="0"/>
              <a:t> </a:t>
            </a:r>
            <a:r>
              <a:rPr lang="ru-RU" sz="6800" dirty="0" err="1"/>
              <a:t>джэдлыбжьэр</a:t>
            </a:r>
            <a:r>
              <a:rPr lang="ru-RU" sz="6800" dirty="0"/>
              <a:t>, дзасэк1э </a:t>
            </a:r>
            <a:r>
              <a:rPr lang="ru-RU" sz="6800" dirty="0" err="1"/>
              <a:t>гъэжьа</a:t>
            </a:r>
            <a:r>
              <a:rPr lang="ru-RU" sz="6800" dirty="0"/>
              <a:t> </a:t>
            </a:r>
            <a:r>
              <a:rPr lang="ru-RU" sz="6800" dirty="0" err="1"/>
              <a:t>лыр</a:t>
            </a:r>
            <a:r>
              <a:rPr lang="ru-RU" sz="6800" dirty="0"/>
              <a:t>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</a:t>
            </a:r>
            <a:r>
              <a:rPr lang="ru-RU" sz="6800" dirty="0" err="1"/>
              <a:t>Сэ</a:t>
            </a:r>
            <a:r>
              <a:rPr lang="ru-RU" sz="6800" dirty="0"/>
              <a:t> ф1ы </a:t>
            </a:r>
            <a:r>
              <a:rPr lang="ru-RU" sz="6800" dirty="0" err="1"/>
              <a:t>дыдэу</a:t>
            </a:r>
            <a:r>
              <a:rPr lang="ru-RU" sz="6800" dirty="0"/>
              <a:t> </a:t>
            </a:r>
            <a:r>
              <a:rPr lang="ru-RU" sz="6800" dirty="0" err="1"/>
              <a:t>солъагъу</a:t>
            </a:r>
            <a:r>
              <a:rPr lang="ru-RU" sz="6800" dirty="0"/>
              <a:t> </a:t>
            </a:r>
            <a:r>
              <a:rPr lang="ru-RU" sz="6800" dirty="0" err="1"/>
              <a:t>шхын</a:t>
            </a:r>
            <a:r>
              <a:rPr lang="ru-RU" sz="6800" dirty="0"/>
              <a:t> 1эф1хэри: </a:t>
            </a:r>
            <a:r>
              <a:rPr lang="ru-RU" sz="6800" b="1" dirty="0"/>
              <a:t>зэк1эрэсыр, </a:t>
            </a:r>
            <a:r>
              <a:rPr lang="ru-RU" sz="6800" b="1" dirty="0" err="1"/>
              <a:t>хьэлыуэр</a:t>
            </a:r>
            <a:r>
              <a:rPr lang="ru-RU" sz="6800" dirty="0"/>
              <a:t>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b="1" dirty="0"/>
              <a:t>Джэдык1эрыпщыр</a:t>
            </a:r>
            <a:r>
              <a:rPr lang="ru-RU" sz="6800" dirty="0"/>
              <a:t>-щэ?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 </a:t>
            </a:r>
            <a:r>
              <a:rPr lang="ru-RU" sz="6800" dirty="0" err="1"/>
              <a:t>Уо</a:t>
            </a:r>
            <a:r>
              <a:rPr lang="ru-RU" sz="6800" dirty="0"/>
              <a:t>! </a:t>
            </a:r>
            <a:r>
              <a:rPr lang="ru-RU" sz="6800" dirty="0" err="1"/>
              <a:t>Ари</a:t>
            </a:r>
            <a:r>
              <a:rPr lang="ru-RU" sz="6800" dirty="0"/>
              <a:t> 1эф1 </a:t>
            </a:r>
            <a:r>
              <a:rPr lang="ru-RU" sz="6800" dirty="0" err="1"/>
              <a:t>дыдэщ</a:t>
            </a:r>
            <a:r>
              <a:rPr lang="ru-RU" sz="6800" dirty="0"/>
              <a:t>. Си </a:t>
            </a:r>
            <a:r>
              <a:rPr lang="ru-RU" sz="6800" dirty="0" err="1"/>
              <a:t>нанэ</a:t>
            </a:r>
            <a:r>
              <a:rPr lang="ru-RU" sz="6800" dirty="0"/>
              <a:t> ф1ы </a:t>
            </a:r>
            <a:r>
              <a:rPr lang="ru-RU" sz="6800" dirty="0" err="1"/>
              <a:t>дыдэу</a:t>
            </a:r>
            <a:r>
              <a:rPr lang="ru-RU" sz="6800" dirty="0"/>
              <a:t> джэдык1эрыпщ ещ1.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Залинэ</a:t>
            </a:r>
            <a:r>
              <a:rPr lang="ru-RU" sz="6800" dirty="0"/>
              <a:t>,</a:t>
            </a:r>
            <a:r>
              <a:rPr lang="ru-RU" sz="6800" b="1" dirty="0"/>
              <a:t> </a:t>
            </a:r>
            <a:r>
              <a:rPr lang="ru-RU" sz="6800" b="1" dirty="0" err="1"/>
              <a:t>дыкъэсащ</a:t>
            </a:r>
            <a:r>
              <a:rPr lang="ru-RU" sz="6800" dirty="0"/>
              <a:t>. Нак1уэ, ныщ1ыхьэ.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З.: </a:t>
            </a:r>
            <a:r>
              <a:rPr lang="ru-RU" sz="6800" dirty="0" err="1"/>
              <a:t>Упсэу</a:t>
            </a:r>
            <a:r>
              <a:rPr lang="ru-RU" sz="6800" dirty="0"/>
              <a:t>, Мурат.</a:t>
            </a:r>
          </a:p>
          <a:p>
            <a:r>
              <a:rPr lang="ru-RU" sz="6800" b="1" dirty="0" smtClean="0">
                <a:solidFill>
                  <a:srgbClr val="C00000"/>
                </a:solidFill>
              </a:rPr>
              <a:t>М.: </a:t>
            </a:r>
            <a:r>
              <a:rPr lang="ru-RU" sz="6800" dirty="0" err="1"/>
              <a:t>Уэ</a:t>
            </a:r>
            <a:r>
              <a:rPr lang="ru-RU" sz="6800" dirty="0"/>
              <a:t> т1ыс мобык1э, </a:t>
            </a:r>
            <a:r>
              <a:rPr lang="ru-RU" sz="6800" dirty="0" err="1"/>
              <a:t>сэ</a:t>
            </a:r>
            <a:r>
              <a:rPr lang="ru-RU" sz="6800" dirty="0"/>
              <a:t> </a:t>
            </a:r>
            <a:r>
              <a:rPr lang="ru-RU" sz="6800" dirty="0" err="1"/>
              <a:t>шхыныр</a:t>
            </a:r>
            <a:r>
              <a:rPr lang="ru-RU" sz="6800" dirty="0"/>
              <a:t> </a:t>
            </a:r>
            <a:r>
              <a:rPr lang="ru-RU" sz="6800" b="1" dirty="0" err="1"/>
              <a:t>къэсщтэнщ</a:t>
            </a:r>
            <a:r>
              <a:rPr lang="ru-RU" sz="6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15616" y="13645"/>
            <a:ext cx="6781800" cy="111109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Новая лексика из диалога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3528392" cy="52074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dirty="0"/>
              <a:t>Сыту </a:t>
            </a:r>
            <a:r>
              <a:rPr lang="ru-RU" u="sng" dirty="0"/>
              <a:t>ф1</a:t>
            </a:r>
            <a:r>
              <a:rPr lang="ru-RU" dirty="0"/>
              <a:t>ыуэ </a:t>
            </a:r>
            <a:r>
              <a:rPr lang="ru-RU" b="1" dirty="0" err="1"/>
              <a:t>сып</a:t>
            </a:r>
            <a:r>
              <a:rPr lang="ru-RU" b="1" u="sng" dirty="0" err="1"/>
              <a:t>ху</a:t>
            </a:r>
            <a:r>
              <a:rPr lang="ru-RU" b="1" dirty="0" err="1"/>
              <a:t>эза</a:t>
            </a:r>
            <a:r>
              <a:rPr lang="ru-RU" dirty="0"/>
              <a:t>! </a:t>
            </a:r>
            <a:endParaRPr lang="ru-RU" dirty="0" smtClean="0"/>
          </a:p>
          <a:p>
            <a:r>
              <a:rPr lang="ru-RU" dirty="0" smtClean="0"/>
              <a:t>си </a:t>
            </a:r>
            <a:r>
              <a:rPr lang="ru-RU" u="sng" dirty="0" err="1"/>
              <a:t>гъу</a:t>
            </a:r>
            <a:r>
              <a:rPr lang="ru-RU" dirty="0" err="1"/>
              <a:t>сэу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нэ</a:t>
            </a:r>
            <a:r>
              <a:rPr lang="ru-RU" u="sng" dirty="0" smtClean="0"/>
              <a:t>хъ</a:t>
            </a:r>
            <a:r>
              <a:rPr lang="ru-RU" dirty="0" smtClean="0"/>
              <a:t>ы</a:t>
            </a:r>
            <a:r>
              <a:rPr lang="ru-RU" u="sng" dirty="0" smtClean="0"/>
              <a:t>ф1</a:t>
            </a:r>
            <a:r>
              <a:rPr lang="ru-RU" dirty="0" smtClean="0"/>
              <a:t>у </a:t>
            </a:r>
            <a:r>
              <a:rPr lang="ru-RU" dirty="0" err="1" smtClean="0"/>
              <a:t>п</a:t>
            </a:r>
            <a:r>
              <a:rPr lang="ru-RU" u="sng" dirty="0" err="1" smtClean="0"/>
              <a:t>лъ</a:t>
            </a:r>
            <a:r>
              <a:rPr lang="ru-RU" dirty="0" err="1" smtClean="0"/>
              <a:t>а</a:t>
            </a:r>
            <a:r>
              <a:rPr lang="ru-RU" u="sng" dirty="0" err="1" smtClean="0"/>
              <a:t>гъу</a:t>
            </a:r>
            <a:r>
              <a:rPr lang="ru-RU" dirty="0" err="1" smtClean="0"/>
              <a:t>р</a:t>
            </a:r>
            <a:endParaRPr lang="ru-RU" dirty="0" smtClean="0"/>
          </a:p>
          <a:p>
            <a:r>
              <a:rPr lang="ru-RU" dirty="0" err="1" smtClean="0"/>
              <a:t>псори</a:t>
            </a:r>
            <a:endParaRPr lang="ru-RU" dirty="0"/>
          </a:p>
          <a:p>
            <a:r>
              <a:rPr lang="ru-RU" u="sng" dirty="0" err="1" smtClean="0"/>
              <a:t>ку</a:t>
            </a:r>
            <a:r>
              <a:rPr lang="ru-RU" dirty="0" err="1" smtClean="0"/>
              <a:t>эдрэ</a:t>
            </a:r>
            <a:r>
              <a:rPr lang="ru-RU" dirty="0" smtClean="0"/>
              <a:t> </a:t>
            </a:r>
          </a:p>
          <a:p>
            <a:r>
              <a:rPr lang="ru-RU" dirty="0" smtClean="0"/>
              <a:t>зэ</a:t>
            </a:r>
            <a:r>
              <a:rPr lang="ru-RU" u="sng" dirty="0" smtClean="0"/>
              <a:t>к1</a:t>
            </a:r>
            <a:r>
              <a:rPr lang="ru-RU" dirty="0" smtClean="0"/>
              <a:t>эрыс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u="sng" dirty="0" err="1"/>
              <a:t>х</a:t>
            </a:r>
            <a:r>
              <a:rPr lang="ru-RU" u="sng" dirty="0" err="1" smtClean="0"/>
              <a:t>ь</a:t>
            </a:r>
            <a:r>
              <a:rPr lang="ru-RU" dirty="0" err="1" smtClean="0"/>
              <a:t>элыуэ</a:t>
            </a:r>
            <a:endParaRPr lang="ru-RU" dirty="0" smtClean="0"/>
          </a:p>
          <a:p>
            <a:r>
              <a:rPr lang="ru-RU" u="sng" dirty="0" smtClean="0"/>
              <a:t>дж</a:t>
            </a:r>
            <a:r>
              <a:rPr lang="ru-RU" dirty="0" smtClean="0"/>
              <a:t>эды</a:t>
            </a:r>
            <a:r>
              <a:rPr lang="ru-RU" u="sng" dirty="0" smtClean="0"/>
              <a:t>к1</a:t>
            </a:r>
            <a:r>
              <a:rPr lang="ru-RU" dirty="0" smtClean="0"/>
              <a:t>эрыпщ </a:t>
            </a:r>
          </a:p>
          <a:p>
            <a:r>
              <a:rPr lang="ru-RU" dirty="0" err="1" smtClean="0"/>
              <a:t>ды</a:t>
            </a:r>
            <a:r>
              <a:rPr lang="ru-RU" u="sng" dirty="0" err="1" smtClean="0"/>
              <a:t>къ</a:t>
            </a:r>
            <a:r>
              <a:rPr lang="ru-RU" dirty="0" err="1" smtClean="0"/>
              <a:t>эсащ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u="sng" dirty="0" err="1" smtClean="0"/>
              <a:t>къ</a:t>
            </a:r>
            <a:r>
              <a:rPr lang="ru-RU" dirty="0" err="1" smtClean="0"/>
              <a:t>эсщтэнщ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995936" y="1412776"/>
            <a:ext cx="4953744" cy="52074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dirty="0"/>
              <a:t>Как хорошо, что я тебя встретил</a:t>
            </a:r>
            <a:r>
              <a:rPr lang="ru-RU" dirty="0" smtClean="0"/>
              <a:t>!</a:t>
            </a:r>
          </a:p>
          <a:p>
            <a:r>
              <a:rPr lang="ru-RU" dirty="0"/>
              <a:t>вместе со мной</a:t>
            </a:r>
          </a:p>
          <a:p>
            <a:r>
              <a:rPr lang="ru-RU" dirty="0" smtClean="0"/>
              <a:t>больше любишь</a:t>
            </a:r>
            <a:endParaRPr lang="ru-RU" dirty="0"/>
          </a:p>
          <a:p>
            <a:r>
              <a:rPr lang="ru-RU" dirty="0"/>
              <a:t>все</a:t>
            </a:r>
          </a:p>
          <a:p>
            <a:r>
              <a:rPr lang="ru-RU" dirty="0"/>
              <a:t>часто </a:t>
            </a:r>
          </a:p>
          <a:p>
            <a:r>
              <a:rPr lang="ru-RU" dirty="0" err="1"/>
              <a:t>закарис</a:t>
            </a:r>
            <a:r>
              <a:rPr lang="ru-RU" dirty="0"/>
              <a:t> (шарики из теста, обжаренные в масле)</a:t>
            </a:r>
          </a:p>
          <a:p>
            <a:r>
              <a:rPr lang="ru-RU" dirty="0"/>
              <a:t>домашняя </a:t>
            </a:r>
            <a:r>
              <a:rPr lang="ru-RU" dirty="0" smtClean="0"/>
              <a:t>халва из </a:t>
            </a:r>
            <a:r>
              <a:rPr lang="ru-RU" dirty="0"/>
              <a:t>пшенной </a:t>
            </a:r>
            <a:r>
              <a:rPr lang="ru-RU" dirty="0" smtClean="0"/>
              <a:t>муки</a:t>
            </a:r>
          </a:p>
          <a:p>
            <a:r>
              <a:rPr lang="ru-RU" dirty="0"/>
              <a:t>хворост</a:t>
            </a:r>
          </a:p>
          <a:p>
            <a:r>
              <a:rPr lang="ru-RU" dirty="0" smtClean="0"/>
              <a:t>уже пришли </a:t>
            </a:r>
            <a:r>
              <a:rPr lang="ru-RU" i="1" dirty="0" smtClean="0"/>
              <a:t>(спрягается как глагол </a:t>
            </a:r>
            <a:r>
              <a:rPr lang="ru-RU" b="1" i="1" dirty="0" err="1" smtClean="0"/>
              <a:t>щыпсэун</a:t>
            </a:r>
            <a:r>
              <a:rPr lang="ru-RU" i="1" dirty="0" smtClean="0"/>
              <a:t>, таблица №1)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озьму </a:t>
            </a:r>
            <a:r>
              <a:rPr lang="ru-RU" i="1" dirty="0" smtClean="0"/>
              <a:t>(новый вид спряж</a:t>
            </a:r>
            <a:r>
              <a:rPr lang="ru-RU" i="1" dirty="0" smtClean="0"/>
              <a:t>ения</a:t>
            </a:r>
            <a:r>
              <a:rPr lang="ru-RU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603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912297"/>
          </a:xfrm>
        </p:spPr>
        <p:txBody>
          <a:bodyPr>
            <a:normAutofit/>
          </a:bodyPr>
          <a:lstStyle/>
          <a:p>
            <a:pPr lvl="0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Спряжение глагола </a:t>
            </a:r>
            <a:r>
              <a:rPr lang="ru-RU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къэщтэн</a:t>
            </a:r>
            <a:endParaRPr lang="ru-RU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80349"/>
              </p:ext>
            </p:extLst>
          </p:nvPr>
        </p:nvGraphicFramePr>
        <p:xfrm>
          <a:off x="323528" y="1196752"/>
          <a:ext cx="8424937" cy="4608511"/>
        </p:xfrm>
        <a:graphic>
          <a:graphicData uri="http://schemas.openxmlformats.org/drawingml/2006/table">
            <a:tbl>
              <a:tblPr firstRow="1" firstCol="1" bandRow="1"/>
              <a:tblGrid>
                <a:gridCol w="1126486"/>
                <a:gridCol w="2432817"/>
                <a:gridCol w="2432817"/>
                <a:gridCol w="2432817"/>
              </a:tblGrid>
              <a:tr h="3798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37984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4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5444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6423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ар,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39979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41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5311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  <a:tr h="6423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7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1024"/>
            <a:ext cx="6781800" cy="103171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Категории глагола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536504"/>
          </a:xfrm>
        </p:spPr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a typeface="Calibri"/>
                <a:cs typeface="Times New Roman"/>
              </a:rPr>
              <a:t>В кабардино-черкесском языке глаголы имеют следующие морфологические категории: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ea typeface="Calibri"/>
                <a:cs typeface="Times New Roman"/>
              </a:rPr>
              <a:t>переходности и непереходности;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ea typeface="Calibri"/>
                <a:cs typeface="Times New Roman"/>
              </a:rPr>
              <a:t>статичности и динамичности;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 err="1">
                <a:ea typeface="Calibri"/>
                <a:cs typeface="Times New Roman"/>
              </a:rPr>
              <a:t>финитности</a:t>
            </a:r>
            <a:r>
              <a:rPr lang="ru-RU" sz="3200" dirty="0">
                <a:ea typeface="Calibri"/>
                <a:cs typeface="Times New Roman"/>
              </a:rPr>
              <a:t> и </a:t>
            </a:r>
            <a:r>
              <a:rPr lang="ru-RU" sz="3200" dirty="0" err="1">
                <a:ea typeface="Calibri"/>
                <a:cs typeface="Times New Roman"/>
              </a:rPr>
              <a:t>инфинитности</a:t>
            </a:r>
            <a:r>
              <a:rPr lang="ru-RU" sz="3200" dirty="0">
                <a:ea typeface="Calibri"/>
                <a:cs typeface="Times New Roman"/>
              </a:rPr>
              <a:t>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ea typeface="Calibri"/>
                <a:cs typeface="Times New Roman"/>
              </a:rPr>
              <a:t>лица, числа, времени, наклонения;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ea typeface="Calibri"/>
                <a:cs typeface="Times New Roman"/>
              </a:rPr>
              <a:t>возвратности и невозвратности, </a:t>
            </a:r>
            <a:r>
              <a:rPr lang="ru-RU" dirty="0">
                <a:ea typeface="Calibri"/>
                <a:cs typeface="Times New Roman"/>
              </a:rPr>
              <a:t>и т.д.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5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272808" cy="1368152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Переходные и </a:t>
            </a:r>
            <a:br>
              <a:rPr lang="ru-RU" sz="4400" dirty="0"/>
            </a:br>
            <a:r>
              <a:rPr lang="ru-RU" sz="4400" dirty="0"/>
              <a:t>непереходные глаголы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60848"/>
            <a:ext cx="8496944" cy="4032448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Переходные глаголы, как правило, имеют прямой объект, который стоит в именительном падеже, т.е. не подлежащее стоит в именительном падеже, а прямое дополнение.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щ1алэ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Хэт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зытхыр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Тхын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глагол переходный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Анэшхуэ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шхын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епщэф1.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Хэт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зыпщэф1ыр?)</a:t>
            </a:r>
          </a:p>
          <a:p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Пщэф1ын – глагол переходный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1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82"/>
            <a:ext cx="8568952" cy="19162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Предложения с непереходными глаголами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60848"/>
            <a:ext cx="8352928" cy="4032448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пщэф1эн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(готовить, конкретно не указывается блюдо)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Анэшхуэ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мэпщаф1э. 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Хъыджэбзы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мэпщаф1э.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пщэф1эн – глагол непереходный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Щ1алэ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мэлажьэ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 как в прошедшем времени?)</a:t>
            </a:r>
          </a:p>
          <a:p>
            <a:pPr lvl="0">
              <a:buClr>
                <a:srgbClr val="4E67C8"/>
              </a:buClr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матхэ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i="1" dirty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 как в будущем времени?)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1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016" y="476672"/>
            <a:ext cx="8856984" cy="9716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Таблица №17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58340" cy="387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0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295</TotalTime>
  <Words>543</Words>
  <Application>Microsoft Office PowerPoint</Application>
  <PresentationFormat>Экран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NewsPrint</vt:lpstr>
      <vt:lpstr>Изучаем  кабардинский язык</vt:lpstr>
      <vt:lpstr>Презентация PowerPoint</vt:lpstr>
      <vt:lpstr>  Диалог №6</vt:lpstr>
      <vt:lpstr>Новая лексика из диалога</vt:lpstr>
      <vt:lpstr>Спряжение глагола къэщтэн</vt:lpstr>
      <vt:lpstr>Категории глагола</vt:lpstr>
      <vt:lpstr>Переходные и  непереходные глаголы</vt:lpstr>
      <vt:lpstr>Предложения с непереходными глаголами</vt:lpstr>
      <vt:lpstr>Таблица №17</vt:lpstr>
      <vt:lpstr>Одноличные и многоличные непереходные глаголы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15</cp:revision>
  <dcterms:created xsi:type="dcterms:W3CDTF">2013-11-03T16:46:49Z</dcterms:created>
  <dcterms:modified xsi:type="dcterms:W3CDTF">2013-11-21T15:38:08Z</dcterms:modified>
</cp:coreProperties>
</file>