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58" r:id="rId5"/>
    <p:sldId id="259" r:id="rId6"/>
    <p:sldId id="264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208823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Занятие №17</a:t>
            </a:r>
            <a:endParaRPr lang="ru-RU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5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7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35280" cy="129047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bg2">
                    <a:lumMod val="25000"/>
                  </a:schemeClr>
                </a:solidFill>
              </a:rPr>
              <a:t>Сыт … </a:t>
            </a:r>
            <a:r>
              <a:rPr lang="ru-RU" sz="3600" dirty="0" err="1" smtClean="0">
                <a:solidFill>
                  <a:schemeClr val="bg2">
                    <a:lumMod val="25000"/>
                  </a:schemeClr>
                </a:solidFill>
              </a:rPr>
              <a:t>илъыр</a:t>
            </a:r>
            <a:r>
              <a:rPr lang="ru-RU" sz="3600" dirty="0" smtClean="0">
                <a:solidFill>
                  <a:schemeClr val="bg2">
                    <a:lumMod val="25000"/>
                  </a:schemeClr>
                </a:solidFill>
              </a:rPr>
              <a:t>?       Сыт … </a:t>
            </a:r>
            <a:r>
              <a:rPr lang="ru-RU" sz="3600" dirty="0" err="1" smtClean="0">
                <a:solidFill>
                  <a:schemeClr val="bg2">
                    <a:lumMod val="25000"/>
                  </a:schemeClr>
                </a:solidFill>
              </a:rPr>
              <a:t>итыр</a:t>
            </a:r>
            <a:r>
              <a:rPr lang="ru-RU" sz="3600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  <a:br>
              <a:rPr lang="ru-RU" sz="36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3600" dirty="0" smtClean="0">
                <a:solidFill>
                  <a:schemeClr val="bg2">
                    <a:lumMod val="25000"/>
                  </a:schemeClr>
                </a:solidFill>
              </a:rPr>
              <a:t>Сыт </a:t>
            </a:r>
            <a:r>
              <a:rPr lang="ru-RU" sz="3600" dirty="0" err="1" smtClean="0">
                <a:solidFill>
                  <a:schemeClr val="bg2">
                    <a:lumMod val="25000"/>
                  </a:schemeClr>
                </a:solidFill>
              </a:rPr>
              <a:t>хуэдэ</a:t>
            </a:r>
            <a:r>
              <a:rPr lang="ru-RU" sz="3600" dirty="0" smtClean="0">
                <a:solidFill>
                  <a:schemeClr val="bg2">
                    <a:lumMod val="25000"/>
                  </a:schemeClr>
                </a:solidFill>
              </a:rPr>
              <a:t> …?</a:t>
            </a:r>
            <a:endParaRPr lang="ru-RU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37" y="1276822"/>
            <a:ext cx="2101484" cy="157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280660"/>
            <a:ext cx="1905774" cy="15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6" y="3209989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49004"/>
            <a:ext cx="14192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86" y="5063490"/>
            <a:ext cx="2499702" cy="166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2" y="5063490"/>
            <a:ext cx="2435005" cy="161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4"/>
          <a:stretch/>
        </p:blipFill>
        <p:spPr bwMode="auto">
          <a:xfrm>
            <a:off x="3684370" y="3217807"/>
            <a:ext cx="184726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073774"/>
            <a:ext cx="165618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29" y="1280659"/>
            <a:ext cx="2222149" cy="15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7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Прилагательные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762000"/>
          </a:xfrm>
        </p:spPr>
        <p:txBody>
          <a:bodyPr/>
          <a:lstStyle/>
          <a:p>
            <a:pPr algn="ctr"/>
            <a:r>
              <a:rPr lang="ru-RU" sz="3600" b="1" dirty="0">
                <a:solidFill>
                  <a:schemeClr val="bg1">
                    <a:lumMod val="95000"/>
                  </a:schemeClr>
                </a:solidFill>
              </a:rPr>
              <a:t>качественные</a:t>
            </a:r>
          </a:p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half" idx="3"/>
          </p:nvPr>
        </p:nvSpPr>
        <p:spPr>
          <a:xfrm>
            <a:off x="4644008" y="1484784"/>
            <a:ext cx="4041775" cy="762000"/>
          </a:xfrm>
        </p:spPr>
        <p:txBody>
          <a:bodyPr/>
          <a:lstStyle/>
          <a:p>
            <a:r>
              <a:rPr lang="ru-RU" sz="3600" b="1" dirty="0">
                <a:solidFill>
                  <a:schemeClr val="bg1">
                    <a:lumMod val="95000"/>
                  </a:schemeClr>
                </a:solidFill>
              </a:rPr>
              <a:t>относительные</a:t>
            </a:r>
          </a:p>
          <a:p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2"/>
          </p:nvPr>
        </p:nvSpPr>
        <p:spPr>
          <a:xfrm>
            <a:off x="467544" y="2348880"/>
            <a:ext cx="4040188" cy="42484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err="1" smtClean="0"/>
              <a:t>дахэ</a:t>
            </a:r>
            <a:r>
              <a:rPr lang="ru-RU" sz="3600" b="1" dirty="0" smtClean="0"/>
              <a:t> </a:t>
            </a:r>
          </a:p>
          <a:p>
            <a:r>
              <a:rPr lang="ru-RU" sz="3600" b="1" dirty="0" smtClean="0"/>
              <a:t>1эф1</a:t>
            </a:r>
            <a:endParaRPr lang="ru-RU" sz="3600" b="1" dirty="0"/>
          </a:p>
          <a:p>
            <a:r>
              <a:rPr lang="ru-RU" sz="3600" b="1" dirty="0" err="1"/>
              <a:t>л</a:t>
            </a:r>
            <a:r>
              <a:rPr lang="ru-RU" sz="3600" b="1" dirty="0" err="1" smtClean="0"/>
              <a:t>ъагэ</a:t>
            </a:r>
            <a:endParaRPr lang="ru-RU" sz="3600" b="1" dirty="0" smtClean="0"/>
          </a:p>
          <a:p>
            <a:r>
              <a:rPr lang="ru-RU" sz="3600" dirty="0" smtClean="0"/>
              <a:t>… 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4644008" y="2348880"/>
            <a:ext cx="4041775" cy="42169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err="1" smtClean="0"/>
              <a:t>нобэрей</a:t>
            </a:r>
            <a:r>
              <a:rPr lang="ru-RU" sz="3600" b="1" dirty="0" smtClean="0"/>
              <a:t> </a:t>
            </a:r>
            <a:r>
              <a:rPr lang="ru-RU" sz="3600" b="1" i="1" dirty="0" smtClean="0"/>
              <a:t>(сегодняшний)</a:t>
            </a:r>
          </a:p>
          <a:p>
            <a:r>
              <a:rPr lang="ru-RU" sz="3600" b="1" dirty="0" err="1" smtClean="0"/>
              <a:t>дыгъуасэрей</a:t>
            </a:r>
            <a:r>
              <a:rPr lang="ru-RU" sz="3600" b="1" dirty="0" smtClean="0"/>
              <a:t> </a:t>
            </a:r>
            <a:r>
              <a:rPr lang="ru-RU" sz="3600" b="1" i="1" dirty="0"/>
              <a:t>(вчерашний) </a:t>
            </a:r>
            <a:endParaRPr lang="ru-RU" sz="3600" b="1" i="1" dirty="0" smtClean="0"/>
          </a:p>
          <a:p>
            <a:r>
              <a:rPr lang="ru-RU" sz="3600" b="1" i="1" dirty="0" smtClean="0"/>
              <a:t>…</a:t>
            </a:r>
          </a:p>
          <a:p>
            <a:pPr marL="109728" indent="0">
              <a:buNone/>
            </a:pPr>
            <a:endParaRPr lang="ru-RU" sz="3200" dirty="0"/>
          </a:p>
          <a:p>
            <a:endParaRPr lang="ru-RU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975305"/>
              </p:ext>
            </p:extLst>
          </p:nvPr>
        </p:nvGraphicFramePr>
        <p:xfrm>
          <a:off x="107504" y="908719"/>
          <a:ext cx="8928992" cy="5810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1944216"/>
                <a:gridCol w="2376264"/>
                <a:gridCol w="3456384"/>
              </a:tblGrid>
              <a:tr h="12961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Исходная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форма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значение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Сравнительная степень образуется с помощью частицы </a:t>
                      </a:r>
                      <a:r>
                        <a:rPr lang="ru-RU" sz="1600" dirty="0" err="1">
                          <a:effectLst/>
                        </a:rPr>
                        <a:t>нэхъ</a:t>
                      </a:r>
                      <a:r>
                        <a:rPr lang="ru-RU" sz="1600" dirty="0">
                          <a:effectLst/>
                        </a:rPr>
                        <a:t> и прилагательного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значения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081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дахэ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красивый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</a:rPr>
                        <a:t>нэхъ</a:t>
                      </a:r>
                      <a:r>
                        <a:rPr lang="ru-RU" sz="2800" dirty="0">
                          <a:effectLst/>
                        </a:rPr>
                        <a:t> </a:t>
                      </a:r>
                      <a:r>
                        <a:rPr lang="ru-RU" sz="2800" dirty="0" err="1">
                          <a:effectLst/>
                        </a:rPr>
                        <a:t>дахэ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более красивый, красивее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376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1эф1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вкусный, сладкий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</a:rPr>
                        <a:t>нэхъ</a:t>
                      </a:r>
                      <a:r>
                        <a:rPr lang="ru-RU" sz="2800" dirty="0">
                          <a:effectLst/>
                        </a:rPr>
                        <a:t> 1эф1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более вкусный, сладкий; вкуснее, слаще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08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жьы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старый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</a:rPr>
                        <a:t>нэхъыжь</a:t>
                      </a:r>
                      <a:r>
                        <a:rPr lang="ru-RU" sz="2800" dirty="0" smtClean="0">
                          <a:effectLst/>
                        </a:rPr>
                        <a:t> 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старший, старше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407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щ1э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новый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нэхъыщ1э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младший, младше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532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ф1ы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хороший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нэхъыф1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лучший, лучше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2168" y="125052"/>
            <a:ext cx="7167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Таблица №18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864096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В том случае, когда в предложении присутствует название предмета, с которым сравнивают другой предмет, частица </a:t>
            </a:r>
            <a:r>
              <a:rPr lang="ru-RU" sz="3200" b="1" dirty="0" err="1"/>
              <a:t>нэхъ</a:t>
            </a:r>
            <a:r>
              <a:rPr lang="ru-RU" sz="3200" dirty="0"/>
              <a:t> повторяется два раза, причем первый раз с суффиксом </a:t>
            </a:r>
            <a:r>
              <a:rPr lang="ru-RU" sz="3200" b="1" dirty="0"/>
              <a:t>-</a:t>
            </a:r>
            <a:r>
              <a:rPr lang="ru-RU" sz="3200" b="1" dirty="0" err="1"/>
              <a:t>рэ</a:t>
            </a:r>
            <a:r>
              <a:rPr lang="ru-RU" sz="3200" dirty="0" smtClean="0"/>
              <a:t>.</a:t>
            </a:r>
          </a:p>
          <a:p>
            <a:endParaRPr lang="ru-RU" sz="3200" dirty="0"/>
          </a:p>
          <a:p>
            <a:pPr>
              <a:lnSpc>
                <a:spcPct val="150000"/>
              </a:lnSpc>
            </a:pP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Бахъсэн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нэхърэ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Налшык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нэхъ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Казбек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нэхърэ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уащхьэмахуэ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нэхъ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лъагэщ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Мишэ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нэхърэ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Олег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нэхъыжьщ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дэлъхум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нэхърэ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шыпхъур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нэхъыщ1эщ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71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31840" y="329136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Таблица </a:t>
            </a:r>
            <a:r>
              <a:rPr lang="ru-RU" sz="3200" b="1" dirty="0"/>
              <a:t>№</a:t>
            </a:r>
            <a:r>
              <a:rPr lang="ru-RU" sz="3200" b="1" dirty="0" smtClean="0"/>
              <a:t>19</a:t>
            </a:r>
            <a:endParaRPr lang="ru-RU" sz="32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6927"/>
              </p:ext>
            </p:extLst>
          </p:nvPr>
        </p:nvGraphicFramePr>
        <p:xfrm>
          <a:off x="251520" y="927810"/>
          <a:ext cx="8640960" cy="5453517"/>
        </p:xfrm>
        <a:graphic>
          <a:graphicData uri="http://schemas.openxmlformats.org/drawingml/2006/table">
            <a:tbl>
              <a:tblPr firstRow="1" firstCol="1" bandRow="1"/>
              <a:tblGrid>
                <a:gridCol w="1638803"/>
                <a:gridCol w="2383713"/>
                <a:gridCol w="2242180"/>
                <a:gridCol w="2376264"/>
              </a:tblGrid>
              <a:tr h="3727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прилагатель-ное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Сравнительная степень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Превосходная степень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48450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ц1ык1у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нэхъ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ц1ык1у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нэхъ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ц1ык1у 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дыдэ</a:t>
                      </a:r>
                      <a:endParaRPr lang="ru-RU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ц1ык1у 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дыдэ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ц1ык1у 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1ей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икъук1э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ц1ык1у, 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хуабжьу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ц1ык1у 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3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 къуэшыр нэхъ ц1ык1у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 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чашкэр</a:t>
                      </a: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нэхъ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ц1ык1у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дыдэ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 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тепщэчыр</a:t>
                      </a: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ц1ык1у 1ей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ru-RU" dirty="0"/>
              <a:t>П</a:t>
            </a:r>
            <a:r>
              <a:rPr lang="ru-RU" dirty="0" smtClean="0"/>
              <a:t>рилагательные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74822" y="1124744"/>
            <a:ext cx="3744416" cy="5616624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хужь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ф1ыц1э </a:t>
            </a:r>
          </a:p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плъыжь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щхъуэ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гъуэжь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щ1ыху </a:t>
            </a:r>
          </a:p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удзыфэ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гъуабжэ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тхьэмбылыфэ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шэкъафэ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хуабэ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щ1ы1э </a:t>
            </a:r>
          </a:p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щабэ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быдэ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гуащ1э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0" name="Объект 8"/>
          <p:cNvSpPr txBox="1">
            <a:spLocks/>
          </p:cNvSpPr>
          <p:nvPr/>
        </p:nvSpPr>
        <p:spPr>
          <a:xfrm>
            <a:off x="4644009" y="1124744"/>
            <a:ext cx="3744415" cy="56166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белый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серый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синий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зеленый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коричневый 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розовый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фиолетовый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теплый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холодный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мягкий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твердый 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кислый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6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Сыт </a:t>
            </a:r>
            <a:r>
              <a:rPr lang="ru-RU" sz="4000" dirty="0" err="1" smtClean="0"/>
              <a:t>хуэдэ</a:t>
            </a:r>
            <a:r>
              <a:rPr lang="ru-RU" sz="4000" dirty="0" smtClean="0"/>
              <a:t>?</a:t>
            </a:r>
            <a:endParaRPr lang="ru-RU" sz="4000" dirty="0"/>
          </a:p>
        </p:txBody>
      </p:sp>
      <p:sp>
        <p:nvSpPr>
          <p:cNvPr id="4" name="Овал 3"/>
          <p:cNvSpPr/>
          <p:nvPr/>
        </p:nvSpPr>
        <p:spPr>
          <a:xfrm>
            <a:off x="935596" y="1268760"/>
            <a:ext cx="1260140" cy="129614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529540" y="1268760"/>
            <a:ext cx="1296144" cy="12390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128316" y="3075324"/>
            <a:ext cx="1235772" cy="1217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444208" y="3596548"/>
            <a:ext cx="1224136" cy="11285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051720" y="3008013"/>
            <a:ext cx="1224136" cy="117707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668344" y="4851847"/>
            <a:ext cx="1152128" cy="112379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663788" y="5103186"/>
            <a:ext cx="1188132" cy="113412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67544" y="4185084"/>
            <a:ext cx="1224136" cy="12048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860032" y="1556792"/>
            <a:ext cx="1296143" cy="129614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5076056" y="5389930"/>
            <a:ext cx="1191834" cy="1171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5-конечная звезда 4"/>
          <p:cNvSpPr/>
          <p:nvPr/>
        </p:nvSpPr>
        <p:spPr>
          <a:xfrm>
            <a:off x="8100392" y="5967282"/>
            <a:ext cx="792088" cy="7740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844824"/>
            <a:ext cx="7407282" cy="36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436</TotalTime>
  <Words>217</Words>
  <Application>Microsoft Office PowerPoint</Application>
  <PresentationFormat>Экран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Открытая</vt:lpstr>
      <vt:lpstr>Изучаем  кабардинский язык</vt:lpstr>
      <vt:lpstr>Сыт … илъыр?       Сыт … итыр? Сыт хуэдэ …?</vt:lpstr>
      <vt:lpstr>Прилагательные </vt:lpstr>
      <vt:lpstr>Презентация PowerPoint</vt:lpstr>
      <vt:lpstr>Презентация PowerPoint</vt:lpstr>
      <vt:lpstr>Презентация PowerPoint</vt:lpstr>
      <vt:lpstr>Прилагательные</vt:lpstr>
      <vt:lpstr>Сыт хуэдэ?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29</cp:revision>
  <dcterms:created xsi:type="dcterms:W3CDTF">2013-07-29T07:20:24Z</dcterms:created>
  <dcterms:modified xsi:type="dcterms:W3CDTF">2014-01-16T19:25:04Z</dcterms:modified>
</cp:coreProperties>
</file>