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66" r:id="rId3"/>
    <p:sldId id="259" r:id="rId4"/>
    <p:sldId id="267" r:id="rId5"/>
    <p:sldId id="268" r:id="rId6"/>
    <p:sldId id="269" r:id="rId7"/>
    <p:sldId id="257" r:id="rId8"/>
    <p:sldId id="261" r:id="rId9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729F84-7CBF-46A5-8D02-E8B5D83D1A2E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A52D39-ADBF-4208-AD1D-F58ECA3136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5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52D39-ADBF-4208-AD1D-F58ECA31365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024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57531E5-78D5-4F86-A1FC-FD4E7407D38C}" type="datetimeFigureOut">
              <a:rPr lang="ru-RU" smtClean="0"/>
              <a:t>16.01.2014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CAB7A50-9C98-4CF1-9781-5FCB5B61B64C}" type="slidenum">
              <a:rPr lang="ru-RU" smtClean="0"/>
              <a:t>‹#›</a:t>
            </a:fld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  <a:prstGeom prst="rect">
            <a:avLst/>
          </a:prstGeo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Изучаем </a:t>
            </a: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/>
            </a:r>
            <a:b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</a:br>
            <a:r>
              <a:rPr kumimoji="0" lang="ru-RU" sz="5400" b="1" i="0" u="none" strike="noStrike" kern="0" cap="none" spc="50" normalizeH="0" baseline="0" noProof="0" dirty="0" smtClean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кабардинский </a:t>
            </a:r>
            <a:r>
              <a:rPr kumimoji="0" lang="ru-RU" sz="5400" b="1" i="0" u="none" strike="noStrike" kern="0" cap="none" spc="50" normalizeH="0" baseline="0" noProof="0" dirty="0">
                <a:ln w="11430"/>
                <a:gradFill>
                  <a:gsLst>
                    <a:gs pos="25000">
                      <a:srgbClr val="AA2B1E">
                        <a:satMod val="155000"/>
                      </a:srgbClr>
                    </a:gs>
                    <a:gs pos="100000">
                      <a:srgbClr val="AA2B1E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uLnTx/>
                <a:uFillTx/>
              </a:rPr>
              <a:t>язык</a:t>
            </a:r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DA023"/>
              </a:buClr>
              <a:buSzPct val="100000"/>
              <a:buFont typeface="Symbol" pitchFamily="18" charset="2"/>
              <a:buNone/>
              <a:tabLst/>
              <a:defRPr/>
            </a:pPr>
            <a:r>
              <a:rPr kumimoji="0" lang="ru-RU" sz="3200" b="1" i="0" u="none" strike="noStrike" kern="1200" cap="none" spc="0" normalizeH="0" baseline="0" noProof="0" dirty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Занятие </a:t>
            </a:r>
            <a:r>
              <a:rPr kumimoji="0" lang="ru-RU" sz="3200" b="1" i="0" u="none" strike="noStrike" kern="1200" cap="none" spc="0" normalizeH="0" baseline="0" noProof="0" smtClean="0">
                <a:ln w="12700">
                  <a:solidFill>
                    <a:srgbClr val="676A55">
                      <a:satMod val="155000"/>
                    </a:srgb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uLnTx/>
                <a:uFillTx/>
                <a:latin typeface="Times New Roman"/>
                <a:ea typeface="+mn-ea"/>
                <a:cs typeface="+mn-cs"/>
              </a:rPr>
              <a:t>№18</a:t>
            </a:r>
            <a:endParaRPr kumimoji="0" lang="ru-RU" sz="3200" b="1" i="0" u="none" strike="noStrike" kern="1200" cap="none" spc="0" normalizeH="0" baseline="0" noProof="0" dirty="0">
              <a:ln w="12700">
                <a:solidFill>
                  <a:srgbClr val="676A55">
                    <a:satMod val="155000"/>
                  </a:srgb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latin typeface="Times New Roma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395536" y="1916832"/>
            <a:ext cx="3960440" cy="4752528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latin typeface="Times New Roman"/>
                <a:ea typeface="Calibri"/>
                <a:cs typeface="Times New Roman"/>
              </a:rPr>
              <a:t>1эф1 - ...         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>
                <a:latin typeface="Times New Roman"/>
                <a:ea typeface="Calibri"/>
                <a:cs typeface="Times New Roman"/>
              </a:rPr>
              <a:t>1ей - ...            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>
                <a:latin typeface="Times New Roman"/>
                <a:ea typeface="Calibri"/>
                <a:cs typeface="Times New Roman"/>
              </a:rPr>
              <a:t>хужь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- ...         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>
                <a:latin typeface="Times New Roman"/>
                <a:ea typeface="Calibri"/>
                <a:cs typeface="Times New Roman"/>
              </a:rPr>
              <a:t>хуабэ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 - ...        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щабэ</a:t>
            </a:r>
            <a:r>
              <a:rPr lang="ru-RU" sz="3600" dirty="0" smtClean="0">
                <a:latin typeface="Times New Roman"/>
                <a:ea typeface="Calibri"/>
                <a:cs typeface="Times New Roman"/>
              </a:rPr>
              <a:t> - ...         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  <a:spcAft>
                <a:spcPts val="0"/>
              </a:spcAft>
            </a:pPr>
            <a:r>
              <a:rPr lang="ru-RU" sz="3600" dirty="0" smtClean="0">
                <a:latin typeface="Times New Roman"/>
                <a:ea typeface="Calibri"/>
                <a:cs typeface="Times New Roman"/>
              </a:rPr>
              <a:t>ин </a:t>
            </a:r>
            <a:r>
              <a:rPr lang="ru-RU" sz="3600" dirty="0">
                <a:latin typeface="Times New Roman"/>
                <a:ea typeface="Calibri"/>
                <a:cs typeface="Times New Roman"/>
              </a:rPr>
              <a:t>- ...              </a:t>
            </a:r>
            <a:r>
              <a:rPr lang="ru-RU" sz="3600" dirty="0" smtClean="0">
                <a:latin typeface="Times New Roman"/>
                <a:ea typeface="Calibri"/>
                <a:cs typeface="Times New Roman"/>
              </a:rPr>
              <a:t> </a:t>
            </a:r>
            <a:endParaRPr lang="ru-RU" sz="3600" dirty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Называем  антонимы</a:t>
            </a:r>
            <a:endParaRPr lang="ru-RU" dirty="0"/>
          </a:p>
        </p:txBody>
      </p:sp>
      <p:sp>
        <p:nvSpPr>
          <p:cNvPr id="4" name="Объект 1"/>
          <p:cNvSpPr txBox="1">
            <a:spLocks/>
          </p:cNvSpPr>
          <p:nvPr/>
        </p:nvSpPr>
        <p:spPr>
          <a:xfrm>
            <a:off x="4830561" y="1916832"/>
            <a:ext cx="3960440" cy="4752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450215" algn="just">
              <a:lnSpc>
                <a:spcPct val="115000"/>
              </a:lnSpc>
            </a:pPr>
            <a:r>
              <a:rPr lang="ru-RU" sz="3600" dirty="0" smtClean="0">
                <a:latin typeface="Times New Roman"/>
                <a:ea typeface="Calibri"/>
                <a:cs typeface="Times New Roman"/>
              </a:rPr>
              <a:t>гуащ1э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дахэ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600" dirty="0" smtClean="0">
                <a:latin typeface="Times New Roman"/>
                <a:ea typeface="Calibri"/>
                <a:cs typeface="Times New Roman"/>
              </a:rPr>
              <a:t>ф1ыц1э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600" dirty="0" smtClean="0">
                <a:latin typeface="Times New Roman"/>
                <a:ea typeface="Calibri"/>
                <a:cs typeface="Times New Roman"/>
              </a:rPr>
              <a:t>щ1ы1э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600" dirty="0" err="1" smtClean="0">
                <a:latin typeface="Times New Roman"/>
                <a:ea typeface="Calibri"/>
                <a:cs typeface="Times New Roman"/>
              </a:rPr>
              <a:t>быдэ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pPr indent="450215" algn="just">
              <a:lnSpc>
                <a:spcPct val="115000"/>
              </a:lnSpc>
            </a:pPr>
            <a:r>
              <a:rPr lang="ru-RU" sz="3600" dirty="0" smtClean="0">
                <a:latin typeface="Times New Roman"/>
                <a:ea typeface="Calibri"/>
                <a:cs typeface="Times New Roman"/>
              </a:rPr>
              <a:t>ц1ык1у </a:t>
            </a:r>
            <a:endParaRPr lang="ru-RU" sz="3600" dirty="0" smtClean="0">
              <a:latin typeface="Calibri"/>
              <a:ea typeface="Calibri"/>
              <a:cs typeface="Times New Roman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4375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83568" y="1988840"/>
            <a:ext cx="7776864" cy="4536504"/>
          </a:xfrm>
          <a:solidFill>
            <a:schemeClr val="bg1"/>
          </a:solidFill>
          <a:ln>
            <a:solidFill>
              <a:schemeClr val="bg2">
                <a:lumMod val="25000"/>
              </a:schemeClr>
            </a:solidFill>
          </a:ln>
        </p:spPr>
        <p:txBody>
          <a:bodyPr>
            <a:normAutofit/>
          </a:bodyPr>
          <a:lstStyle/>
          <a:p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анэм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хьэкъущыкъухэр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анэшхуэм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пэгуныр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.</a:t>
            </a:r>
          </a:p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Хъыджэбз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ц1ык1ум и </a:t>
            </a:r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чашкэр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.</a:t>
            </a:r>
          </a:p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Джэдлыбжьэр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.</a:t>
            </a:r>
          </a:p>
          <a:p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Зэк1эрысыр ... .</a:t>
            </a:r>
          </a:p>
          <a:p>
            <a:r>
              <a:rPr lang="ru-RU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Лыбжьэр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08912" cy="1368152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Завершите </a:t>
            </a:r>
            <a:r>
              <a:rPr lang="ru-RU" b="1" dirty="0" smtClean="0"/>
              <a:t> следующие </a:t>
            </a:r>
            <a:r>
              <a:rPr lang="ru-RU" b="1" dirty="0"/>
              <a:t>предложения</a:t>
            </a:r>
          </a:p>
        </p:txBody>
      </p:sp>
    </p:spTree>
    <p:extLst>
      <p:ext uri="{BB962C8B-B14F-4D97-AF65-F5344CB8AC3E}">
        <p14:creationId xmlns:p14="http://schemas.microsoft.com/office/powerpoint/2010/main" val="283865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8204708"/>
              </p:ext>
            </p:extLst>
          </p:nvPr>
        </p:nvGraphicFramePr>
        <p:xfrm>
          <a:off x="179512" y="2060848"/>
          <a:ext cx="8784975" cy="4608512"/>
        </p:xfrm>
        <a:graphic>
          <a:graphicData uri="http://schemas.openxmlformats.org/drawingml/2006/table">
            <a:tbl>
              <a:tblPr firstRow="1" firstCol="1" bandRow="1"/>
              <a:tblGrid>
                <a:gridCol w="504056"/>
                <a:gridCol w="1728192"/>
                <a:gridCol w="2232248"/>
                <a:gridCol w="2304256"/>
                <a:gridCol w="2016223"/>
              </a:tblGrid>
              <a:tr h="4608512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 smtClean="0">
                          <a:effectLst/>
                          <a:latin typeface="Calibri"/>
                          <a:ea typeface="Calibri"/>
                          <a:cs typeface="Times New Roman"/>
                        </a:rPr>
                        <a:t>Ин.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–</a:t>
                      </a:r>
                      <a:r>
                        <a:rPr lang="ru-RU" sz="2000" b="1" i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рэ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от динамических глаголов  настоящего времени.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 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частицей </a:t>
                      </a:r>
                      <a:r>
                        <a:rPr lang="ru-RU" sz="2000" b="1" i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п1эрэ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посредством формы деепричастия с суффиксом 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у-/</a:t>
                      </a:r>
                      <a:r>
                        <a:rPr lang="ru-RU" sz="2000" b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уэ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-.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Оно выражает сомнение в существовании или отсутствии действия (состояния)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i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ru-RU" sz="2000" b="1" i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къэ</a:t>
                      </a:r>
                      <a:endParaRPr lang="ru-RU" sz="2000" b="1" dirty="0">
                        <a:solidFill>
                          <a:srgbClr val="FF0000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со всеми глаголами во всех временах. Оно выражает иногда и такой вопрос, на который 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спрашивающий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хочет получить 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утвердительный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ответ.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 суффиксом </a:t>
                      </a:r>
                      <a:r>
                        <a:rPr lang="ru-RU" sz="2000" b="1" i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-</a:t>
                      </a:r>
                      <a:r>
                        <a:rPr lang="ru-RU" sz="2000" b="1" i="1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уи</a:t>
                      </a:r>
                      <a:r>
                        <a:rPr lang="ru-RU" sz="2000" b="1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образуется со всеми глаголами во всех временах.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Оно выражает вопрос с удивлением, вызванный у говорящего какой-либо </a:t>
                      </a:r>
                      <a:r>
                        <a:rPr lang="ru-RU" sz="20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неожидан-ностью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0289" marR="6028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930432"/>
          </a:xfrm>
        </p:spPr>
        <p:txBody>
          <a:bodyPr/>
          <a:lstStyle/>
          <a:p>
            <a:r>
              <a:rPr lang="ru-RU" b="1" dirty="0" smtClean="0"/>
              <a:t>Вопросительное  наклонение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0581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Вопросительное  наклонение</a:t>
            </a:r>
            <a:endParaRPr lang="ru-RU" b="1" dirty="0"/>
          </a:p>
        </p:txBody>
      </p:sp>
      <p:graphicFrame>
        <p:nvGraphicFramePr>
          <p:cNvPr id="6" name="Объект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258628"/>
              </p:ext>
            </p:extLst>
          </p:nvPr>
        </p:nvGraphicFramePr>
        <p:xfrm>
          <a:off x="251520" y="1916831"/>
          <a:ext cx="8712967" cy="4747848"/>
        </p:xfrm>
        <a:graphic>
          <a:graphicData uri="http://schemas.openxmlformats.org/drawingml/2006/table">
            <a:tbl>
              <a:tblPr firstRow="1" firstCol="1" bandRow="1"/>
              <a:tblGrid>
                <a:gridCol w="1384009"/>
                <a:gridCol w="1863231"/>
                <a:gridCol w="1865328"/>
                <a:gridCol w="1903692"/>
                <a:gridCol w="1696707"/>
              </a:tblGrid>
              <a:tr h="9285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еджэн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Уеджэрэ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Уеджэнукъэ?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(буд.вр.)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Уеджауи?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к1уэн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Ук1уэу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Ук1уауэ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 п1эрэ?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Ук1уэнукъэ?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Ук1уауи?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Ук1уэнуи?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967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статических глаголов в форме настоящего времени при помощи интонации.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Илъуи?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7205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итын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Иту п1эрэ?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Итакъэ?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Итуи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46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8896552"/>
              </p:ext>
            </p:extLst>
          </p:nvPr>
        </p:nvGraphicFramePr>
        <p:xfrm>
          <a:off x="107503" y="1628800"/>
          <a:ext cx="8930025" cy="5012436"/>
        </p:xfrm>
        <a:graphic>
          <a:graphicData uri="http://schemas.openxmlformats.org/drawingml/2006/table">
            <a:tbl>
              <a:tblPr firstRow="1" firstCol="1" bandRow="1"/>
              <a:tblGrid>
                <a:gridCol w="1512305"/>
                <a:gridCol w="1584040"/>
                <a:gridCol w="2016224"/>
                <a:gridCol w="2016224"/>
                <a:gridCol w="1801232"/>
              </a:tblGrid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тетын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Тетынукъэ?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Тетуи?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Телъауэ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Телъынукъэ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Телъауи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Телъынуи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80561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От всех глаголов в форме прошедшего и будущего времен оно образуется при помощи интонации.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890281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пщэф1эн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Упщэф1а?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Упщэф1ауэ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Упщаф1экъэ?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Упщаф1эуи?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45140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тхэн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 п1эрэ?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Утхэнукъэ?</a:t>
                      </a:r>
                      <a:endParaRPr lang="ru-RU" sz="26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6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Утхэнуи</a:t>
                      </a:r>
                      <a:r>
                        <a:rPr lang="ru-RU" sz="26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?</a:t>
                      </a:r>
                      <a:endParaRPr lang="ru-RU" sz="26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765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Отвечаем  на  вопросы</a:t>
            </a:r>
            <a:endParaRPr lang="ru-RU" b="1" dirty="0"/>
          </a:p>
        </p:txBody>
      </p:sp>
      <p:sp>
        <p:nvSpPr>
          <p:cNvPr id="10" name="Объект 9"/>
          <p:cNvSpPr>
            <a:spLocks noGrp="1"/>
          </p:cNvSpPr>
          <p:nvPr>
            <p:ph idx="1"/>
          </p:nvPr>
        </p:nvSpPr>
        <p:spPr>
          <a:xfrm>
            <a:off x="323528" y="1988841"/>
            <a:ext cx="8496944" cy="4464495"/>
          </a:xfrm>
        </p:spPr>
        <p:txBody>
          <a:bodyPr>
            <a:normAutofit/>
          </a:bodyPr>
          <a:lstStyle/>
          <a:p>
            <a:r>
              <a:rPr lang="ru-RU" sz="3900" b="1" dirty="0" err="1" smtClean="0"/>
              <a:t>Пщыхьэщхьэ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театрым</a:t>
            </a:r>
            <a:r>
              <a:rPr lang="ru-RU" sz="3900" b="1" dirty="0" smtClean="0"/>
              <a:t> фык1уэрэ?</a:t>
            </a:r>
          </a:p>
          <a:p>
            <a:r>
              <a:rPr lang="ru-RU" sz="3900" b="1" dirty="0" err="1" smtClean="0"/>
              <a:t>Пщэдей</a:t>
            </a:r>
            <a:r>
              <a:rPr lang="ru-RU" sz="3900" b="1" dirty="0" smtClean="0"/>
              <a:t> Москва ук1уэрэ?</a:t>
            </a:r>
          </a:p>
          <a:p>
            <a:r>
              <a:rPr lang="ru-RU" sz="3900" b="1" dirty="0" err="1" smtClean="0"/>
              <a:t>Нобэ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нанэ</a:t>
            </a:r>
            <a:r>
              <a:rPr lang="ru-RU" sz="3900" b="1" dirty="0" smtClean="0"/>
              <a:t> пщэф1а?</a:t>
            </a:r>
          </a:p>
          <a:p>
            <a:r>
              <a:rPr lang="ru-RU" sz="3900" b="1" dirty="0" err="1" smtClean="0"/>
              <a:t>Студентым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докладыр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итха</a:t>
            </a:r>
            <a:r>
              <a:rPr lang="ru-RU" sz="3900" b="1" dirty="0" smtClean="0"/>
              <a:t>?</a:t>
            </a:r>
          </a:p>
          <a:p>
            <a:r>
              <a:rPr lang="ru-RU" sz="3900" b="1" dirty="0"/>
              <a:t>Ф</a:t>
            </a:r>
            <a:r>
              <a:rPr lang="ru-RU" sz="3900" b="1" dirty="0" smtClean="0"/>
              <a:t>и </a:t>
            </a:r>
            <a:r>
              <a:rPr lang="ru-RU" sz="3900" b="1" dirty="0" err="1" smtClean="0"/>
              <a:t>чашкэхэм</a:t>
            </a:r>
            <a:r>
              <a:rPr lang="ru-RU" sz="3900" b="1" dirty="0" smtClean="0"/>
              <a:t> шей </a:t>
            </a:r>
            <a:r>
              <a:rPr lang="ru-RU" sz="3900" b="1" dirty="0" err="1" smtClean="0"/>
              <a:t>ит</a:t>
            </a:r>
            <a:r>
              <a:rPr lang="ru-RU" sz="3900" b="1" dirty="0" smtClean="0"/>
              <a:t>?</a:t>
            </a:r>
          </a:p>
          <a:p>
            <a:r>
              <a:rPr lang="ru-RU" sz="3900" b="1" dirty="0" err="1" smtClean="0"/>
              <a:t>Уи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телефоным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ахъшэ</a:t>
            </a:r>
            <a:r>
              <a:rPr lang="ru-RU" sz="3900" b="1" dirty="0" smtClean="0"/>
              <a:t> </a:t>
            </a:r>
            <a:r>
              <a:rPr lang="ru-RU" sz="3900" b="1" dirty="0" err="1" smtClean="0"/>
              <a:t>илъ</a:t>
            </a:r>
            <a:r>
              <a:rPr lang="ru-RU" sz="3900" b="1" dirty="0" smtClean="0"/>
              <a:t>?</a:t>
            </a:r>
            <a:r>
              <a:rPr lang="ru-RU" sz="3600" b="1" dirty="0" smtClean="0"/>
              <a:t> </a:t>
            </a:r>
            <a:endParaRPr lang="ru-RU" sz="3600" b="1" dirty="0"/>
          </a:p>
        </p:txBody>
      </p:sp>
      <p:sp>
        <p:nvSpPr>
          <p:cNvPr id="11" name="5-конечная звезда 10"/>
          <p:cNvSpPr/>
          <p:nvPr/>
        </p:nvSpPr>
        <p:spPr>
          <a:xfrm>
            <a:off x="8100392" y="5733256"/>
            <a:ext cx="720080" cy="720080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490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3213" y="2674938"/>
            <a:ext cx="6965512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8196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Волна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Волна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Волна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452</TotalTime>
  <Words>318</Words>
  <Application>Microsoft Office PowerPoint</Application>
  <PresentationFormat>Экран (4:3)</PresentationFormat>
  <Paragraphs>95</Paragraphs>
  <Slides>8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Волна</vt:lpstr>
      <vt:lpstr>Изучаем  кабардинский язык</vt:lpstr>
      <vt:lpstr>Называем  антонимы</vt:lpstr>
      <vt:lpstr>Завершите  следующие предложения</vt:lpstr>
      <vt:lpstr>Вопросительное  наклонение</vt:lpstr>
      <vt:lpstr>Вопросительное  наклонение</vt:lpstr>
      <vt:lpstr>Презентация PowerPoint</vt:lpstr>
      <vt:lpstr>Отвечаем  на  вопросы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25</cp:revision>
  <dcterms:created xsi:type="dcterms:W3CDTF">2013-08-10T16:20:08Z</dcterms:created>
  <dcterms:modified xsi:type="dcterms:W3CDTF">2014-01-16T19:29:40Z</dcterms:modified>
</cp:coreProperties>
</file>