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59" r:id="rId5"/>
    <p:sldId id="269" r:id="rId6"/>
    <p:sldId id="270" r:id="rId7"/>
    <p:sldId id="271" r:id="rId8"/>
    <p:sldId id="264" r:id="rId9"/>
    <p:sldId id="267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2492896"/>
            <a:ext cx="6499057" cy="1917740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Изучаем </a:t>
            </a:r>
            <a:b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кабардинский</a:t>
            </a:r>
            <a:r>
              <a:rPr lang="ru-RU" sz="4000" b="1" dirty="0" smtClean="0"/>
              <a:t> </a:t>
            </a:r>
            <a:br>
              <a:rPr lang="ru-RU" sz="4000" b="1" dirty="0" smtClean="0"/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язык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5589240"/>
            <a:ext cx="3309803" cy="104460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Занятие №28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/>
              <a:t>Фыпсэу</a:t>
            </a:r>
            <a:r>
              <a:rPr lang="ru-RU" sz="4800" b="1" dirty="0" smtClean="0"/>
              <a:t>! </a:t>
            </a:r>
          </a:p>
          <a:p>
            <a:pPr algn="ctr"/>
            <a:r>
              <a:rPr lang="ru-RU" sz="4800" b="1" dirty="0" err="1" smtClean="0"/>
              <a:t>Узыншэу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фыщыт</a:t>
            </a:r>
            <a:r>
              <a:rPr lang="ru-RU" sz="4800" b="1" dirty="0" smtClean="0"/>
              <a:t>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008112"/>
          </a:xfrm>
        </p:spPr>
        <p:txBody>
          <a:bodyPr>
            <a:noAutofit/>
          </a:bodyPr>
          <a:lstStyle/>
          <a:p>
            <a:r>
              <a:rPr lang="ru-RU" sz="3600" b="1" dirty="0" err="1" smtClean="0"/>
              <a:t>Фыкъеджэ</a:t>
            </a:r>
            <a:r>
              <a:rPr lang="ru-RU" sz="3600" b="1" dirty="0" smtClean="0"/>
              <a:t>, </a:t>
            </a:r>
            <a:br>
              <a:rPr lang="ru-RU" sz="3600" b="1" dirty="0" smtClean="0"/>
            </a:br>
            <a:r>
              <a:rPr lang="ru-RU" sz="3600" b="1" dirty="0" smtClean="0"/>
              <a:t>урысыбзэк1э зэвдзэк1.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851920" y="1633574"/>
            <a:ext cx="4824536" cy="4891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16016" y="0"/>
            <a:ext cx="3384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65019" y="1633574"/>
            <a:ext cx="8211437" cy="45317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i="1" dirty="0"/>
              <a:t>Т1ыс, </a:t>
            </a:r>
            <a:r>
              <a:rPr lang="ru-RU" sz="2800" b="1" i="1" dirty="0" err="1"/>
              <a:t>нанэ</a:t>
            </a:r>
            <a:r>
              <a:rPr lang="ru-RU" sz="2800" b="1" i="1" dirty="0"/>
              <a:t> </a:t>
            </a:r>
            <a:r>
              <a:rPr lang="ru-RU" sz="2800" b="1" i="1" dirty="0" err="1"/>
              <a:t>мыбдеж</a:t>
            </a:r>
            <a:r>
              <a:rPr lang="ru-RU" sz="2800" b="1" i="1" dirty="0"/>
              <a:t>. </a:t>
            </a:r>
            <a:endParaRPr lang="ru-RU" sz="2800" b="1" i="1" dirty="0" smtClean="0"/>
          </a:p>
          <a:p>
            <a:r>
              <a:rPr lang="ru-RU" sz="2800" b="1" i="1" dirty="0" err="1" smtClean="0"/>
              <a:t>Хъыджэбзхэр</a:t>
            </a:r>
            <a:r>
              <a:rPr lang="ru-RU" sz="2800" b="1" i="1" dirty="0" smtClean="0"/>
              <a:t> </a:t>
            </a:r>
            <a:r>
              <a:rPr lang="ru-RU" sz="2800" b="1" i="1" dirty="0"/>
              <a:t>мыбык1э фыт1ыс. </a:t>
            </a:r>
            <a:endParaRPr lang="ru-RU" sz="2800" b="1" i="1" dirty="0" smtClean="0"/>
          </a:p>
          <a:p>
            <a:r>
              <a:rPr lang="ru-RU" sz="2800" b="1" i="1" dirty="0" smtClean="0"/>
              <a:t>Сыт </a:t>
            </a:r>
            <a:r>
              <a:rPr lang="ru-RU" sz="2800" b="1" i="1" dirty="0" err="1" smtClean="0"/>
              <a:t>къоузыр</a:t>
            </a:r>
            <a:r>
              <a:rPr lang="ru-RU" sz="2800" b="1" i="1" dirty="0" smtClean="0"/>
              <a:t>, си </a:t>
            </a:r>
            <a:r>
              <a:rPr lang="ru-RU" sz="2800" b="1" i="1" dirty="0" err="1" smtClean="0"/>
              <a:t>къуэш</a:t>
            </a:r>
            <a:r>
              <a:rPr lang="ru-RU" sz="2800" b="1" i="1" dirty="0" smtClean="0"/>
              <a:t> ц1ык1у? </a:t>
            </a:r>
          </a:p>
          <a:p>
            <a:r>
              <a:rPr lang="ru-RU" sz="2800" b="1" i="1" dirty="0" err="1" smtClean="0"/>
              <a:t>Нобэ</a:t>
            </a:r>
            <a:r>
              <a:rPr lang="ru-RU" sz="2800" b="1" i="1" dirty="0" smtClean="0"/>
              <a:t> </a:t>
            </a:r>
            <a:r>
              <a:rPr lang="ru-RU" sz="2800" b="1" i="1" dirty="0"/>
              <a:t>лэжьап1эм </a:t>
            </a:r>
            <a:r>
              <a:rPr lang="ru-RU" sz="2800" b="1" i="1" dirty="0" err="1"/>
              <a:t>нэхъ</a:t>
            </a:r>
            <a:r>
              <a:rPr lang="ru-RU" sz="2800" b="1" i="1" dirty="0"/>
              <a:t> </a:t>
            </a:r>
            <a:r>
              <a:rPr lang="ru-RU" sz="2800" b="1" i="1" dirty="0" err="1"/>
              <a:t>гувауэ</a:t>
            </a:r>
            <a:r>
              <a:rPr lang="ru-RU" sz="2800" b="1" i="1" dirty="0"/>
              <a:t> сык1уащ.</a:t>
            </a:r>
            <a:endParaRPr lang="ru-RU" sz="2800" b="1" dirty="0"/>
          </a:p>
          <a:p>
            <a:r>
              <a:rPr lang="ru-RU" sz="2800" b="1" i="1" dirty="0" smtClean="0"/>
              <a:t>Л1ыжьыр </a:t>
            </a:r>
            <a:r>
              <a:rPr lang="ru-RU" sz="2800" b="1" i="1" dirty="0" err="1"/>
              <a:t>сымаджэщым</a:t>
            </a:r>
            <a:r>
              <a:rPr lang="ru-RU" sz="2800" b="1" i="1" dirty="0"/>
              <a:t> </a:t>
            </a:r>
            <a:r>
              <a:rPr lang="ru-RU" sz="2800" b="1" i="1" dirty="0" err="1"/>
              <a:t>гъуэлъащ</a:t>
            </a:r>
            <a:r>
              <a:rPr lang="ru-RU" sz="2800" b="1" i="1" dirty="0"/>
              <a:t>. </a:t>
            </a:r>
            <a:endParaRPr lang="ru-RU" sz="2800" b="1" i="1" dirty="0" smtClean="0"/>
          </a:p>
          <a:p>
            <a:r>
              <a:rPr lang="ru-RU" sz="2800" b="1" i="1" dirty="0" err="1" smtClean="0"/>
              <a:t>Сымаджэр</a:t>
            </a:r>
            <a:r>
              <a:rPr lang="ru-RU" sz="2800" b="1" i="1" dirty="0" smtClean="0"/>
              <a:t> </a:t>
            </a:r>
            <a:r>
              <a:rPr lang="ru-RU" sz="2800" b="1" i="1" dirty="0" err="1"/>
              <a:t>сымаджэщым</a:t>
            </a:r>
            <a:r>
              <a:rPr lang="ru-RU" sz="2800" b="1" i="1" dirty="0"/>
              <a:t> </a:t>
            </a:r>
            <a:r>
              <a:rPr lang="ru-RU" sz="2800" b="1" i="1" dirty="0" err="1"/>
              <a:t>гъуэлъын</a:t>
            </a:r>
            <a:r>
              <a:rPr lang="ru-RU" sz="2800" b="1" i="1" dirty="0"/>
              <a:t> </a:t>
            </a:r>
            <a:r>
              <a:rPr lang="ru-RU" sz="2800" b="1" i="1" dirty="0" err="1"/>
              <a:t>хуейщ</a:t>
            </a:r>
            <a:r>
              <a:rPr lang="ru-RU" sz="2800" b="1" i="1" dirty="0"/>
              <a:t>. </a:t>
            </a:r>
            <a:endParaRPr lang="ru-RU" sz="2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64133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496944" cy="1296144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 smtClean="0">
                <a:solidFill>
                  <a:schemeClr val="bg2">
                    <a:lumMod val="10000"/>
                  </a:schemeClr>
                </a:solidFill>
              </a:rPr>
              <a:t>Условное наклонение: </a:t>
            </a:r>
            <a:r>
              <a:rPr lang="ru-RU" sz="3600" b="1" u="sng" dirty="0" smtClean="0">
                <a:solidFill>
                  <a:schemeClr val="bg2">
                    <a:lumMod val="10000"/>
                  </a:schemeClr>
                </a:solidFill>
              </a:rPr>
              <a:t>собственно </a:t>
            </a:r>
            <a:r>
              <a:rPr lang="ru-RU" sz="3600" b="1" u="sng" dirty="0">
                <a:solidFill>
                  <a:schemeClr val="bg2">
                    <a:lumMod val="10000"/>
                  </a:schemeClr>
                </a:solidFill>
              </a:rPr>
              <a:t>условное</a:t>
            </a:r>
            <a:r>
              <a:rPr lang="ru-RU" sz="3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3600" b="1" dirty="0" smtClean="0">
                <a:solidFill>
                  <a:schemeClr val="bg2">
                    <a:lumMod val="10000"/>
                  </a:schemeClr>
                </a:solidFill>
              </a:rPr>
              <a:t>и уступительное</a:t>
            </a:r>
            <a:endParaRPr lang="ru-RU" sz="3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132856"/>
            <a:ext cx="4298826" cy="420801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000"/>
            <a:r>
              <a:rPr lang="ru-RU" sz="2800" i="1" u="sng" dirty="0" smtClean="0"/>
              <a:t>в </a:t>
            </a:r>
            <a:r>
              <a:rPr lang="ru-RU" sz="2800" i="1" u="sng" dirty="0"/>
              <a:t>реальном </a:t>
            </a:r>
            <a:r>
              <a:rPr lang="ru-RU" sz="2800" i="1" u="sng" dirty="0" smtClean="0"/>
              <a:t>значении:</a:t>
            </a:r>
            <a:endParaRPr lang="ru-RU" sz="2800" i="1" u="sng" dirty="0"/>
          </a:p>
          <a:p>
            <a:pPr marL="36000"/>
            <a:r>
              <a:rPr lang="ru-RU" sz="2800" dirty="0"/>
              <a:t>с</a:t>
            </a:r>
            <a:r>
              <a:rPr lang="ru-RU" sz="2800" dirty="0" smtClean="0"/>
              <a:t>уффикс</a:t>
            </a:r>
            <a:r>
              <a:rPr lang="ru-RU" sz="2800" b="1" dirty="0" smtClean="0"/>
              <a:t> -</a:t>
            </a:r>
            <a:r>
              <a:rPr lang="ru-RU" sz="2800" b="1" dirty="0" err="1" smtClean="0"/>
              <a:t>мэ</a:t>
            </a:r>
            <a:r>
              <a:rPr lang="ru-RU" sz="2800" b="1" dirty="0" smtClean="0"/>
              <a:t> </a:t>
            </a:r>
          </a:p>
          <a:p>
            <a:pPr marL="0" indent="0">
              <a:buNone/>
            </a:pPr>
            <a:r>
              <a:rPr lang="ru-RU" sz="2800" dirty="0" err="1" smtClean="0"/>
              <a:t>Театрым</a:t>
            </a:r>
            <a:r>
              <a:rPr lang="ru-RU" sz="2800" dirty="0" smtClean="0"/>
              <a:t> сык1уэ</a:t>
            </a:r>
            <a:r>
              <a:rPr lang="ru-RU" sz="2800" b="1" dirty="0" smtClean="0">
                <a:solidFill>
                  <a:schemeClr val="bg2">
                    <a:lumMod val="10000"/>
                  </a:schemeClr>
                </a:solidFill>
              </a:rPr>
              <a:t>мэ</a:t>
            </a:r>
            <a:r>
              <a:rPr lang="ru-RU" sz="2800" dirty="0" smtClean="0"/>
              <a:t>, </a:t>
            </a:r>
            <a:r>
              <a:rPr lang="ru-RU" sz="2800" dirty="0" err="1" smtClean="0"/>
              <a:t>спектаклым</a:t>
            </a:r>
            <a:r>
              <a:rPr lang="ru-RU" sz="2800" dirty="0" smtClean="0"/>
              <a:t> </a:t>
            </a:r>
            <a:r>
              <a:rPr lang="ru-RU" sz="2800" dirty="0" err="1" smtClean="0"/>
              <a:t>сеплъынущ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44008" y="2132856"/>
            <a:ext cx="4392488" cy="4223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/>
            <a:r>
              <a:rPr lang="ru-RU" sz="2800" i="1" u="sng" dirty="0" smtClean="0"/>
              <a:t>в </a:t>
            </a:r>
            <a:r>
              <a:rPr lang="ru-RU" sz="2800" i="1" u="sng" dirty="0"/>
              <a:t>относительном </a:t>
            </a:r>
            <a:r>
              <a:rPr lang="ru-RU" sz="2800" i="1" u="sng" dirty="0" smtClean="0"/>
              <a:t>значении:</a:t>
            </a:r>
            <a:endParaRPr lang="ru-RU" sz="2800" i="1" u="sng" dirty="0"/>
          </a:p>
          <a:p>
            <a:pPr marL="36000"/>
            <a:r>
              <a:rPr lang="ru-RU" sz="2800" dirty="0">
                <a:solidFill>
                  <a:schemeClr val="bg2">
                    <a:lumMod val="10000"/>
                  </a:schemeClr>
                </a:solidFill>
              </a:rPr>
              <a:t>с</a:t>
            </a:r>
            <a:r>
              <a:rPr lang="ru-RU" sz="2800" dirty="0" smtClean="0">
                <a:solidFill>
                  <a:schemeClr val="bg2">
                    <a:lumMod val="10000"/>
                  </a:schemeClr>
                </a:solidFill>
              </a:rPr>
              <a:t>уффикс </a:t>
            </a:r>
            <a:r>
              <a:rPr lang="ru-RU" sz="2800" b="1" dirty="0" smtClean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ru-RU" sz="2800" b="1" dirty="0" err="1" smtClean="0">
                <a:solidFill>
                  <a:schemeClr val="bg2">
                    <a:lumMod val="10000"/>
                  </a:schemeClr>
                </a:solidFill>
              </a:rPr>
              <a:t>тэмэ</a:t>
            </a:r>
            <a:r>
              <a:rPr lang="ru-RU" sz="2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36000"/>
            <a:r>
              <a:rPr lang="ru-RU" sz="2800" dirty="0" err="1" smtClean="0"/>
              <a:t>Театрым</a:t>
            </a:r>
            <a:r>
              <a:rPr lang="ru-RU" sz="2800" dirty="0" smtClean="0"/>
              <a:t> сык1уа</a:t>
            </a:r>
            <a:r>
              <a:rPr lang="ru-RU" sz="2800" b="1" dirty="0" smtClean="0"/>
              <a:t>тэмэ</a:t>
            </a:r>
            <a:r>
              <a:rPr lang="ru-RU" sz="2800" dirty="0"/>
              <a:t>, </a:t>
            </a:r>
            <a:r>
              <a:rPr lang="ru-RU" sz="2800" dirty="0" err="1"/>
              <a:t>спектаклым</a:t>
            </a:r>
            <a:r>
              <a:rPr lang="ru-RU" sz="2800" dirty="0"/>
              <a:t> </a:t>
            </a:r>
            <a:r>
              <a:rPr lang="ru-RU" sz="2800" dirty="0" err="1" smtClean="0"/>
              <a:t>сеплъынут</a:t>
            </a:r>
            <a:r>
              <a:rPr lang="ru-RU" sz="2800" dirty="0" smtClean="0"/>
              <a:t>.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764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024744" cy="64807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Уступительная форма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4032448" cy="44480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i="1" u="sng" dirty="0"/>
              <a:t>в реальном значении</a:t>
            </a:r>
            <a:r>
              <a:rPr lang="ru-RU" sz="3200" i="1" u="sng" dirty="0" smtClean="0"/>
              <a:t>:</a:t>
            </a:r>
          </a:p>
          <a:p>
            <a:r>
              <a:rPr lang="ru-RU" sz="3200" i="1" dirty="0"/>
              <a:t>с</a:t>
            </a:r>
            <a:r>
              <a:rPr lang="ru-RU" sz="3200" i="1" dirty="0" smtClean="0"/>
              <a:t>уффикс </a:t>
            </a:r>
            <a:r>
              <a:rPr lang="ru-RU" sz="3200" b="1" i="1" dirty="0" smtClean="0"/>
              <a:t>-ми</a:t>
            </a:r>
            <a:endParaRPr lang="ru-RU" sz="3200" b="1" i="1" dirty="0"/>
          </a:p>
          <a:p>
            <a:r>
              <a:rPr lang="ru-RU" sz="3200" dirty="0" err="1"/>
              <a:t>Л</a:t>
            </a:r>
            <a:r>
              <a:rPr lang="ru-RU" sz="3200" dirty="0" err="1" smtClean="0"/>
              <a:t>эжьыгъэ</a:t>
            </a:r>
            <a:r>
              <a:rPr lang="ru-RU" sz="3200" dirty="0" smtClean="0"/>
              <a:t> </a:t>
            </a:r>
            <a:r>
              <a:rPr lang="ru-RU" sz="3200" dirty="0"/>
              <a:t>и1э</a:t>
            </a:r>
            <a:r>
              <a:rPr lang="ru-RU" sz="3200" b="1" dirty="0"/>
              <a:t>ми</a:t>
            </a:r>
            <a:r>
              <a:rPr lang="ru-RU" sz="3200" dirty="0"/>
              <a:t>, ар </a:t>
            </a:r>
            <a:r>
              <a:rPr lang="ru-RU" sz="3200" dirty="0" err="1"/>
              <a:t>лажьэркъым</a:t>
            </a:r>
            <a:r>
              <a:rPr lang="ru-RU" sz="3200" i="1" dirty="0"/>
              <a:t>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387904" y="1361436"/>
            <a:ext cx="4477362" cy="4464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/>
            <a:r>
              <a:rPr lang="ru-RU" sz="3200" i="1" u="sng" dirty="0" smtClean="0">
                <a:solidFill>
                  <a:schemeClr val="bg2">
                    <a:lumMod val="10000"/>
                  </a:schemeClr>
                </a:solidFill>
              </a:rPr>
              <a:t>в относительном значении:</a:t>
            </a:r>
          </a:p>
          <a:p>
            <a:pPr marL="36000"/>
            <a:r>
              <a:rPr lang="ru-RU" sz="3200" i="1" dirty="0" smtClean="0">
                <a:solidFill>
                  <a:schemeClr val="bg2">
                    <a:lumMod val="10000"/>
                  </a:schemeClr>
                </a:solidFill>
              </a:rPr>
              <a:t>суффикс </a:t>
            </a:r>
            <a:r>
              <a:rPr lang="ru-RU" sz="3200" b="1" i="1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ru-RU" sz="3200" b="1" i="1" dirty="0" err="1" smtClean="0">
                <a:solidFill>
                  <a:schemeClr val="bg2">
                    <a:lumMod val="10000"/>
                  </a:schemeClr>
                </a:solidFill>
              </a:rPr>
              <a:t>тэми</a:t>
            </a:r>
            <a:endParaRPr lang="ru-RU" sz="3200" b="1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6000"/>
            <a:r>
              <a:rPr lang="ru-RU" sz="3200" dirty="0" err="1">
                <a:solidFill>
                  <a:schemeClr val="bg2">
                    <a:lumMod val="10000"/>
                  </a:schemeClr>
                </a:solidFill>
              </a:rPr>
              <a:t>Лэжьыгъэ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</a:rPr>
              <a:t> и1а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тэми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</a:rPr>
              <a:t>, ар </a:t>
            </a:r>
            <a:r>
              <a:rPr lang="ru-RU" sz="3200" dirty="0" err="1">
                <a:solidFill>
                  <a:schemeClr val="bg2">
                    <a:lumMod val="10000"/>
                  </a:schemeClr>
                </a:solidFill>
              </a:rPr>
              <a:t>лэжьэнутэкъым</a:t>
            </a:r>
            <a:r>
              <a:rPr lang="ru-RU" sz="3200" dirty="0">
                <a:solidFill>
                  <a:schemeClr val="bg2">
                    <a:lumMod val="10000"/>
                  </a:schemeClr>
                </a:solidFill>
              </a:rPr>
              <a:t>. </a:t>
            </a:r>
            <a:endParaRPr lang="ru-RU" sz="32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1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chemeClr val="tx2">
                    <a:lumMod val="50000"/>
                  </a:schemeClr>
                </a:solidFill>
              </a:rPr>
              <a:t>Фыкъеджэ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b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урысыбзэк1э зэвдзэк1.</a:t>
            </a:r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352928" cy="4752528"/>
          </a:xfrm>
        </p:spPr>
        <p:txBody>
          <a:bodyPr>
            <a:normAutofit/>
          </a:bodyPr>
          <a:lstStyle/>
          <a:p>
            <a:r>
              <a:rPr lang="ru-RU" sz="3200" b="1" i="1" dirty="0" err="1">
                <a:solidFill>
                  <a:schemeClr val="tx1"/>
                </a:solidFill>
              </a:rPr>
              <a:t>Гувауэ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университетым</a:t>
            </a:r>
            <a:r>
              <a:rPr lang="ru-RU" sz="3200" b="1" i="1" dirty="0">
                <a:solidFill>
                  <a:schemeClr val="tx1"/>
                </a:solidFill>
              </a:rPr>
              <a:t> сык1уэ</a:t>
            </a:r>
            <a:r>
              <a:rPr lang="ru-RU" sz="3200" b="1" i="1" u="sng" dirty="0">
                <a:solidFill>
                  <a:schemeClr val="tx1"/>
                </a:solidFill>
              </a:rPr>
              <a:t>мэ</a:t>
            </a:r>
            <a:r>
              <a:rPr lang="ru-RU" sz="3200" b="1" i="1" dirty="0">
                <a:solidFill>
                  <a:schemeClr val="tx1"/>
                </a:solidFill>
              </a:rPr>
              <a:t>, сыкъык1эрыхунущ. 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r>
              <a:rPr lang="ru-RU" sz="3200" b="1" i="1" dirty="0" err="1" smtClean="0">
                <a:solidFill>
                  <a:schemeClr val="tx1"/>
                </a:solidFill>
              </a:rPr>
              <a:t>Пщэдджыжьым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нэхъ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жьыуэ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институтым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smtClean="0">
                <a:solidFill>
                  <a:schemeClr val="tx1"/>
                </a:solidFill>
              </a:rPr>
              <a:t>сык1уа</a:t>
            </a:r>
            <a:r>
              <a:rPr lang="ru-RU" sz="3200" b="1" i="1" u="sng" dirty="0" smtClean="0">
                <a:solidFill>
                  <a:schemeClr val="tx1"/>
                </a:solidFill>
              </a:rPr>
              <a:t>тэмэ</a:t>
            </a:r>
            <a:r>
              <a:rPr lang="ru-RU" sz="3200" b="1" i="1" dirty="0">
                <a:solidFill>
                  <a:schemeClr val="tx1"/>
                </a:solidFill>
              </a:rPr>
              <a:t>, сыкъык1эрыхунутэкъым.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r>
              <a:rPr lang="ru-RU" sz="3200" b="1" i="1" dirty="0" err="1" smtClean="0">
                <a:solidFill>
                  <a:schemeClr val="tx1"/>
                </a:solidFill>
              </a:rPr>
              <a:t>Ушхэну</a:t>
            </a:r>
            <a:r>
              <a:rPr lang="ru-RU" sz="3200" b="1" i="1" u="sng" dirty="0" err="1" smtClean="0">
                <a:solidFill>
                  <a:schemeClr val="tx1"/>
                </a:solidFill>
              </a:rPr>
              <a:t>мэ</a:t>
            </a:r>
            <a:r>
              <a:rPr lang="ru-RU" sz="3200" b="1" i="1" dirty="0">
                <a:solidFill>
                  <a:schemeClr val="tx1"/>
                </a:solidFill>
              </a:rPr>
              <a:t>, </a:t>
            </a:r>
            <a:r>
              <a:rPr lang="ru-RU" sz="3200" b="1" i="1" dirty="0" err="1" smtClean="0">
                <a:solidFill>
                  <a:schemeClr val="tx1"/>
                </a:solidFill>
              </a:rPr>
              <a:t>джэдл</a:t>
            </a:r>
            <a:r>
              <a:rPr lang="ru-RU" sz="3200" b="1" i="1" dirty="0" err="1">
                <a:solidFill>
                  <a:schemeClr val="tx1"/>
                </a:solidFill>
              </a:rPr>
              <a:t>ы</a:t>
            </a:r>
            <a:r>
              <a:rPr lang="ru-RU" sz="3200" b="1" i="1" dirty="0" err="1" smtClean="0">
                <a:solidFill>
                  <a:schemeClr val="tx1"/>
                </a:solidFill>
              </a:rPr>
              <a:t>бжьэрэ</a:t>
            </a:r>
            <a:r>
              <a:rPr lang="ru-RU" sz="3200" b="1" i="1" dirty="0" smtClean="0">
                <a:solidFill>
                  <a:schemeClr val="tx1"/>
                </a:solidFill>
              </a:rPr>
              <a:t> п1астэрэ </a:t>
            </a:r>
            <a:r>
              <a:rPr lang="ru-RU" sz="3200" b="1" i="1" dirty="0" err="1" smtClean="0">
                <a:solidFill>
                  <a:schemeClr val="tx1"/>
                </a:solidFill>
              </a:rPr>
              <a:t>уэстынщ</a:t>
            </a:r>
            <a:r>
              <a:rPr lang="ru-RU" sz="3200" b="1" i="1" dirty="0" smtClean="0">
                <a:solidFill>
                  <a:schemeClr val="tx1"/>
                </a:solidFill>
              </a:rPr>
              <a:t>. </a:t>
            </a:r>
          </a:p>
          <a:p>
            <a:r>
              <a:rPr lang="ru-RU" sz="3200" b="1" i="1" dirty="0" smtClean="0">
                <a:solidFill>
                  <a:schemeClr val="tx1"/>
                </a:solidFill>
              </a:rPr>
              <a:t>Упщэф1а</a:t>
            </a:r>
            <a:r>
              <a:rPr lang="ru-RU" sz="3200" b="1" i="1" u="sng" dirty="0" smtClean="0">
                <a:solidFill>
                  <a:schemeClr val="tx1"/>
                </a:solidFill>
              </a:rPr>
              <a:t>тэмэ</a:t>
            </a:r>
            <a:r>
              <a:rPr lang="ru-RU" sz="3200" b="1" i="1" dirty="0">
                <a:solidFill>
                  <a:schemeClr val="tx1"/>
                </a:solidFill>
              </a:rPr>
              <a:t>, </a:t>
            </a:r>
            <a:r>
              <a:rPr lang="ru-RU" sz="3200" b="1" i="1" dirty="0" err="1" smtClean="0">
                <a:solidFill>
                  <a:schemeClr val="tx1"/>
                </a:solidFill>
              </a:rPr>
              <a:t>унагъуэр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</a:rPr>
              <a:t>бгъэшхэнт</a:t>
            </a:r>
            <a:r>
              <a:rPr lang="ru-RU" sz="3200" b="1" i="1" dirty="0" smtClean="0">
                <a:solidFill>
                  <a:schemeClr val="tx1"/>
                </a:solidFill>
              </a:rPr>
              <a:t>.</a:t>
            </a:r>
            <a:endParaRPr lang="ru-RU" sz="32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7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024744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Уступительная форма</a:t>
            </a:r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968552"/>
          </a:xfrm>
        </p:spPr>
        <p:txBody>
          <a:bodyPr>
            <a:normAutofit/>
          </a:bodyPr>
          <a:lstStyle/>
          <a:p>
            <a:r>
              <a:rPr lang="ru-RU" sz="3200" b="1" i="1" dirty="0" err="1" smtClean="0">
                <a:solidFill>
                  <a:schemeClr val="tx1"/>
                </a:solidFill>
              </a:rPr>
              <a:t>Уеплъ</a:t>
            </a:r>
            <a:r>
              <a:rPr lang="ru-RU" sz="3200" b="1" i="1" u="sng" dirty="0" err="1" smtClean="0">
                <a:solidFill>
                  <a:schemeClr val="tx1"/>
                </a:solidFill>
              </a:rPr>
              <a:t>ми</a:t>
            </a:r>
            <a:r>
              <a:rPr lang="ru-RU" sz="3200" b="1" i="1" dirty="0">
                <a:solidFill>
                  <a:schemeClr val="tx1"/>
                </a:solidFill>
              </a:rPr>
              <a:t>, </a:t>
            </a:r>
            <a:r>
              <a:rPr lang="ru-RU" sz="3200" b="1" i="1" dirty="0" err="1">
                <a:solidFill>
                  <a:schemeClr val="tx1"/>
                </a:solidFill>
              </a:rPr>
              <a:t>вазэр</a:t>
            </a:r>
            <a:r>
              <a:rPr lang="ru-RU" sz="3200" b="1" i="1" dirty="0">
                <a:solidFill>
                  <a:schemeClr val="tx1"/>
                </a:solidFill>
              </a:rPr>
              <a:t> ст1олым </a:t>
            </a:r>
            <a:r>
              <a:rPr lang="ru-RU" sz="3200" b="1" i="1" dirty="0" err="1">
                <a:solidFill>
                  <a:schemeClr val="tx1"/>
                </a:solidFill>
              </a:rPr>
              <a:t>теткъым</a:t>
            </a:r>
            <a:r>
              <a:rPr lang="ru-RU" sz="3200" b="1" i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i="1" dirty="0" smtClean="0">
                <a:solidFill>
                  <a:schemeClr val="tx1"/>
                </a:solidFill>
              </a:rPr>
              <a:t>Си </a:t>
            </a:r>
            <a:r>
              <a:rPr lang="ru-RU" sz="3200" b="1" i="1" dirty="0" err="1" smtClean="0">
                <a:solidFill>
                  <a:schemeClr val="tx1"/>
                </a:solidFill>
              </a:rPr>
              <a:t>ныбжьэгъум</a:t>
            </a:r>
            <a:r>
              <a:rPr lang="ru-RU" sz="3200" b="1" i="1" dirty="0" smtClean="0">
                <a:solidFill>
                  <a:schemeClr val="tx1"/>
                </a:solidFill>
              </a:rPr>
              <a:t> и </a:t>
            </a:r>
            <a:r>
              <a:rPr lang="ru-RU" sz="3200" b="1" i="1" dirty="0" err="1" smtClean="0">
                <a:solidFill>
                  <a:schemeClr val="tx1"/>
                </a:solidFill>
              </a:rPr>
              <a:t>деж</a:t>
            </a:r>
            <a:r>
              <a:rPr lang="ru-RU" sz="3200" b="1" i="1" dirty="0" smtClean="0">
                <a:solidFill>
                  <a:schemeClr val="tx1"/>
                </a:solidFill>
              </a:rPr>
              <a:t> сык1уэ</a:t>
            </a:r>
            <a:r>
              <a:rPr lang="ru-RU" sz="3200" b="1" i="1" u="sng" dirty="0" smtClean="0">
                <a:solidFill>
                  <a:schemeClr val="tx1"/>
                </a:solidFill>
              </a:rPr>
              <a:t>ми</a:t>
            </a:r>
            <a:r>
              <a:rPr lang="ru-RU" sz="3200" b="1" i="1" dirty="0" smtClean="0">
                <a:solidFill>
                  <a:schemeClr val="tx1"/>
                </a:solidFill>
              </a:rPr>
              <a:t>, </a:t>
            </a:r>
            <a:r>
              <a:rPr lang="ru-RU" sz="3200" b="1" i="1" dirty="0" err="1" smtClean="0">
                <a:solidFill>
                  <a:schemeClr val="tx1"/>
                </a:solidFill>
              </a:rPr>
              <a:t>згъуэтынукъым</a:t>
            </a:r>
            <a:r>
              <a:rPr lang="ru-RU" sz="3200" b="1" i="1" dirty="0" smtClean="0">
                <a:solidFill>
                  <a:schemeClr val="tx1"/>
                </a:solidFill>
              </a:rPr>
              <a:t> (не найду). </a:t>
            </a:r>
          </a:p>
          <a:p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Уи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адэ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къуэшым</a:t>
            </a:r>
            <a:r>
              <a:rPr lang="ru-RU" sz="3200" b="1" i="1" dirty="0">
                <a:solidFill>
                  <a:schemeClr val="tx1"/>
                </a:solidFill>
              </a:rPr>
              <a:t> и </a:t>
            </a:r>
            <a:r>
              <a:rPr lang="ru-RU" sz="3200" b="1" i="1" dirty="0" err="1">
                <a:solidFill>
                  <a:schemeClr val="tx1"/>
                </a:solidFill>
              </a:rPr>
              <a:t>деж</a:t>
            </a:r>
            <a:r>
              <a:rPr lang="ru-RU" sz="3200" b="1" i="1" dirty="0">
                <a:solidFill>
                  <a:schemeClr val="tx1"/>
                </a:solidFill>
              </a:rPr>
              <a:t> ук1уа</a:t>
            </a:r>
            <a:r>
              <a:rPr lang="ru-RU" sz="3200" b="1" i="1" u="sng" dirty="0">
                <a:solidFill>
                  <a:schemeClr val="tx1"/>
                </a:solidFill>
              </a:rPr>
              <a:t>тэми</a:t>
            </a:r>
            <a:r>
              <a:rPr lang="ru-RU" sz="3200" b="1" i="1" dirty="0">
                <a:solidFill>
                  <a:schemeClr val="tx1"/>
                </a:solidFill>
              </a:rPr>
              <a:t>, </a:t>
            </a:r>
            <a:r>
              <a:rPr lang="ru-RU" sz="3200" b="1" i="1" dirty="0" err="1">
                <a:solidFill>
                  <a:schemeClr val="tx1"/>
                </a:solidFill>
              </a:rPr>
              <a:t>бгъуэтыну</a:t>
            </a:r>
            <a:r>
              <a:rPr lang="ru-RU" sz="3200" b="1" i="1" dirty="0" err="1">
                <a:solidFill>
                  <a:srgbClr val="365436"/>
                </a:solidFill>
              </a:rPr>
              <a:t>тэ</a:t>
            </a:r>
            <a:r>
              <a:rPr lang="ru-RU" sz="3200" b="1" i="1" dirty="0" err="1">
                <a:solidFill>
                  <a:schemeClr val="tx1"/>
                </a:solidFill>
              </a:rPr>
              <a:t>къым</a:t>
            </a:r>
            <a:r>
              <a:rPr lang="ru-RU" sz="3200" b="1" i="1" dirty="0">
                <a:solidFill>
                  <a:schemeClr val="tx1"/>
                </a:solidFill>
              </a:rPr>
              <a:t> (не нашел бы).</a:t>
            </a:r>
            <a:endParaRPr lang="ru-RU" sz="3200" b="1" dirty="0">
              <a:solidFill>
                <a:schemeClr val="tx1"/>
              </a:solidFill>
            </a:endParaRPr>
          </a:p>
          <a:p>
            <a:r>
              <a:rPr lang="ru-RU" sz="3200" b="1" i="1" dirty="0" err="1" smtClean="0">
                <a:solidFill>
                  <a:schemeClr val="tx1"/>
                </a:solidFill>
              </a:rPr>
              <a:t>Ущыуа</a:t>
            </a:r>
            <a:r>
              <a:rPr lang="ru-RU" sz="3200" b="1" i="1" u="sng" dirty="0" err="1" smtClean="0">
                <a:solidFill>
                  <a:schemeClr val="tx1"/>
                </a:solidFill>
              </a:rPr>
              <a:t>тэми</a:t>
            </a:r>
            <a:r>
              <a:rPr lang="ru-RU" sz="3200" b="1" i="1" dirty="0">
                <a:solidFill>
                  <a:schemeClr val="tx1"/>
                </a:solidFill>
              </a:rPr>
              <a:t>, </a:t>
            </a:r>
            <a:r>
              <a:rPr lang="ru-RU" sz="3200" b="1" i="1" dirty="0" err="1">
                <a:solidFill>
                  <a:schemeClr val="tx1"/>
                </a:solidFill>
              </a:rPr>
              <a:t>Мухьэмэд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къыпхуигъэгъуну</a:t>
            </a:r>
            <a:r>
              <a:rPr lang="ru-RU" sz="3200" b="1" i="1" dirty="0" err="1">
                <a:solidFill>
                  <a:srgbClr val="365436"/>
                </a:solidFill>
              </a:rPr>
              <a:t>тэ</a:t>
            </a:r>
            <a:r>
              <a:rPr lang="ru-RU" sz="3200" b="1" i="1" dirty="0" err="1">
                <a:solidFill>
                  <a:schemeClr val="tx1"/>
                </a:solidFill>
              </a:rPr>
              <a:t>къым</a:t>
            </a:r>
            <a:r>
              <a:rPr lang="ru-RU" sz="3200" b="1" i="1" dirty="0">
                <a:solidFill>
                  <a:schemeClr val="tx1"/>
                </a:solidFill>
              </a:rPr>
              <a:t>.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56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Псалъэухахэр</a:t>
            </a:r>
            <a:r>
              <a:rPr lang="ru-RU" b="1" dirty="0" smtClean="0"/>
              <a:t> </a:t>
            </a:r>
            <a:r>
              <a:rPr lang="ru-RU" b="1" dirty="0" err="1" smtClean="0"/>
              <a:t>нэвгъэсыж</a:t>
            </a:r>
            <a:r>
              <a:rPr lang="ru-RU" b="1" dirty="0" smtClean="0"/>
              <a:t>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/>
          <a:lstStyle/>
          <a:p>
            <a:r>
              <a:rPr lang="ru-RU" sz="3200" dirty="0" err="1" smtClean="0">
                <a:solidFill>
                  <a:schemeClr val="tx1"/>
                </a:solidFill>
              </a:rPr>
              <a:t>Хьэсэнрэ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сэрэ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дызэхуэзэ</a:t>
            </a:r>
            <a:r>
              <a:rPr lang="ru-RU" sz="3200" b="1" dirty="0" err="1">
                <a:solidFill>
                  <a:schemeClr val="tx1"/>
                </a:solidFill>
              </a:rPr>
              <a:t>мэ</a:t>
            </a:r>
            <a:r>
              <a:rPr lang="ru-RU" sz="3200" dirty="0">
                <a:solidFill>
                  <a:schemeClr val="tx1"/>
                </a:solidFill>
              </a:rPr>
              <a:t>, ... .</a:t>
            </a:r>
          </a:p>
          <a:p>
            <a:r>
              <a:rPr lang="ru-RU" sz="3200" dirty="0" err="1">
                <a:solidFill>
                  <a:schemeClr val="tx1"/>
                </a:solidFill>
              </a:rPr>
              <a:t>Нинэрэ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сэрэ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дызэхуэзэ</a:t>
            </a:r>
            <a:r>
              <a:rPr lang="ru-RU" sz="3200" b="1" dirty="0" err="1">
                <a:solidFill>
                  <a:schemeClr val="tx1"/>
                </a:solidFill>
              </a:rPr>
              <a:t>ми</a:t>
            </a:r>
            <a:r>
              <a:rPr lang="ru-RU" sz="3200" dirty="0">
                <a:solidFill>
                  <a:schemeClr val="tx1"/>
                </a:solidFill>
              </a:rPr>
              <a:t>, ... .</a:t>
            </a:r>
          </a:p>
          <a:p>
            <a:r>
              <a:rPr lang="ru-RU" sz="3200" dirty="0" smtClean="0">
                <a:solidFill>
                  <a:schemeClr val="tx1"/>
                </a:solidFill>
              </a:rPr>
              <a:t>Москва </a:t>
            </a:r>
            <a:r>
              <a:rPr lang="ru-RU" sz="3200" dirty="0">
                <a:solidFill>
                  <a:schemeClr val="tx1"/>
                </a:solidFill>
              </a:rPr>
              <a:t>ук1уа</a:t>
            </a:r>
            <a:r>
              <a:rPr lang="ru-RU" sz="3200" b="1" dirty="0">
                <a:solidFill>
                  <a:schemeClr val="tx1"/>
                </a:solidFill>
              </a:rPr>
              <a:t>тэмэ</a:t>
            </a:r>
            <a:r>
              <a:rPr lang="ru-RU" sz="3200" dirty="0">
                <a:solidFill>
                  <a:schemeClr val="tx1"/>
                </a:solidFill>
              </a:rPr>
              <a:t>, ... </a:t>
            </a:r>
            <a:r>
              <a:rPr lang="ru-RU" sz="3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3200" dirty="0">
                <a:solidFill>
                  <a:schemeClr val="tx1"/>
                </a:solidFill>
              </a:rPr>
              <a:t>Москва ук1уа</a:t>
            </a:r>
            <a:r>
              <a:rPr lang="ru-RU" sz="3200" b="1" dirty="0">
                <a:solidFill>
                  <a:schemeClr val="tx1"/>
                </a:solidFill>
              </a:rPr>
              <a:t>тэми</a:t>
            </a:r>
            <a:r>
              <a:rPr lang="ru-RU" sz="3200" dirty="0">
                <a:solidFill>
                  <a:schemeClr val="tx1"/>
                </a:solidFill>
              </a:rPr>
              <a:t>, ... </a:t>
            </a:r>
            <a:r>
              <a:rPr lang="ru-RU" sz="3200" dirty="0" smtClean="0">
                <a:solidFill>
                  <a:schemeClr val="tx1"/>
                </a:solidFill>
              </a:rPr>
              <a:t>.</a:t>
            </a:r>
          </a:p>
          <a:p>
            <a:endParaRPr lang="ru-RU" sz="3200" dirty="0">
              <a:solidFill>
                <a:schemeClr val="tx1"/>
              </a:solidFill>
            </a:endParaRPr>
          </a:p>
          <a:p>
            <a:r>
              <a:rPr lang="ru-RU" sz="3200" b="1" i="1" dirty="0" err="1" smtClean="0"/>
              <a:t>Къэвгъэсэбэп</a:t>
            </a:r>
            <a:r>
              <a:rPr lang="ru-RU" sz="3200" b="1" i="1" dirty="0" smtClean="0"/>
              <a:t>: </a:t>
            </a:r>
            <a:r>
              <a:rPr lang="ru-RU" sz="3200" i="1" dirty="0" err="1">
                <a:solidFill>
                  <a:schemeClr val="tx1"/>
                </a:solidFill>
              </a:rPr>
              <a:t>паркым</a:t>
            </a:r>
            <a:r>
              <a:rPr lang="ru-RU" sz="3200" i="1" dirty="0">
                <a:solidFill>
                  <a:schemeClr val="tx1"/>
                </a:solidFill>
              </a:rPr>
              <a:t> </a:t>
            </a:r>
            <a:r>
              <a:rPr lang="ru-RU" sz="3200" i="1" dirty="0" err="1">
                <a:solidFill>
                  <a:schemeClr val="tx1"/>
                </a:solidFill>
              </a:rPr>
              <a:t>нобэ</a:t>
            </a:r>
            <a:r>
              <a:rPr lang="ru-RU" sz="3200" i="1" dirty="0">
                <a:solidFill>
                  <a:schemeClr val="tx1"/>
                </a:solidFill>
              </a:rPr>
              <a:t> дык1уэнукъым, </a:t>
            </a:r>
            <a:r>
              <a:rPr lang="ru-RU" sz="3200" i="1" dirty="0" err="1" smtClean="0">
                <a:solidFill>
                  <a:schemeClr val="tx1"/>
                </a:solidFill>
              </a:rPr>
              <a:t>артистхэр</a:t>
            </a:r>
            <a:r>
              <a:rPr lang="ru-RU" sz="3200" i="1" dirty="0" smtClean="0">
                <a:solidFill>
                  <a:schemeClr val="tx1"/>
                </a:solidFill>
              </a:rPr>
              <a:t> </a:t>
            </a:r>
            <a:r>
              <a:rPr lang="ru-RU" sz="3200" i="1" dirty="0" err="1" smtClean="0">
                <a:solidFill>
                  <a:schemeClr val="tx1"/>
                </a:solidFill>
              </a:rPr>
              <a:t>плъагъуну</a:t>
            </a:r>
            <a:r>
              <a:rPr lang="ru-RU" sz="3200" b="1" i="1" dirty="0" err="1" smtClean="0">
                <a:solidFill>
                  <a:schemeClr val="tx1"/>
                </a:solidFill>
              </a:rPr>
              <a:t>т</a:t>
            </a:r>
            <a:r>
              <a:rPr lang="ru-RU" sz="3200" i="1" dirty="0" err="1" smtClean="0">
                <a:solidFill>
                  <a:schemeClr val="tx1"/>
                </a:solidFill>
              </a:rPr>
              <a:t>экъым</a:t>
            </a:r>
            <a:r>
              <a:rPr lang="ru-RU" sz="3200" i="1" dirty="0" smtClean="0">
                <a:solidFill>
                  <a:schemeClr val="tx1"/>
                </a:solidFill>
              </a:rPr>
              <a:t>, </a:t>
            </a:r>
            <a:r>
              <a:rPr lang="ru-RU" sz="3200" i="1" dirty="0" err="1" smtClean="0">
                <a:solidFill>
                  <a:schemeClr val="tx1"/>
                </a:solidFill>
              </a:rPr>
              <a:t>театрхэм</a:t>
            </a:r>
            <a:r>
              <a:rPr lang="ru-RU" sz="3200" i="1" dirty="0" smtClean="0">
                <a:solidFill>
                  <a:schemeClr val="tx1"/>
                </a:solidFill>
              </a:rPr>
              <a:t> </a:t>
            </a:r>
            <a:r>
              <a:rPr lang="ru-RU" sz="3200" i="1" dirty="0">
                <a:solidFill>
                  <a:schemeClr val="tx1"/>
                </a:solidFill>
              </a:rPr>
              <a:t>спектакль </a:t>
            </a:r>
            <a:r>
              <a:rPr lang="ru-RU" sz="3200" i="1" dirty="0" err="1">
                <a:solidFill>
                  <a:schemeClr val="tx1"/>
                </a:solidFill>
              </a:rPr>
              <a:t>ущеплъын</a:t>
            </a:r>
            <a:r>
              <a:rPr lang="ru-RU" sz="3200" b="1" i="1" dirty="0" err="1">
                <a:solidFill>
                  <a:schemeClr val="tx1"/>
                </a:solidFill>
              </a:rPr>
              <a:t>т</a:t>
            </a:r>
            <a:r>
              <a:rPr lang="ru-RU" sz="3200" i="1" dirty="0" smtClean="0">
                <a:solidFill>
                  <a:schemeClr val="tx1"/>
                </a:solidFill>
              </a:rPr>
              <a:t>, </a:t>
            </a:r>
            <a:r>
              <a:rPr lang="ru-RU" sz="3200" i="1" dirty="0" err="1" smtClean="0">
                <a:solidFill>
                  <a:schemeClr val="tx1"/>
                </a:solidFill>
              </a:rPr>
              <a:t>стадионым</a:t>
            </a:r>
            <a:r>
              <a:rPr lang="ru-RU" sz="3200" i="1" dirty="0" smtClean="0">
                <a:solidFill>
                  <a:schemeClr val="tx1"/>
                </a:solidFill>
              </a:rPr>
              <a:t> дык1уэнущ. </a:t>
            </a:r>
            <a:endParaRPr lang="ru-RU" sz="32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7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79208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Псалъэщ1эхэр зыдогъащ1э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79512" y="1196752"/>
            <a:ext cx="2088232" cy="554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2000" b="1" dirty="0"/>
              <a:t>щ1эсын</a:t>
            </a:r>
            <a:r>
              <a:rPr lang="ru-RU" sz="2000" dirty="0"/>
              <a:t> </a:t>
            </a:r>
            <a:endParaRPr lang="ru-RU" sz="2000" dirty="0" smtClean="0"/>
          </a:p>
          <a:p>
            <a:pPr>
              <a:spcBef>
                <a:spcPts val="0"/>
              </a:spcBef>
            </a:pPr>
            <a:endParaRPr lang="ru-RU" sz="2000" dirty="0" smtClean="0"/>
          </a:p>
          <a:p>
            <a:pPr>
              <a:spcBef>
                <a:spcPts val="0"/>
              </a:spcBef>
            </a:pPr>
            <a:r>
              <a:rPr lang="ru-RU" sz="2000" b="1" dirty="0" smtClean="0"/>
              <a:t>щ1этын</a:t>
            </a:r>
          </a:p>
          <a:p>
            <a:pPr marL="68580" indent="0">
              <a:spcBef>
                <a:spcPts val="0"/>
              </a:spcBef>
              <a:buNone/>
            </a:pPr>
            <a:r>
              <a:rPr lang="ru-RU" sz="20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ru-RU" sz="2000" b="1" dirty="0" err="1" smtClean="0"/>
              <a:t>щIэлъын</a:t>
            </a:r>
            <a:endParaRPr lang="ru-RU" sz="2000" b="1" dirty="0" smtClean="0"/>
          </a:p>
          <a:p>
            <a:pPr>
              <a:spcBef>
                <a:spcPts val="0"/>
              </a:spcBef>
            </a:pPr>
            <a:endParaRPr lang="ru-RU" sz="2000" b="1" dirty="0" smtClean="0"/>
          </a:p>
          <a:p>
            <a:pPr>
              <a:spcBef>
                <a:spcPts val="0"/>
              </a:spcBef>
            </a:pPr>
            <a:r>
              <a:rPr lang="ru-RU" sz="2000" b="1" dirty="0" err="1" smtClean="0"/>
              <a:t>щIэкIын</a:t>
            </a:r>
            <a:endParaRPr lang="ru-RU" sz="2000" b="1" dirty="0" smtClean="0"/>
          </a:p>
          <a:p>
            <a:pPr>
              <a:spcBef>
                <a:spcPts val="0"/>
              </a:spcBef>
            </a:pPr>
            <a:endParaRPr lang="ru-RU" sz="2000" b="1" dirty="0"/>
          </a:p>
          <a:p>
            <a:pPr>
              <a:spcBef>
                <a:spcPts val="0"/>
              </a:spcBef>
            </a:pPr>
            <a:endParaRPr lang="ru-RU" sz="2000" b="1" dirty="0" smtClean="0"/>
          </a:p>
          <a:p>
            <a:pPr>
              <a:spcBef>
                <a:spcPts val="0"/>
              </a:spcBef>
            </a:pPr>
            <a:endParaRPr lang="ru-RU" sz="2000" b="1" dirty="0" smtClean="0"/>
          </a:p>
          <a:p>
            <a:pPr marL="68580" indent="0">
              <a:spcBef>
                <a:spcPts val="0"/>
              </a:spcBef>
              <a:buNone/>
            </a:pPr>
            <a:r>
              <a:rPr lang="ru-RU" sz="2000" b="1" dirty="0" smtClean="0"/>
              <a:t> </a:t>
            </a:r>
            <a:r>
              <a:rPr lang="ru-RU" sz="2000" b="1" dirty="0" err="1" smtClean="0"/>
              <a:t>щIэупщIэн</a:t>
            </a:r>
            <a:r>
              <a:rPr lang="ru-RU" sz="2000" dirty="0" smtClean="0"/>
              <a:t> </a:t>
            </a:r>
          </a:p>
          <a:p>
            <a:pPr>
              <a:spcBef>
                <a:spcPts val="0"/>
              </a:spcBef>
            </a:pPr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 smtClean="0"/>
          </a:p>
          <a:p>
            <a:pPr>
              <a:spcBef>
                <a:spcPts val="0"/>
              </a:spcBef>
            </a:pPr>
            <a:endParaRPr lang="ru-RU" sz="2000" dirty="0" smtClean="0"/>
          </a:p>
          <a:p>
            <a:pPr>
              <a:spcBef>
                <a:spcPts val="0"/>
              </a:spcBef>
            </a:pPr>
            <a:r>
              <a:rPr lang="ru-RU" sz="2000" b="1" dirty="0" err="1" smtClean="0"/>
              <a:t>сымаджэм</a:t>
            </a:r>
            <a:r>
              <a:rPr lang="ru-RU" sz="2000" b="1" dirty="0" smtClean="0"/>
              <a:t> </a:t>
            </a:r>
            <a:r>
              <a:rPr lang="ru-RU" sz="2000" b="1" dirty="0" err="1"/>
              <a:t>щIэупщIэн</a:t>
            </a:r>
            <a:r>
              <a:rPr lang="ru-RU" sz="2000" dirty="0"/>
              <a:t> </a:t>
            </a:r>
            <a:endParaRPr lang="ru-RU" sz="2000" dirty="0" smtClean="0"/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96015" y="1196752"/>
            <a:ext cx="6567828" cy="55469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ru-RU" sz="2000" b="1" i="1" dirty="0" err="1" smtClean="0">
                <a:solidFill>
                  <a:schemeClr val="tx1"/>
                </a:solidFill>
              </a:rPr>
              <a:t>неперех</a:t>
            </a:r>
            <a:r>
              <a:rPr lang="ru-RU" sz="2000" b="1" i="1" dirty="0">
                <a:solidFill>
                  <a:schemeClr val="tx1"/>
                </a:solidFill>
              </a:rPr>
              <a:t>. </a:t>
            </a:r>
            <a:r>
              <a:rPr lang="ru-RU" sz="2000" b="1" dirty="0">
                <a:solidFill>
                  <a:schemeClr val="tx1"/>
                </a:solidFill>
              </a:rPr>
              <a:t>сидеть, находиться где-либо, в чём-либо, под чем-либо.</a:t>
            </a:r>
          </a:p>
          <a:p>
            <a:pPr algn="just"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</a:rPr>
              <a:t>I </a:t>
            </a:r>
            <a:r>
              <a:rPr lang="ru-RU" sz="2000" b="1" i="1" dirty="0" err="1">
                <a:solidFill>
                  <a:schemeClr val="tx1"/>
                </a:solidFill>
              </a:rPr>
              <a:t>неперех</a:t>
            </a:r>
            <a:r>
              <a:rPr lang="ru-RU" sz="2000" b="1" i="1" dirty="0">
                <a:solidFill>
                  <a:schemeClr val="tx1"/>
                </a:solidFill>
              </a:rPr>
              <a:t>. </a:t>
            </a:r>
            <a:r>
              <a:rPr lang="ru-RU" sz="2000" b="1" dirty="0">
                <a:solidFill>
                  <a:schemeClr val="tx1"/>
                </a:solidFill>
              </a:rPr>
              <a:t>стоять где-либо, в чём-либо, под чем-либо. </a:t>
            </a:r>
          </a:p>
          <a:p>
            <a:pPr algn="just"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I </a:t>
            </a:r>
            <a:r>
              <a:rPr lang="ru-RU" sz="2000" b="1" i="1" dirty="0" err="1">
                <a:solidFill>
                  <a:schemeClr val="tx1"/>
                </a:solidFill>
              </a:rPr>
              <a:t>неперех</a:t>
            </a:r>
            <a:r>
              <a:rPr lang="ru-RU" sz="2000" b="1" i="1" dirty="0">
                <a:solidFill>
                  <a:schemeClr val="tx1"/>
                </a:solidFill>
              </a:rPr>
              <a:t>. </a:t>
            </a:r>
            <a:r>
              <a:rPr lang="ru-RU" sz="2000" b="1" dirty="0">
                <a:solidFill>
                  <a:schemeClr val="tx1"/>
                </a:solidFill>
              </a:rPr>
              <a:t>лежать, находиться </a:t>
            </a:r>
            <a:r>
              <a:rPr lang="ru-RU" sz="2000" b="1" i="1" dirty="0">
                <a:solidFill>
                  <a:schemeClr val="tx1"/>
                </a:solidFill>
              </a:rPr>
              <a:t>где-л. (в помещении), </a:t>
            </a:r>
            <a:r>
              <a:rPr lang="ru-RU" sz="2000" b="1" dirty="0">
                <a:solidFill>
                  <a:schemeClr val="tx1"/>
                </a:solidFill>
              </a:rPr>
              <a:t>под чем-л. </a:t>
            </a:r>
          </a:p>
          <a:p>
            <a:pPr algn="just">
              <a:spcBef>
                <a:spcPts val="0"/>
              </a:spcBef>
            </a:pPr>
            <a:r>
              <a:rPr lang="ru-RU" sz="2000" b="1" i="1" dirty="0" err="1" smtClean="0">
                <a:solidFill>
                  <a:schemeClr val="tx1"/>
                </a:solidFill>
              </a:rPr>
              <a:t>неперех</a:t>
            </a:r>
            <a:r>
              <a:rPr lang="ru-RU" sz="2000" b="1" i="1" dirty="0">
                <a:solidFill>
                  <a:schemeClr val="tx1"/>
                </a:solidFill>
              </a:rPr>
              <a:t>. </a:t>
            </a:r>
            <a:r>
              <a:rPr lang="ru-RU" sz="2000" b="1" dirty="0">
                <a:solidFill>
                  <a:schemeClr val="tx1"/>
                </a:solidFill>
              </a:rPr>
              <a:t>1) выходить, выйти </a:t>
            </a:r>
            <a:r>
              <a:rPr lang="ru-RU" sz="2000" b="1" i="1" dirty="0">
                <a:solidFill>
                  <a:schemeClr val="tx1"/>
                </a:solidFill>
              </a:rPr>
              <a:t>откуда-л.; </a:t>
            </a:r>
            <a:r>
              <a:rPr lang="ru-RU" sz="2000" b="1" dirty="0" err="1">
                <a:solidFill>
                  <a:schemeClr val="tx1"/>
                </a:solidFill>
              </a:rPr>
              <a:t>унэм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щIэкIын</a:t>
            </a:r>
            <a:r>
              <a:rPr lang="ru-RU" sz="2000" b="1" dirty="0">
                <a:solidFill>
                  <a:schemeClr val="tx1"/>
                </a:solidFill>
              </a:rPr>
              <a:t> выходить из дому; 2) опускаться, опуститься </a:t>
            </a:r>
            <a:r>
              <a:rPr lang="ru-RU" sz="2000" b="1" i="1" dirty="0">
                <a:solidFill>
                  <a:schemeClr val="tx1"/>
                </a:solidFill>
              </a:rPr>
              <a:t>(о внутренних органах); </a:t>
            </a:r>
            <a:r>
              <a:rPr lang="ru-RU" sz="2000" b="1" dirty="0">
                <a:solidFill>
                  <a:schemeClr val="tx1"/>
                </a:solidFill>
              </a:rPr>
              <a:t>3) терять, потерять; спрягается как глагол </a:t>
            </a:r>
            <a:r>
              <a:rPr lang="ru-RU" sz="2000" b="1" i="1" dirty="0" err="1" smtClean="0">
                <a:solidFill>
                  <a:schemeClr val="tx2">
                    <a:lumMod val="50000"/>
                  </a:schemeClr>
                </a:solidFill>
              </a:rPr>
              <a:t>щыпсэун</a:t>
            </a:r>
            <a:r>
              <a:rPr lang="ru-RU" sz="2000" b="1" dirty="0">
                <a:solidFill>
                  <a:schemeClr val="tx1"/>
                </a:solidFill>
              </a:rPr>
              <a:t>;</a:t>
            </a:r>
            <a:endParaRPr lang="ru-RU" sz="20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</a:rPr>
              <a:t>I </a:t>
            </a:r>
            <a:r>
              <a:rPr lang="ru-RU" sz="2000" b="1" i="1" dirty="0" err="1">
                <a:solidFill>
                  <a:schemeClr val="tx1"/>
                </a:solidFill>
              </a:rPr>
              <a:t>неперех</a:t>
            </a:r>
            <a:r>
              <a:rPr lang="ru-RU" sz="2000" b="1" i="1" dirty="0">
                <a:solidFill>
                  <a:schemeClr val="tx1"/>
                </a:solidFill>
              </a:rPr>
              <a:t>. </a:t>
            </a:r>
            <a:r>
              <a:rPr lang="ru-RU" sz="2000" b="1" dirty="0">
                <a:solidFill>
                  <a:schemeClr val="tx1"/>
                </a:solidFill>
              </a:rPr>
              <a:t>1) спрашивать, спросить </a:t>
            </a:r>
            <a:r>
              <a:rPr lang="ru-RU" sz="2000" b="1" i="1" dirty="0">
                <a:solidFill>
                  <a:schemeClr val="tx1"/>
                </a:solidFill>
              </a:rPr>
              <a:t>кого-л., что-л.; </a:t>
            </a:r>
            <a:r>
              <a:rPr lang="ru-RU" sz="2000" b="1" dirty="0">
                <a:solidFill>
                  <a:schemeClr val="tx1"/>
                </a:solidFill>
              </a:rPr>
              <a:t>2) расспрашивать, расспросить </a:t>
            </a:r>
            <a:r>
              <a:rPr lang="ru-RU" sz="2000" b="1" i="1" dirty="0">
                <a:solidFill>
                  <a:schemeClr val="tx1"/>
                </a:solidFill>
              </a:rPr>
              <a:t>кого-л.; </a:t>
            </a:r>
            <a:r>
              <a:rPr lang="ru-RU" sz="2000" b="1" dirty="0">
                <a:solidFill>
                  <a:schemeClr val="tx1"/>
                </a:solidFill>
              </a:rPr>
              <a:t>3) запрашивать, запросить </a:t>
            </a:r>
            <a:r>
              <a:rPr lang="ru-RU" sz="2000" b="1" i="1" dirty="0">
                <a:solidFill>
                  <a:schemeClr val="tx1"/>
                </a:solidFill>
              </a:rPr>
              <a:t>что-л. (цену); </a:t>
            </a:r>
            <a:r>
              <a:rPr lang="ru-RU" sz="2000" b="1" dirty="0">
                <a:solidFill>
                  <a:schemeClr val="tx1"/>
                </a:solidFill>
              </a:rPr>
              <a:t>4) проведывать, проведать </a:t>
            </a:r>
            <a:r>
              <a:rPr lang="ru-RU" sz="2000" b="1" i="1" dirty="0">
                <a:solidFill>
                  <a:schemeClr val="tx1"/>
                </a:solidFill>
              </a:rPr>
              <a:t>кого-л.; </a:t>
            </a:r>
            <a:endParaRPr lang="ru-RU" sz="2000" b="1" i="1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</a:rPr>
              <a:t>проведать больного; спрягается </a:t>
            </a:r>
            <a:r>
              <a:rPr lang="ru-RU" sz="2000" b="1" dirty="0">
                <a:solidFill>
                  <a:schemeClr val="tx1"/>
                </a:solidFill>
              </a:rPr>
              <a:t>как глагол </a:t>
            </a:r>
            <a:r>
              <a:rPr lang="ru-RU" sz="2000" b="1" i="1" dirty="0" err="1" smtClean="0">
                <a:solidFill>
                  <a:schemeClr val="tx2">
                    <a:lumMod val="50000"/>
                  </a:schemeClr>
                </a:solidFill>
              </a:rPr>
              <a:t>щыпсэун</a:t>
            </a:r>
            <a:r>
              <a:rPr lang="ru-RU" sz="2000" b="1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564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00811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</a:rPr>
              <a:t>Спряжение глагола </a:t>
            </a:r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щ1эсын.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48185"/>
              </p:ext>
            </p:extLst>
          </p:nvPr>
        </p:nvGraphicFramePr>
        <p:xfrm>
          <a:off x="539552" y="1484785"/>
          <a:ext cx="8136903" cy="4896543"/>
        </p:xfrm>
        <a:graphic>
          <a:graphicData uri="http://schemas.openxmlformats.org/drawingml/2006/table">
            <a:tbl>
              <a:tblPr firstRow="1" firstCol="1" bandRow="1"/>
              <a:tblGrid>
                <a:gridCol w="1084657"/>
                <a:gridCol w="132492"/>
                <a:gridCol w="2234790"/>
                <a:gridCol w="2342482"/>
                <a:gridCol w="2342482"/>
              </a:tblGrid>
              <a:tr h="4068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813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6533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</a:t>
                      </a: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щ1эсы</a:t>
                      </a: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068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уэ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щ1эсы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068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 </a:t>
                      </a:r>
                      <a:r>
                        <a:rPr lang="ru-RU" sz="1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ар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абы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щ1эсы</a:t>
                      </a: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176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83068">
                <a:tc gridSpan="2"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щ1эсы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826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фэ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</a:t>
                      </a: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щ1эсы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178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 </a:t>
                      </a:r>
                      <a:r>
                        <a:rPr lang="ru-RU" sz="1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ахэр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абыхэм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щ1эсы</a:t>
                      </a: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406" marR="60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5-конечная звезда 3"/>
          <p:cNvSpPr/>
          <p:nvPr/>
        </p:nvSpPr>
        <p:spPr>
          <a:xfrm>
            <a:off x="7956376" y="5877272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9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724</TotalTime>
  <Words>394</Words>
  <Application>Microsoft Office PowerPoint</Application>
  <PresentationFormat>Экран 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Остин</vt:lpstr>
      <vt:lpstr>Изучаем  кабардинский  язык</vt:lpstr>
      <vt:lpstr>Фыкъеджэ,  урысыбзэк1э зэвдзэк1.</vt:lpstr>
      <vt:lpstr>Условное наклонение: собственно условное и уступительное</vt:lpstr>
      <vt:lpstr>Уступительная форма</vt:lpstr>
      <vt:lpstr>Фыкъеджэ,  урысыбзэк1э зэвдзэк1.</vt:lpstr>
      <vt:lpstr>Уступительная форма</vt:lpstr>
      <vt:lpstr>Псалъэухахэр нэвгъэсыж:</vt:lpstr>
      <vt:lpstr>Псалъэщ1эхэр зыдогъащ1э</vt:lpstr>
      <vt:lpstr>Спряжение глагола щ1эсын.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мама</cp:lastModifiedBy>
  <cp:revision>43</cp:revision>
  <dcterms:created xsi:type="dcterms:W3CDTF">2013-11-25T07:17:07Z</dcterms:created>
  <dcterms:modified xsi:type="dcterms:W3CDTF">2014-01-09T17:28:17Z</dcterms:modified>
</cp:coreProperties>
</file>