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2" r:id="rId4"/>
    <p:sldId id="273" r:id="rId5"/>
    <p:sldId id="276" r:id="rId6"/>
    <p:sldId id="274" r:id="rId7"/>
    <p:sldId id="275" r:id="rId8"/>
    <p:sldId id="267" r:id="rId9"/>
    <p:sldId id="262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09.01.2014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2492896"/>
            <a:ext cx="6499057" cy="191774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5589240"/>
            <a:ext cx="3309803" cy="104460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Занятие №29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05023"/>
            <a:ext cx="8208912" cy="2448272"/>
          </a:xfrm>
        </p:spPr>
        <p:txBody>
          <a:bodyPr>
            <a:noAutofit/>
          </a:bodyPr>
          <a:lstStyle/>
          <a:p>
            <a:pPr algn="just"/>
            <a:r>
              <a:rPr lang="ru-RU" sz="3600" b="1" dirty="0" smtClean="0"/>
              <a:t>    </a:t>
            </a:r>
            <a:r>
              <a:rPr lang="ru-RU" sz="3200" b="1" dirty="0" smtClean="0">
                <a:solidFill>
                  <a:schemeClr val="tx1"/>
                </a:solidFill>
              </a:rPr>
              <a:t>Простые </a:t>
            </a:r>
            <a:r>
              <a:rPr lang="ru-RU" sz="3200" b="1" dirty="0">
                <a:solidFill>
                  <a:schemeClr val="tx1"/>
                </a:solidFill>
              </a:rPr>
              <a:t>формы превосходной степени образуются от исходной формы прилагательного при помощи суффиксов 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</a:rPr>
              <a:t>щэ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</a:rPr>
              <a:t>, -1уэ, </a:t>
            </a:r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</a:rPr>
              <a:t>-</a:t>
            </a:r>
            <a:r>
              <a:rPr lang="ru-RU" sz="3200" b="1" dirty="0" err="1" smtClean="0">
                <a:solidFill>
                  <a:schemeClr val="tx2">
                    <a:lumMod val="75000"/>
                  </a:schemeClr>
                </a:solidFill>
              </a:rPr>
              <a:t>бзэ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</a:rPr>
              <a:t>, -</a:t>
            </a:r>
            <a:r>
              <a:rPr lang="ru-RU" sz="3200" b="1" dirty="0" err="1">
                <a:solidFill>
                  <a:schemeClr val="tx2">
                    <a:lumMod val="75000"/>
                  </a:schemeClr>
                </a:solidFill>
              </a:rPr>
              <a:t>пс</a:t>
            </a:r>
            <a:r>
              <a:rPr lang="ru-RU" sz="3200" b="1" dirty="0">
                <a:solidFill>
                  <a:schemeClr val="tx2">
                    <a:lumMod val="75000"/>
                  </a:schemeClr>
                </a:solidFill>
              </a:rPr>
              <a:t>, -к1ей</a:t>
            </a:r>
            <a:r>
              <a:rPr lang="ru-RU" sz="3200" b="1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ru-RU" sz="32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3851920" y="1633574"/>
            <a:ext cx="4824536" cy="4891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716016" y="0"/>
            <a:ext cx="3384376" cy="57150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ru-RU" sz="3200" b="1" dirty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683568" y="3068960"/>
            <a:ext cx="7776864" cy="32403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 smtClean="0"/>
              <a:t>I</a:t>
            </a:r>
            <a:r>
              <a:rPr lang="ru-RU" sz="2800" b="1" dirty="0" smtClean="0"/>
              <a:t>эф1 – 1эф1ыщэ, 1эф1ы1уэ, 1эф1ыбзэ, 1эф1ыпс;</a:t>
            </a:r>
          </a:p>
          <a:p>
            <a:r>
              <a:rPr lang="ru-RU" sz="2800" b="1" dirty="0"/>
              <a:t>и</a:t>
            </a:r>
            <a:r>
              <a:rPr lang="ru-RU" sz="2800" b="1" dirty="0" smtClean="0"/>
              <a:t>н – </a:t>
            </a:r>
            <a:r>
              <a:rPr lang="ru-RU" sz="2800" b="1" dirty="0" err="1" smtClean="0"/>
              <a:t>иныщэ</a:t>
            </a:r>
            <a:r>
              <a:rPr lang="ru-RU" sz="2800" b="1" dirty="0" smtClean="0"/>
              <a:t>, ины1уэ;</a:t>
            </a:r>
          </a:p>
          <a:p>
            <a:r>
              <a:rPr lang="ru-RU" sz="2800" b="1" dirty="0" err="1" smtClean="0"/>
              <a:t>дахэ</a:t>
            </a:r>
            <a:r>
              <a:rPr lang="ru-RU" sz="2800" b="1" dirty="0" smtClean="0"/>
              <a:t> – … </a:t>
            </a:r>
          </a:p>
          <a:p>
            <a:r>
              <a:rPr lang="ru-RU" sz="2800" b="1" dirty="0" err="1"/>
              <a:t>х</a:t>
            </a:r>
            <a:r>
              <a:rPr lang="ru-RU" sz="2800" b="1" dirty="0" err="1" smtClean="0"/>
              <a:t>ужь</a:t>
            </a:r>
            <a:r>
              <a:rPr lang="ru-RU" sz="2800" b="1" dirty="0" smtClean="0"/>
              <a:t> – … </a:t>
            </a:r>
          </a:p>
          <a:p>
            <a:r>
              <a:rPr lang="ru-RU" sz="2800" b="1" dirty="0"/>
              <a:t> </a:t>
            </a:r>
            <a:r>
              <a:rPr lang="ru-RU" sz="2800" b="1" dirty="0" err="1" smtClean="0"/>
              <a:t>удзыфэ</a:t>
            </a:r>
            <a:r>
              <a:rPr lang="ru-RU" sz="2800" b="1" dirty="0" smtClean="0"/>
              <a:t> – …</a:t>
            </a:r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08912" cy="122413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Образование </a:t>
            </a:r>
            <a:b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существительных от глаголов 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6433417"/>
              </p:ext>
            </p:extLst>
          </p:nvPr>
        </p:nvGraphicFramePr>
        <p:xfrm>
          <a:off x="179512" y="1772816"/>
          <a:ext cx="8784976" cy="4833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52128"/>
                <a:gridCol w="2719480"/>
                <a:gridCol w="1257986"/>
                <a:gridCol w="1384936"/>
                <a:gridCol w="2270446"/>
              </a:tblGrid>
              <a:tr h="57347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 err="1" smtClean="0">
                          <a:effectLst/>
                        </a:rPr>
                        <a:t>суффик-сы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значение суффикса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глагол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существит.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effectLst/>
                        </a:rPr>
                        <a:t>значение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</a:tr>
              <a:tr h="237885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b="1" dirty="0">
                          <a:effectLst/>
                        </a:rPr>
                        <a:t>-к1э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образует существительные с </a:t>
                      </a:r>
                      <a:r>
                        <a:rPr lang="ru-RU" sz="2000" b="1" dirty="0" err="1" smtClean="0">
                          <a:effectLst/>
                        </a:rPr>
                        <a:t>обстоятельствен-ным</a:t>
                      </a:r>
                      <a:r>
                        <a:rPr lang="ru-RU" sz="2000" b="1" dirty="0" smtClean="0">
                          <a:effectLst/>
                        </a:rPr>
                        <a:t> </a:t>
                      </a:r>
                      <a:r>
                        <a:rPr lang="ru-RU" sz="2000" b="1" dirty="0">
                          <a:effectLst/>
                        </a:rPr>
                        <a:t>значением от основ глагола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еджэ</a:t>
                      </a:r>
                      <a:endParaRPr lang="ru-RU" sz="20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лажьэ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т1ыс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1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 smtClean="0">
                          <a:effectLst/>
                        </a:rPr>
                        <a:t>тхы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к1уэ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еджэк1э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лэжьэк1э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т1ысык1э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000" b="1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smtClean="0">
                          <a:effectLst/>
                        </a:rPr>
                        <a:t>тхык1э </a:t>
                      </a:r>
                      <a:r>
                        <a:rPr lang="ru-RU" sz="2000" b="1" dirty="0">
                          <a:effectLst/>
                        </a:rPr>
                        <a:t>к1уэк1э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манера чтения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манера работы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манера садиться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манера письма манера ходьбы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</a:tr>
              <a:tr h="18816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b="1" dirty="0">
                          <a:effectLst/>
                        </a:rPr>
                        <a:t>-</a:t>
                      </a:r>
                      <a:r>
                        <a:rPr lang="ru-RU" sz="2400" b="1" dirty="0" err="1">
                          <a:effectLst/>
                        </a:rPr>
                        <a:t>гъу</a:t>
                      </a:r>
                      <a:endParaRPr lang="ru-RU" sz="24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образует существительные </a:t>
                      </a:r>
                      <a:r>
                        <a:rPr lang="ru-RU" sz="2000" b="1" dirty="0" smtClean="0">
                          <a:effectLst/>
                        </a:rPr>
                        <a:t>со </a:t>
                      </a:r>
                      <a:r>
                        <a:rPr lang="ru-RU" sz="2000" b="1" dirty="0">
                          <a:effectLst/>
                        </a:rPr>
                        <a:t>значением совместности от основ глагола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еджэ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лажьэ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еджэгъу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лэжьэгъу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однокурсник, одноклассник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сотрудник, коллега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8508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6229720"/>
              </p:ext>
            </p:extLst>
          </p:nvPr>
        </p:nvGraphicFramePr>
        <p:xfrm>
          <a:off x="0" y="116631"/>
          <a:ext cx="9144001" cy="6624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3554"/>
                <a:gridCol w="2418249"/>
                <a:gridCol w="1284694"/>
                <a:gridCol w="1813686"/>
                <a:gridCol w="2493818"/>
              </a:tblGrid>
              <a:tr h="56137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 err="1" smtClean="0">
                          <a:effectLst/>
                        </a:rPr>
                        <a:t>Суффик-сы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значение суффикса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глагол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существит.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значение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</a:tr>
              <a:tr h="245599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-</a:t>
                      </a:r>
                      <a:r>
                        <a:rPr lang="ru-RU" sz="2400" dirty="0" err="1">
                          <a:effectLst/>
                        </a:rPr>
                        <a:t>гъуэ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образует </a:t>
                      </a:r>
                      <a:r>
                        <a:rPr lang="ru-RU" sz="2000" b="1" dirty="0" err="1" smtClean="0">
                          <a:effectLst/>
                        </a:rPr>
                        <a:t>существитель</a:t>
                      </a:r>
                      <a:r>
                        <a:rPr lang="ru-RU" sz="2000" b="1" dirty="0" smtClean="0">
                          <a:effectLst/>
                        </a:rPr>
                        <a:t>. </a:t>
                      </a:r>
                      <a:r>
                        <a:rPr lang="ru-RU" sz="2000" b="1" dirty="0">
                          <a:effectLst/>
                        </a:rPr>
                        <a:t>с временным значением от основ глагола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еджэ</a:t>
                      </a:r>
                      <a:endParaRPr lang="ru-RU" sz="20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лажьэ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т1ыс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тхэ</a:t>
                      </a:r>
                      <a:endParaRPr lang="ru-RU" sz="20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к1уэ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еджэгъуэ лэжьэгъуэ 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т1ысыгъуэ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тхэгъуэ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к1уэгъуэ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время читать время работать (рабочее время) время сидеть (отдыхать)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пора писать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пора идти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</a:tr>
              <a:tr h="1802625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>
                          <a:effectLst/>
                        </a:rPr>
                        <a:t>-гъэ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образует отвлеченные имена </a:t>
                      </a:r>
                      <a:r>
                        <a:rPr lang="ru-RU" sz="2000" b="1" dirty="0" err="1" smtClean="0">
                          <a:effectLst/>
                        </a:rPr>
                        <a:t>существитель</a:t>
                      </a:r>
                      <a:r>
                        <a:rPr lang="ru-RU" sz="2000" b="1" dirty="0" smtClean="0">
                          <a:effectLst/>
                        </a:rPr>
                        <a:t>. </a:t>
                      </a:r>
                      <a:r>
                        <a:rPr lang="ru-RU" sz="2000" b="1" dirty="0">
                          <a:effectLst/>
                        </a:rPr>
                        <a:t>от основ глагола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еджэ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лажьэ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тхы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 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щ1э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 err="1">
                          <a:effectLst/>
                        </a:rPr>
                        <a:t>еджэныгъэ</a:t>
                      </a:r>
                      <a:endParaRPr lang="ru-RU" sz="2000" b="1" dirty="0">
                        <a:effectLst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лэжьыгъэ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 err="1">
                          <a:effectLst/>
                        </a:rPr>
                        <a:t>тхыгъэ</a:t>
                      </a:r>
                      <a:endParaRPr lang="ru-RU" sz="20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щ1эныгъэ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учеба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работа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письменность, письмо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образование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</a:tr>
              <a:tr h="180474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400" dirty="0">
                          <a:effectLst/>
                        </a:rPr>
                        <a:t>-к1уэ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образует </a:t>
                      </a:r>
                      <a:r>
                        <a:rPr lang="ru-RU" sz="2000" b="1" dirty="0" err="1" smtClean="0">
                          <a:effectLst/>
                        </a:rPr>
                        <a:t>существитель</a:t>
                      </a:r>
                      <a:r>
                        <a:rPr lang="ru-RU" sz="2000" b="1" dirty="0" smtClean="0">
                          <a:effectLst/>
                        </a:rPr>
                        <a:t>. </a:t>
                      </a:r>
                      <a:r>
                        <a:rPr lang="ru-RU" sz="2000" b="1" dirty="0">
                          <a:effectLst/>
                        </a:rPr>
                        <a:t>с обозначением лиц по действию от основ глагола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>
                          <a:effectLst/>
                        </a:rPr>
                        <a:t>еджэ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лажьэ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тхэ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>
                          <a:effectLst/>
                        </a:rPr>
                        <a:t>джэгу</a:t>
                      </a:r>
                      <a:endParaRPr lang="ru-RU" sz="20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еджак1уэ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лэжьак1уэ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тхак1уэ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джэгуак1уэ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b="1" dirty="0">
                          <a:effectLst/>
                        </a:rPr>
                        <a:t>ученик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рабочий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писатель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</a:rPr>
                        <a:t>ашуг</a:t>
                      </a:r>
                      <a:endParaRPr lang="ru-RU" sz="20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35021" marR="35021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2354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143000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chemeClr val="tx2">
                    <a:lumMod val="50000"/>
                  </a:schemeClr>
                </a:solidFill>
              </a:rPr>
              <a:t>Фыкъеджэ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, </a:t>
            </a:r>
            <a:b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урысыбзэк1э зэвдзэк1.</a:t>
            </a:r>
            <a:endParaRPr lang="ru-RU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1628800"/>
            <a:ext cx="8352928" cy="4896544"/>
          </a:xfrm>
        </p:spPr>
        <p:txBody>
          <a:bodyPr/>
          <a:lstStyle/>
          <a:p>
            <a:r>
              <a:rPr lang="ru-RU" sz="2800" b="1" dirty="0" smtClean="0">
                <a:solidFill>
                  <a:schemeClr val="tx1"/>
                </a:solidFill>
              </a:rPr>
              <a:t>Си </a:t>
            </a:r>
            <a:r>
              <a:rPr lang="ru-RU" sz="2800" b="1" dirty="0" err="1" smtClean="0">
                <a:solidFill>
                  <a:schemeClr val="tx1"/>
                </a:solidFill>
              </a:rPr>
              <a:t>лэжьэ</a:t>
            </a:r>
            <a:r>
              <a:rPr lang="ru-RU" sz="2800" b="1" u="sng" dirty="0" err="1" smtClean="0">
                <a:solidFill>
                  <a:schemeClr val="tx1"/>
                </a:solidFill>
              </a:rPr>
              <a:t>гъу</a:t>
            </a:r>
            <a:r>
              <a:rPr lang="ru-RU" sz="2800" b="1" dirty="0" err="1" smtClean="0">
                <a:solidFill>
                  <a:schemeClr val="tx1"/>
                </a:solidFill>
              </a:rPr>
              <a:t>хэр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пщэдей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театрым</a:t>
            </a:r>
            <a:r>
              <a:rPr lang="ru-RU" sz="2800" b="1" dirty="0" smtClean="0">
                <a:solidFill>
                  <a:schemeClr val="tx1"/>
                </a:solidFill>
              </a:rPr>
              <a:t> мак1уэ.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Си </a:t>
            </a:r>
            <a:r>
              <a:rPr lang="ru-RU" sz="2800" b="1" dirty="0" err="1" smtClean="0">
                <a:solidFill>
                  <a:schemeClr val="tx1"/>
                </a:solidFill>
              </a:rPr>
              <a:t>пхъум</a:t>
            </a:r>
            <a:r>
              <a:rPr lang="ru-RU" sz="2800" b="1" dirty="0" smtClean="0">
                <a:solidFill>
                  <a:schemeClr val="tx1"/>
                </a:solidFill>
              </a:rPr>
              <a:t> и </a:t>
            </a:r>
            <a:r>
              <a:rPr lang="ru-RU" sz="2800" b="1" dirty="0" err="1" smtClean="0">
                <a:solidFill>
                  <a:schemeClr val="tx1"/>
                </a:solidFill>
              </a:rPr>
              <a:t>классэ</a:t>
            </a:r>
            <a:r>
              <a:rPr lang="ru-RU" sz="2800" b="1" u="sng" dirty="0" err="1" smtClean="0">
                <a:solidFill>
                  <a:schemeClr val="tx1"/>
                </a:solidFill>
              </a:rPr>
              <a:t>гъу</a:t>
            </a:r>
            <a:r>
              <a:rPr lang="ru-RU" sz="2800" b="1" dirty="0" err="1" smtClean="0">
                <a:solidFill>
                  <a:schemeClr val="tx1"/>
                </a:solidFill>
              </a:rPr>
              <a:t>хэр</a:t>
            </a:r>
            <a:r>
              <a:rPr lang="ru-RU" sz="2800" b="1" dirty="0" smtClean="0">
                <a:solidFill>
                  <a:schemeClr val="tx1"/>
                </a:solidFill>
              </a:rPr>
              <a:t> ф1ыуэ </a:t>
            </a:r>
            <a:r>
              <a:rPr lang="ru-RU" sz="2800" b="1" dirty="0" err="1" smtClean="0">
                <a:solidFill>
                  <a:schemeClr val="tx1"/>
                </a:solidFill>
              </a:rPr>
              <a:t>йоджэ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Блыщхьэри</a:t>
            </a:r>
            <a:r>
              <a:rPr lang="ru-RU" sz="2800" b="1" dirty="0" smtClean="0">
                <a:solidFill>
                  <a:schemeClr val="tx1"/>
                </a:solidFill>
              </a:rPr>
              <a:t>, </a:t>
            </a:r>
            <a:r>
              <a:rPr lang="ru-RU" sz="2800" b="1" dirty="0" err="1" smtClean="0">
                <a:solidFill>
                  <a:schemeClr val="tx1"/>
                </a:solidFill>
              </a:rPr>
              <a:t>гъубжри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лэжьэ</a:t>
            </a:r>
            <a:r>
              <a:rPr lang="ru-RU" sz="2800" b="1" u="sng" dirty="0" err="1" smtClean="0">
                <a:solidFill>
                  <a:schemeClr val="tx1"/>
                </a:solidFill>
              </a:rPr>
              <a:t>гъуэ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махуэщ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Шэджэгъуашхэ</a:t>
            </a:r>
            <a:r>
              <a:rPr lang="ru-RU" sz="2800" b="1" dirty="0" smtClean="0">
                <a:solidFill>
                  <a:schemeClr val="tx1"/>
                </a:solidFill>
              </a:rPr>
              <a:t> к1уэ</a:t>
            </a:r>
            <a:r>
              <a:rPr lang="ru-RU" sz="2800" b="1" u="sng" dirty="0" smtClean="0">
                <a:solidFill>
                  <a:schemeClr val="tx1"/>
                </a:solidFill>
              </a:rPr>
              <a:t>гъуэ</a:t>
            </a:r>
            <a:r>
              <a:rPr lang="ru-RU" sz="2800" b="1" dirty="0" smtClean="0">
                <a:solidFill>
                  <a:schemeClr val="tx1"/>
                </a:solidFill>
              </a:rPr>
              <a:t>р </a:t>
            </a:r>
            <a:r>
              <a:rPr lang="ru-RU" sz="2800" b="1" dirty="0" err="1" smtClean="0">
                <a:solidFill>
                  <a:schemeClr val="tx1"/>
                </a:solidFill>
              </a:rPr>
              <a:t>къэсащ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Еджа</a:t>
            </a:r>
            <a:r>
              <a:rPr lang="ru-RU" sz="2800" b="1" u="sng" dirty="0" smtClean="0">
                <a:solidFill>
                  <a:schemeClr val="tx1"/>
                </a:solidFill>
              </a:rPr>
              <a:t>к</a:t>
            </a:r>
            <a:r>
              <a:rPr lang="ru-RU" sz="2800" b="1" u="sng" dirty="0">
                <a:solidFill>
                  <a:schemeClr val="tx1"/>
                </a:solidFill>
              </a:rPr>
              <a:t>1</a:t>
            </a:r>
            <a:r>
              <a:rPr lang="ru-RU" sz="2800" b="1" u="sng" dirty="0" smtClean="0">
                <a:solidFill>
                  <a:schemeClr val="tx1"/>
                </a:solidFill>
              </a:rPr>
              <a:t>уэ</a:t>
            </a:r>
            <a:r>
              <a:rPr lang="ru-RU" sz="2800" b="1" dirty="0" smtClean="0">
                <a:solidFill>
                  <a:schemeClr val="tx1"/>
                </a:solidFill>
              </a:rPr>
              <a:t>м  </a:t>
            </a:r>
            <a:r>
              <a:rPr lang="ru-RU" sz="2800" b="1" dirty="0" err="1" smtClean="0">
                <a:solidFill>
                  <a:schemeClr val="tx1"/>
                </a:solidFill>
              </a:rPr>
              <a:t>унэ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лэжьыгъэхэр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итхащ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Тха</a:t>
            </a:r>
            <a:r>
              <a:rPr lang="ru-RU" sz="2800" b="1" u="sng" dirty="0" smtClean="0">
                <a:solidFill>
                  <a:schemeClr val="tx1"/>
                </a:solidFill>
              </a:rPr>
              <a:t>к1уэ</a:t>
            </a:r>
            <a:r>
              <a:rPr lang="ru-RU" sz="2800" b="1" dirty="0" smtClean="0">
                <a:solidFill>
                  <a:schemeClr val="tx1"/>
                </a:solidFill>
              </a:rPr>
              <a:t>м </a:t>
            </a:r>
            <a:r>
              <a:rPr lang="ru-RU" sz="2800" b="1" dirty="0" err="1" smtClean="0">
                <a:solidFill>
                  <a:schemeClr val="tx1"/>
                </a:solidFill>
              </a:rPr>
              <a:t>романищ</a:t>
            </a:r>
            <a:r>
              <a:rPr lang="ru-RU" sz="2800" b="1" dirty="0" smtClean="0">
                <a:solidFill>
                  <a:schemeClr val="tx1"/>
                </a:solidFill>
              </a:rPr>
              <a:t> </a:t>
            </a:r>
            <a:r>
              <a:rPr lang="ru-RU" sz="2800" b="1" dirty="0" err="1" smtClean="0">
                <a:solidFill>
                  <a:schemeClr val="tx1"/>
                </a:solidFill>
              </a:rPr>
              <a:t>итхащ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err="1" smtClean="0">
                <a:solidFill>
                  <a:schemeClr val="tx1"/>
                </a:solidFill>
              </a:rPr>
              <a:t>Еджэны</a:t>
            </a:r>
            <a:r>
              <a:rPr lang="ru-RU" sz="2800" b="1" u="sng" dirty="0" err="1" smtClean="0">
                <a:solidFill>
                  <a:schemeClr val="tx1"/>
                </a:solidFill>
              </a:rPr>
              <a:t>гъэ</a:t>
            </a:r>
            <a:r>
              <a:rPr lang="ru-RU" sz="2800" b="1" dirty="0" err="1" smtClean="0">
                <a:solidFill>
                  <a:schemeClr val="tx1"/>
                </a:solidFill>
              </a:rPr>
              <a:t>р</a:t>
            </a:r>
            <a:r>
              <a:rPr lang="ru-RU" sz="2800" b="1" dirty="0" smtClean="0">
                <a:solidFill>
                  <a:schemeClr val="tx1"/>
                </a:solidFill>
              </a:rPr>
              <a:t> псом </a:t>
            </a:r>
            <a:r>
              <a:rPr lang="ru-RU" sz="2800" b="1" dirty="0" err="1" smtClean="0">
                <a:solidFill>
                  <a:schemeClr val="tx1"/>
                </a:solidFill>
              </a:rPr>
              <a:t>япэщ</a:t>
            </a:r>
            <a:r>
              <a:rPr lang="ru-RU" sz="28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2800" b="1" dirty="0" smtClean="0">
                <a:solidFill>
                  <a:schemeClr val="tx1"/>
                </a:solidFill>
              </a:rPr>
              <a:t>Щ1алэм щ1эны</a:t>
            </a:r>
            <a:r>
              <a:rPr lang="ru-RU" sz="2800" b="1" u="sng" dirty="0" smtClean="0">
                <a:solidFill>
                  <a:schemeClr val="tx1"/>
                </a:solidFill>
              </a:rPr>
              <a:t>гъэ</a:t>
            </a:r>
            <a:r>
              <a:rPr lang="ru-RU" sz="2800" b="1" dirty="0" smtClean="0">
                <a:solidFill>
                  <a:schemeClr val="tx1"/>
                </a:solidFill>
              </a:rPr>
              <a:t>ф1 и1эщ.</a:t>
            </a: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b="1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9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656184"/>
          </a:xfrm>
        </p:spPr>
        <p:txBody>
          <a:bodyPr>
            <a:normAutofit fontScale="90000"/>
          </a:bodyPr>
          <a:lstStyle/>
          <a:p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Образование </a:t>
            </a:r>
            <a:br>
              <a:rPr lang="ru-RU" b="1" dirty="0">
                <a:solidFill>
                  <a:schemeClr val="tx2">
                    <a:lumMod val="50000"/>
                  </a:schemeClr>
                </a:solidFill>
              </a:rPr>
            </a:br>
            <a:r>
              <a:rPr lang="ru-RU" b="1" dirty="0">
                <a:solidFill>
                  <a:schemeClr val="tx2">
                    <a:lumMod val="50000"/>
                  </a:schemeClr>
                </a:solidFill>
              </a:rPr>
              <a:t>существительных </a:t>
            </a:r>
            <a:r>
              <a:rPr lang="ru-RU" b="1" dirty="0" smtClean="0">
                <a:solidFill>
                  <a:schemeClr val="tx2">
                    <a:lumMod val="50000"/>
                  </a:schemeClr>
                </a:solidFill>
              </a:rPr>
              <a:t>с помощью суффиксов 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147876"/>
              </p:ext>
            </p:extLst>
          </p:nvPr>
        </p:nvGraphicFramePr>
        <p:xfrm>
          <a:off x="179512" y="2132856"/>
          <a:ext cx="8712967" cy="447192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0120"/>
                <a:gridCol w="2376264"/>
                <a:gridCol w="1368152"/>
                <a:gridCol w="2189715"/>
                <a:gridCol w="1698716"/>
              </a:tblGrid>
              <a:tr h="609939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 err="1" smtClean="0">
                          <a:effectLst/>
                        </a:rPr>
                        <a:t>суффик-сы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значение суффикса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существит.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произ. слово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значение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</a:tr>
              <a:tr h="3861988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dirty="0">
                          <a:effectLst/>
                        </a:rPr>
                        <a:t>-</a:t>
                      </a:r>
                      <a:r>
                        <a:rPr lang="ru-RU" sz="2000" dirty="0" err="1">
                          <a:effectLst/>
                        </a:rPr>
                        <a:t>шхуэ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200" b="1" dirty="0">
                          <a:effectLst/>
                        </a:rPr>
                        <a:t>от основ имен </a:t>
                      </a:r>
                      <a:r>
                        <a:rPr lang="ru-RU" sz="2200" b="1" dirty="0" err="1" smtClean="0">
                          <a:effectLst/>
                        </a:rPr>
                        <a:t>существитель-ных</a:t>
                      </a:r>
                      <a:r>
                        <a:rPr lang="ru-RU" sz="2200" b="1" dirty="0" smtClean="0">
                          <a:effectLst/>
                        </a:rPr>
                        <a:t> </a:t>
                      </a:r>
                      <a:r>
                        <a:rPr lang="ru-RU" sz="2200" b="1" dirty="0">
                          <a:effectLst/>
                        </a:rPr>
                        <a:t>образует новые слова с увеличительными оттенками</a:t>
                      </a:r>
                      <a:endParaRPr lang="ru-RU" sz="2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унэ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200" b="1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effectLst/>
                        </a:rPr>
                        <a:t>ст1ол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тепщэч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пэгун</a:t>
                      </a:r>
                      <a:endParaRPr lang="ru-RU" sz="2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унэшхуэ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2200" b="1" dirty="0" smtClean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smtClean="0">
                          <a:effectLst/>
                        </a:rPr>
                        <a:t>ст1олышхуэ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тепщэчышхуэ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 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пэгунышхуэ</a:t>
                      </a:r>
                      <a:endParaRPr lang="ru-RU" sz="2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большой дом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большой стол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большая тарелка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большое ведро</a:t>
                      </a:r>
                      <a:endParaRPr lang="ru-RU" sz="2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11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2148458"/>
              </p:ext>
            </p:extLst>
          </p:nvPr>
        </p:nvGraphicFramePr>
        <p:xfrm>
          <a:off x="0" y="260649"/>
          <a:ext cx="9143999" cy="630603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7666"/>
                <a:gridCol w="2330238"/>
                <a:gridCol w="1584176"/>
                <a:gridCol w="2069168"/>
                <a:gridCol w="1782751"/>
              </a:tblGrid>
              <a:tr h="504056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effectLst/>
                        </a:rPr>
                        <a:t>суффиксы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значение суффикса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существит.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>
                          <a:effectLst/>
                        </a:rPr>
                        <a:t>произ. слово</a:t>
                      </a:r>
                      <a:endParaRPr lang="ru-RU" sz="1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1600" dirty="0">
                          <a:effectLst/>
                        </a:rPr>
                        <a:t>значение</a:t>
                      </a:r>
                      <a:endParaRPr lang="ru-RU" sz="1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</a:tr>
              <a:tr h="27174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dirty="0">
                          <a:effectLst/>
                        </a:rPr>
                        <a:t>-</a:t>
                      </a:r>
                      <a:r>
                        <a:rPr lang="ru-RU" sz="2000" dirty="0" err="1">
                          <a:effectLst/>
                        </a:rPr>
                        <a:t>лъэ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200" b="1" dirty="0">
                          <a:effectLst/>
                        </a:rPr>
                        <a:t>от основ имен </a:t>
                      </a:r>
                      <a:r>
                        <a:rPr lang="ru-RU" sz="2200" b="1" dirty="0" err="1" smtClean="0">
                          <a:effectLst/>
                        </a:rPr>
                        <a:t>существитель-ных</a:t>
                      </a:r>
                      <a:r>
                        <a:rPr lang="ru-RU" sz="2200" b="1" dirty="0" smtClean="0">
                          <a:effectLst/>
                        </a:rPr>
                        <a:t> </a:t>
                      </a:r>
                      <a:r>
                        <a:rPr lang="ru-RU" sz="2200" b="1" dirty="0">
                          <a:effectLst/>
                        </a:rPr>
                        <a:t>образует новые слова со значением </a:t>
                      </a:r>
                      <a:r>
                        <a:rPr lang="ru-RU" sz="2200" b="1" dirty="0" smtClean="0">
                          <a:effectLst/>
                        </a:rPr>
                        <a:t>вместилища, емкости</a:t>
                      </a:r>
                      <a:endParaRPr lang="ru-RU" sz="2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200" b="1" dirty="0" err="1">
                          <a:effectLst/>
                        </a:rPr>
                        <a:t>шыгъу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псы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шыбжий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фошыгъу</a:t>
                      </a:r>
                      <a:r>
                        <a:rPr lang="ru-RU" sz="2200" b="1" dirty="0">
                          <a:effectLst/>
                        </a:rPr>
                        <a:t> щ1акхъуэ</a:t>
                      </a:r>
                      <a:endParaRPr lang="ru-RU" sz="2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шыгъулъэ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псылъэ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шыбжиилъэ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фошыгъулъэ</a:t>
                      </a:r>
                      <a:r>
                        <a:rPr lang="ru-RU" sz="2200" b="1" dirty="0">
                          <a:effectLst/>
                        </a:rPr>
                        <a:t> щ1акхъуалъэ</a:t>
                      </a:r>
                      <a:endParaRPr lang="ru-RU" sz="2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>
                          <a:effectLst/>
                        </a:rPr>
                        <a:t>солонка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>
                          <a:effectLst/>
                        </a:rPr>
                        <a:t>фляга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>
                          <a:effectLst/>
                        </a:rPr>
                        <a:t>перечница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>
                          <a:effectLst/>
                        </a:rPr>
                        <a:t>сахарница хлебница</a:t>
                      </a:r>
                      <a:endParaRPr lang="ru-RU" sz="2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</a:tr>
              <a:tr h="271740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000" dirty="0">
                          <a:effectLst/>
                        </a:rPr>
                        <a:t>-</a:t>
                      </a:r>
                      <a:r>
                        <a:rPr lang="ru-RU" sz="2000" dirty="0" err="1">
                          <a:effectLst/>
                        </a:rPr>
                        <a:t>жь</a:t>
                      </a:r>
                      <a:r>
                        <a:rPr lang="ru-RU" sz="2000" dirty="0">
                          <a:effectLst/>
                        </a:rPr>
                        <a:t> (не путать с </a:t>
                      </a:r>
                      <a:r>
                        <a:rPr lang="ru-RU" sz="2000" dirty="0" err="1">
                          <a:effectLst/>
                        </a:rPr>
                        <a:t>прилага</a:t>
                      </a:r>
                      <a:r>
                        <a:rPr lang="ru-RU" sz="2000" dirty="0">
                          <a:effectLst/>
                        </a:rPr>
                        <a:t>-тельным </a:t>
                      </a:r>
                      <a:r>
                        <a:rPr lang="ru-RU" sz="2000" dirty="0" err="1">
                          <a:effectLst/>
                        </a:rPr>
                        <a:t>жьы</a:t>
                      </a:r>
                      <a:r>
                        <a:rPr lang="ru-RU" sz="2000" dirty="0">
                          <a:effectLst/>
                        </a:rPr>
                        <a:t>!)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200" b="1" dirty="0">
                          <a:effectLst/>
                        </a:rPr>
                        <a:t>от основ имен </a:t>
                      </a:r>
                      <a:r>
                        <a:rPr lang="ru-RU" sz="2200" b="1" dirty="0" err="1" smtClean="0">
                          <a:effectLst/>
                        </a:rPr>
                        <a:t>существитель-ных</a:t>
                      </a:r>
                      <a:r>
                        <a:rPr lang="ru-RU" sz="2200" b="1" dirty="0" smtClean="0">
                          <a:effectLst/>
                        </a:rPr>
                        <a:t> </a:t>
                      </a:r>
                      <a:r>
                        <a:rPr lang="ru-RU" sz="2200" b="1" dirty="0">
                          <a:effectLst/>
                        </a:rPr>
                        <a:t>образует новые слова с </a:t>
                      </a:r>
                      <a:r>
                        <a:rPr lang="ru-RU" sz="2200" b="1" dirty="0" smtClean="0">
                          <a:effectLst/>
                        </a:rPr>
                        <a:t>увеличительно-</a:t>
                      </a:r>
                      <a:r>
                        <a:rPr lang="ru-RU" sz="2200" b="1" dirty="0" err="1" smtClean="0">
                          <a:effectLst/>
                        </a:rPr>
                        <a:t>пренебрежи</a:t>
                      </a:r>
                      <a:r>
                        <a:rPr lang="ru-RU" sz="2200" b="1" dirty="0" smtClean="0">
                          <a:effectLst/>
                        </a:rPr>
                        <a:t>-тельным </a:t>
                      </a:r>
                      <a:r>
                        <a:rPr lang="ru-RU" sz="2200" b="1" dirty="0">
                          <a:effectLst/>
                        </a:rPr>
                        <a:t>значением</a:t>
                      </a:r>
                      <a:endParaRPr lang="ru-RU" sz="2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200" b="1" dirty="0">
                          <a:effectLst/>
                        </a:rPr>
                        <a:t>щ1алэ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1э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сэ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нэ</a:t>
                      </a:r>
                      <a:endParaRPr lang="ru-RU" sz="2200" b="1" dirty="0"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 err="1">
                          <a:effectLst/>
                        </a:rPr>
                        <a:t>удз</a:t>
                      </a:r>
                      <a:endParaRPr lang="ru-RU" sz="2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  <a:tabLst>
                          <a:tab pos="450215" algn="l"/>
                        </a:tabLst>
                      </a:pPr>
                      <a:r>
                        <a:rPr lang="ru-RU" sz="2200" b="1">
                          <a:effectLst/>
                        </a:rPr>
                        <a:t>щ1алэжь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>
                          <a:effectLst/>
                        </a:rPr>
                        <a:t>1эжь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>
                          <a:effectLst/>
                        </a:rPr>
                        <a:t>сэжь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>
                          <a:effectLst/>
                        </a:rPr>
                        <a:t>нэжь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>
                          <a:effectLst/>
                        </a:rPr>
                        <a:t>удзыжь</a:t>
                      </a:r>
                      <a:endParaRPr lang="ru-RU" sz="2200" b="1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парнище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ручища ножища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глазище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200" b="1" dirty="0">
                          <a:effectLst/>
                        </a:rPr>
                        <a:t>сорная трава</a:t>
                      </a:r>
                      <a:endParaRPr lang="ru-RU" sz="22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478" marR="54478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28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00811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smtClean="0">
                <a:solidFill>
                  <a:schemeClr val="tx2">
                    <a:lumMod val="50000"/>
                  </a:schemeClr>
                </a:solidFill>
              </a:rPr>
              <a:t>Вставляем пропущенные слова.</a:t>
            </a:r>
            <a:endParaRPr lang="ru-RU" sz="36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76064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628800"/>
            <a:ext cx="8208912" cy="4824536"/>
          </a:xfrm>
        </p:spPr>
        <p:txBody>
          <a:bodyPr>
            <a:normAutofit/>
          </a:bodyPr>
          <a:lstStyle/>
          <a:p>
            <a:r>
              <a:rPr lang="ru-RU" sz="3200" b="1" dirty="0" err="1" smtClean="0">
                <a:solidFill>
                  <a:schemeClr val="tx1"/>
                </a:solidFill>
              </a:rPr>
              <a:t>Шыбжиилъэм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 (сыт?) … </a:t>
            </a:r>
            <a:r>
              <a:rPr lang="ru-RU" sz="3200" b="1" dirty="0" err="1" smtClean="0">
                <a:solidFill>
                  <a:schemeClr val="tx1"/>
                </a:solidFill>
              </a:rPr>
              <a:t>илъщ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Шыгъулъэм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(сыт?)… </a:t>
            </a:r>
            <a:r>
              <a:rPr lang="ru-RU" sz="3200" b="1" dirty="0" err="1" smtClean="0">
                <a:solidFill>
                  <a:schemeClr val="tx1"/>
                </a:solidFill>
              </a:rPr>
              <a:t>илъщ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Псылъэм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(сыт?)… </a:t>
            </a:r>
            <a:r>
              <a:rPr lang="ru-RU" sz="3200" b="1" dirty="0" err="1" smtClean="0">
                <a:solidFill>
                  <a:schemeClr val="tx1"/>
                </a:solidFill>
              </a:rPr>
              <a:t>итщ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Пэгунышхуэм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(сыт?)… </a:t>
            </a:r>
            <a:r>
              <a:rPr lang="ru-RU" sz="3200" b="1" dirty="0" err="1" smtClean="0">
                <a:solidFill>
                  <a:schemeClr val="tx1"/>
                </a:solidFill>
              </a:rPr>
              <a:t>итщ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Тепщэчышхуэм</a:t>
            </a:r>
            <a:r>
              <a:rPr lang="ru-RU" sz="3200" b="1" dirty="0" smtClean="0">
                <a:solidFill>
                  <a:schemeClr val="tx1"/>
                </a:solidFill>
              </a:rPr>
              <a:t> (сыт?) </a:t>
            </a:r>
            <a:r>
              <a:rPr lang="ru-RU" sz="3200" b="1" dirty="0" smtClean="0">
                <a:solidFill>
                  <a:schemeClr val="tx1"/>
                </a:solidFill>
              </a:rPr>
              <a:t>… </a:t>
            </a:r>
            <a:r>
              <a:rPr lang="ru-RU" sz="3200" b="1" dirty="0" err="1" smtClean="0">
                <a:solidFill>
                  <a:schemeClr val="tx1"/>
                </a:solidFill>
              </a:rPr>
              <a:t>илъщ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Шыуанышхуэм</a:t>
            </a:r>
            <a:r>
              <a:rPr lang="ru-RU" sz="3200" b="1" dirty="0" smtClean="0">
                <a:solidFill>
                  <a:schemeClr val="tx1"/>
                </a:solidFill>
              </a:rPr>
              <a:t> </a:t>
            </a:r>
            <a:r>
              <a:rPr lang="ru-RU" sz="3200" b="1" dirty="0" smtClean="0">
                <a:solidFill>
                  <a:schemeClr val="tx1"/>
                </a:solidFill>
              </a:rPr>
              <a:t>(сыт?)… </a:t>
            </a:r>
            <a:r>
              <a:rPr lang="ru-RU" sz="3200" b="1" dirty="0" err="1" smtClean="0">
                <a:solidFill>
                  <a:schemeClr val="tx1"/>
                </a:solidFill>
              </a:rPr>
              <a:t>итщ</a:t>
            </a:r>
            <a:r>
              <a:rPr lang="ru-RU" sz="3200" b="1" dirty="0" smtClean="0">
                <a:solidFill>
                  <a:schemeClr val="tx1"/>
                </a:solidFill>
              </a:rPr>
              <a:t>.</a:t>
            </a:r>
          </a:p>
          <a:p>
            <a:endParaRPr lang="ru-RU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394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Модуль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870</TotalTime>
  <Words>397</Words>
  <Application>Microsoft Office PowerPoint</Application>
  <PresentationFormat>Экран (4:3)</PresentationFormat>
  <Paragraphs>179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Остин</vt:lpstr>
      <vt:lpstr>Изучаем  кабардинский  язык</vt:lpstr>
      <vt:lpstr>    Простые формы превосходной степени образуются от исходной формы прилагательного при помощи суффиксов -щэ, -1уэ, -бзэ, -пс, -к1ей.</vt:lpstr>
      <vt:lpstr>Образование  существительных от глаголов </vt:lpstr>
      <vt:lpstr>Презентация PowerPoint</vt:lpstr>
      <vt:lpstr>Фыкъеджэ,  урысыбзэк1э зэвдзэк1.</vt:lpstr>
      <vt:lpstr>Образование  существительных с помощью суффиксов </vt:lpstr>
      <vt:lpstr>Презентация PowerPoint</vt:lpstr>
      <vt:lpstr>Вставляем пропущенные слова.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52</cp:revision>
  <dcterms:created xsi:type="dcterms:W3CDTF">2013-11-25T07:17:07Z</dcterms:created>
  <dcterms:modified xsi:type="dcterms:W3CDTF">2014-01-09T15:25:00Z</dcterms:modified>
</cp:coreProperties>
</file>