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813D0-C997-43B5-9E3D-AEE684BCF473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6FC9E-BFEC-4232-A195-55446763B8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7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6FC9E-BFEC-4232-A195-55446763B8D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04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E870847-5ECF-42EB-8F87-08C19C8332DD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№3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1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95767"/>
              </p:ext>
            </p:extLst>
          </p:nvPr>
        </p:nvGraphicFramePr>
        <p:xfrm>
          <a:off x="179512" y="1700808"/>
          <a:ext cx="8856984" cy="5026288"/>
        </p:xfrm>
        <a:graphic>
          <a:graphicData uri="http://schemas.openxmlformats.org/drawingml/2006/table">
            <a:tbl>
              <a:tblPr firstRow="1" firstCol="1" bandRow="1"/>
              <a:tblGrid>
                <a:gridCol w="4458837"/>
                <a:gridCol w="4398147"/>
              </a:tblGrid>
              <a:tr h="5127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упщ1эхэр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жэуапхэр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231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уще</a:t>
                      </a:r>
                      <a:r>
                        <a:rPr lang="ru-RU" sz="2800" i="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дж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институтым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</a:t>
                      </a:r>
                      <a:r>
                        <a:rPr lang="ru-RU" sz="2800" u="sng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институтым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сыщо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дж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255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школым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уще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дж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Хь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эуэ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школым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сыще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дж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0255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 ущыпсэурэ Налшык?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</a:t>
                      </a:r>
                      <a:r>
                        <a:rPr lang="ru-RU" sz="2800" u="sng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т1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Налшык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сыщопсэу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231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Ба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хъ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ущыпсэурэ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Хь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эуэ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Ба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хъ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сыщыпсэур</a:t>
                      </a:r>
                      <a:r>
                        <a:rPr lang="ru-RU" sz="2800" u="sng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Вопросительные предложения </a:t>
            </a:r>
            <a:br>
              <a:rPr lang="ru-RU" b="1" dirty="0" smtClean="0"/>
            </a:br>
            <a:r>
              <a:rPr lang="ru-RU" b="1" dirty="0" smtClean="0"/>
              <a:t>и ответы на </a:t>
            </a:r>
            <a:r>
              <a:rPr lang="ru-RU" b="1" dirty="0" smtClean="0"/>
              <a:t>них (полная форма)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563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/>
              <a:t>Вопросительные предложения </a:t>
            </a:r>
            <a:br>
              <a:rPr lang="ru-RU" sz="4000" b="1" dirty="0"/>
            </a:br>
            <a:r>
              <a:rPr lang="ru-RU" sz="4000" b="1" dirty="0"/>
              <a:t>и ответы на </a:t>
            </a:r>
            <a:r>
              <a:rPr lang="ru-RU" sz="4000" b="1" dirty="0" smtClean="0"/>
              <a:t>них (краткая форма)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75059"/>
              </p:ext>
            </p:extLst>
          </p:nvPr>
        </p:nvGraphicFramePr>
        <p:xfrm>
          <a:off x="323528" y="2132856"/>
          <a:ext cx="8568951" cy="4320480"/>
        </p:xfrm>
        <a:graphic>
          <a:graphicData uri="http://schemas.openxmlformats.org/drawingml/2006/table">
            <a:tbl>
              <a:tblPr firstRow="1" firstCol="1" bandRow="1"/>
              <a:tblGrid>
                <a:gridCol w="4251941"/>
                <a:gridCol w="4317010"/>
              </a:tblGrid>
              <a:tr h="4752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упщ1эхэр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жэуапхэр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05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Институтым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ущеджэрэ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Нт1э, сыщоджэ.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05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Школым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ущеджэрэ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Хьэуэ, сыщеджэркъым.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505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Налшык ущыпсэурэ?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Нт1э,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сыщопсэу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993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Бахъсэн ущыпсэурэ?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Хьэуэ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сыщыпсэуркъым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6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«Семья»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0" y="1556792"/>
            <a:ext cx="3600400" cy="5040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уна</a:t>
            </a:r>
            <a:r>
              <a:rPr lang="ru-RU" b="1" u="sng" dirty="0" err="1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адэ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анэш</a:t>
            </a:r>
            <a:r>
              <a:rPr lang="ru-RU" b="1" u="sng" dirty="0" err="1">
                <a:latin typeface="Times New Roman" pitchFamily="18" charset="0"/>
                <a:cs typeface="Times New Roman" pitchFamily="18" charset="0"/>
              </a:rPr>
              <a:t>ху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адэш</a:t>
            </a:r>
            <a:r>
              <a:rPr lang="ru-RU" b="1" u="sng" dirty="0" err="1" smtClean="0">
                <a:latin typeface="Times New Roman" pitchFamily="18" charset="0"/>
                <a:cs typeface="Times New Roman" pitchFamily="18" charset="0"/>
              </a:rPr>
              <a:t>ху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дадэ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шып</a:t>
            </a:r>
            <a:r>
              <a:rPr lang="ru-RU" b="1" u="sng" dirty="0" err="1" smtClean="0">
                <a:latin typeface="Times New Roman" pitchFamily="18" charset="0"/>
                <a:cs typeface="Times New Roman" pitchFamily="18" charset="0"/>
              </a:rPr>
              <a:t>хъу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b="1" u="sng" dirty="0" err="1" smtClean="0"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эш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дэ</a:t>
            </a:r>
            <a:r>
              <a:rPr lang="ru-RU" b="1" u="sng" dirty="0" err="1" smtClean="0">
                <a:latin typeface="Times New Roman" pitchFamily="18" charset="0"/>
                <a:cs typeface="Times New Roman" pitchFamily="18" charset="0"/>
              </a:rPr>
              <a:t>лъху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b="1" u="sng" dirty="0" err="1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b="1" u="sng" dirty="0" err="1" smtClean="0">
                <a:latin typeface="Times New Roman" pitchFamily="18" charset="0"/>
                <a:cs typeface="Times New Roman" pitchFamily="18" charset="0"/>
              </a:rPr>
              <a:t>ъу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b="1" u="sng" dirty="0" err="1" smtClean="0">
                <a:latin typeface="Times New Roman" pitchFamily="18" charset="0"/>
                <a:cs typeface="Times New Roman" pitchFamily="18" charset="0"/>
              </a:rPr>
              <a:t>хъу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4860032" y="1556792"/>
            <a:ext cx="3678176" cy="50405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семья  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мать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тец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бабушка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дедушка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естра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брат (так говорят люди мужского пола о своем брате) </a:t>
            </a: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брат (так говорят люди женского пола о своем брате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ын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дочь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51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Аудирование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283968" y="3951463"/>
            <a:ext cx="4536504" cy="1325872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си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эщ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– у меня есть </a:t>
            </a:r>
          </a:p>
          <a:p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эн</a:t>
            </a:r>
            <a:r>
              <a:rPr lang="en-US" sz="28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иметь кого-что-л.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6" y="2276872"/>
            <a:ext cx="384235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75173"/>
              </p:ext>
            </p:extLst>
          </p:nvPr>
        </p:nvGraphicFramePr>
        <p:xfrm>
          <a:off x="251519" y="2204866"/>
          <a:ext cx="8640961" cy="4457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370"/>
                <a:gridCol w="2495197"/>
                <a:gridCol w="2495197"/>
                <a:gridCol w="2495197"/>
              </a:tblGrid>
              <a:tr h="3538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6600"/>
                          </a:solidFill>
                          <a:effectLst/>
                        </a:rPr>
                        <a:t>лицо</a:t>
                      </a:r>
                      <a:endParaRPr lang="ru-RU" sz="20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6600"/>
                          </a:solidFill>
                          <a:effectLst/>
                        </a:rPr>
                        <a:t>настоящее время</a:t>
                      </a:r>
                      <a:endParaRPr lang="ru-RU" sz="200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6600"/>
                          </a:solidFill>
                          <a:effectLst/>
                        </a:rPr>
                        <a:t>прошедшее время</a:t>
                      </a:r>
                      <a:endParaRPr lang="ru-RU" sz="20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6600"/>
                          </a:solidFill>
                          <a:effectLst/>
                        </a:rPr>
                        <a:t>будущее время</a:t>
                      </a:r>
                      <a:endParaRPr lang="ru-RU" sz="2000" dirty="0">
                        <a:solidFill>
                          <a:srgbClr val="0066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</a:tr>
              <a:tr h="35381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Единственное число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71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I.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</a:rPr>
                        <a:t>сэ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</a:tr>
              <a:tr h="50711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II</a:t>
                      </a:r>
                      <a:r>
                        <a:rPr lang="ru-RU" sz="2000" dirty="0">
                          <a:effectLst/>
                        </a:rPr>
                        <a:t>.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</a:rPr>
                        <a:t>уэ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</a:tr>
              <a:tr h="6481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III</a:t>
                      </a:r>
                      <a:r>
                        <a:rPr lang="ru-RU" sz="2000" dirty="0" smtClean="0">
                          <a:effectLst/>
                        </a:rPr>
                        <a:t>.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ru-RU" sz="20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ар,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абы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1эщ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1э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</a:tr>
              <a:tr h="37239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Множественное число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07111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I. 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дэ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</a:tr>
              <a:tr h="4947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II</a:t>
                      </a:r>
                      <a:r>
                        <a:rPr lang="ru-RU" sz="2000" b="1" dirty="0">
                          <a:effectLst/>
                        </a:rPr>
                        <a:t>.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  <a:effectLst/>
                        </a:rPr>
                        <a:t>фэ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и1э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</a:tr>
              <a:tr h="6481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III. </a:t>
                      </a:r>
                      <a:r>
                        <a:rPr lang="ru-RU" sz="2000" b="1" dirty="0" err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ахэр</a:t>
                      </a:r>
                      <a:r>
                        <a:rPr lang="ru-RU" sz="20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chemeClr val="tx1"/>
                          </a:solidFill>
                          <a:effectLst/>
                        </a:rPr>
                        <a:t>абыхэм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1эщ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1э</a:t>
                      </a:r>
                      <a:r>
                        <a:rPr lang="ru-RU" sz="2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ну</a:t>
                      </a:r>
                      <a:r>
                        <a:rPr lang="ru-RU" sz="2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7224" marR="67224" marT="0" marB="0"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Спряжение глагола </a:t>
            </a:r>
            <a:br>
              <a:rPr lang="ru-RU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9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r>
              <a:rPr lang="en-US" sz="49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r>
              <a:rPr lang="ru-RU" sz="49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эн</a:t>
            </a:r>
            <a:endParaRPr lang="ru-RU" sz="49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8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 кого и кто есть?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3584">
            <a:off x="443407" y="1552251"/>
            <a:ext cx="1771824" cy="231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707">
            <a:off x="6924556" y="1436816"/>
            <a:ext cx="1723628" cy="215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660" y="4078265"/>
            <a:ext cx="1393304" cy="217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3456">
            <a:off x="1326259" y="4404065"/>
            <a:ext cx="2161716" cy="16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2669">
            <a:off x="6236466" y="4128228"/>
            <a:ext cx="2161716" cy="16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2152">
            <a:off x="3631802" y="1539538"/>
            <a:ext cx="1728192" cy="194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0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7548"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180</TotalTime>
  <Words>205</Words>
  <Application>Microsoft Office PowerPoint</Application>
  <PresentationFormat>Экран (4:3)</PresentationFormat>
  <Paragraphs>86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Изучаем  кабардинский язык</vt:lpstr>
      <vt:lpstr>Вопросительные предложения  и ответы на них (полная форма)</vt:lpstr>
      <vt:lpstr>Вопросительные предложения  и ответы на них (краткая форма)</vt:lpstr>
      <vt:lpstr>Тема «Семья»</vt:lpstr>
      <vt:lpstr>Аудирование</vt:lpstr>
      <vt:lpstr>Спряжение глагола  иIэн</vt:lpstr>
      <vt:lpstr>У кого и кто есть?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15</cp:revision>
  <dcterms:created xsi:type="dcterms:W3CDTF">2013-07-28T18:41:16Z</dcterms:created>
  <dcterms:modified xsi:type="dcterms:W3CDTF">2013-10-08T15:34:30Z</dcterms:modified>
</cp:coreProperties>
</file>