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30</a:t>
            </a:r>
            <a:endParaRPr kumimoji="0" lang="ru-RU" sz="32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 txBox="1">
            <a:spLocks/>
          </p:cNvSpPr>
          <p:nvPr/>
        </p:nvSpPr>
        <p:spPr>
          <a:xfrm>
            <a:off x="679740" y="25870"/>
            <a:ext cx="7776865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/>
              <a:t>Образование </a:t>
            </a:r>
            <a:r>
              <a:rPr lang="ru-RU" sz="4400" b="1" dirty="0"/>
              <a:t>качественных имен прилагательных от различных производящих основ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14386"/>
              </p:ext>
            </p:extLst>
          </p:nvPr>
        </p:nvGraphicFramePr>
        <p:xfrm>
          <a:off x="175683" y="840818"/>
          <a:ext cx="8784978" cy="5968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965"/>
                <a:gridCol w="2120442"/>
                <a:gridCol w="1335942"/>
                <a:gridCol w="1944216"/>
                <a:gridCol w="2156413"/>
              </a:tblGrid>
              <a:tr h="643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суффиксы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значение суффикса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производя-</a:t>
                      </a:r>
                      <a:r>
                        <a:rPr lang="ru-RU" sz="1800" dirty="0" err="1" smtClean="0">
                          <a:effectLst/>
                        </a:rPr>
                        <a:t>щие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сновы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err="1" smtClean="0">
                          <a:effectLst/>
                        </a:rPr>
                        <a:t>прилагатель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  <a:tr h="14906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>
                          <a:effectLst/>
                        </a:rPr>
                        <a:t>-ншэ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указывает на отсутствие того, что обозначено производящей основой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унэ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щхьэ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насып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нэмыс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унэншэ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щхьэншэ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насыпыншэ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нэмысыншэ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бездомный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глупый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несчастный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нескромный, наглый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  <a:tr h="11179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-ф1э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является антонимом суффикса -ншэ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насып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нэмыс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щэн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насыпыф1э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нэмысыф1э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щэныф1э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счастливый скромный воспитанный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  <a:tr h="18633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-гъуаф1э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указывает на то, что действие, состояние, выраженное производящей основой, легко производимо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тхы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</a:rPr>
                        <a:t>еджэ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лъагъу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лажьэ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щ1ы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тхыгъуаф1э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еджэгъуаф1э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лъагъугъуаф1э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лэжьэгъуаф1э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щ1ыгъуаф1э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легконаписуемый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легкочитаемый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симпатичный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легкоработаемый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то, что легко делается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6781800" cy="112474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28238"/>
              </p:ext>
            </p:extLst>
          </p:nvPr>
        </p:nvGraphicFramePr>
        <p:xfrm>
          <a:off x="179512" y="404664"/>
          <a:ext cx="8784978" cy="6140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2124271"/>
                <a:gridCol w="1233623"/>
                <a:gridCol w="1881644"/>
                <a:gridCol w="2321304"/>
              </a:tblGrid>
              <a:tr h="906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суффиксы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значение суффикса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err="1">
                          <a:effectLst/>
                        </a:rPr>
                        <a:t>произво-дящие</a:t>
                      </a:r>
                      <a:r>
                        <a:rPr lang="ru-RU" sz="1800" dirty="0">
                          <a:effectLst/>
                        </a:rPr>
                        <a:t> основы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err="1" smtClean="0">
                          <a:effectLst/>
                        </a:rPr>
                        <a:t>прилагатель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  <a:tr h="2291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</a:t>
                      </a:r>
                      <a:r>
                        <a:rPr lang="ru-RU" sz="2000" dirty="0" err="1">
                          <a:effectLst/>
                        </a:rPr>
                        <a:t>гъуей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является антонимом суффикса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-гъуаф1э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тхы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къеджэ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лъагъу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лажьэ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щ1ы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тхыгъуей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еджэгъуей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лъагъугъуей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лэжьэгъуей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щ1ыгъуей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труднонаписуемый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трудночитаемый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противный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трудноработаемый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то, что трудно делается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  <a:tr h="2902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-рей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от наречий времени и места относительные прилагательные, выражающие отношение ко времени и месту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нобэ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дыгъуасэ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ныжэбэ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вэсмахуэ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модэ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мыдэ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нобэрей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дыгъуасэрей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ныжэбэрей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вэсмахуэрей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модрей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мыдрей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сегодняшний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вчерашний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ночной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позавчерашний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другой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здешний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944" marR="339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1955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Соотнести  слова в столбиках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60848"/>
            <a:ext cx="3960440" cy="39444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3200" dirty="0" err="1">
                <a:latin typeface="Arial Black" panose="020B0A04020102020204" pitchFamily="34" charset="0"/>
              </a:rPr>
              <a:t>тхы</a:t>
            </a:r>
            <a:r>
              <a:rPr lang="ru-RU" sz="3200" b="1" dirty="0" err="1">
                <a:latin typeface="Arial Black" panose="020B0A04020102020204" pitchFamily="34" charset="0"/>
              </a:rPr>
              <a:t>гъуей</a:t>
            </a:r>
            <a:endParaRPr lang="ru-RU" sz="3200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 err="1">
                <a:latin typeface="Arial Black" panose="020B0A04020102020204" pitchFamily="34" charset="0"/>
              </a:rPr>
              <a:t>еджэ</a:t>
            </a:r>
            <a:r>
              <a:rPr lang="ru-RU" sz="3200" b="1" dirty="0" err="1">
                <a:latin typeface="Arial Black" panose="020B0A04020102020204" pitchFamily="34" charset="0"/>
              </a:rPr>
              <a:t>гъуей</a:t>
            </a:r>
            <a:endParaRPr lang="ru-RU" sz="3200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 err="1">
                <a:latin typeface="Arial Black" panose="020B0A04020102020204" pitchFamily="34" charset="0"/>
              </a:rPr>
              <a:t>дыгъуасэ</a:t>
            </a:r>
            <a:r>
              <a:rPr lang="ru-RU" sz="3200" b="1" dirty="0" err="1">
                <a:latin typeface="Arial Black" panose="020B0A04020102020204" pitchFamily="34" charset="0"/>
              </a:rPr>
              <a:t>рей</a:t>
            </a:r>
            <a:endParaRPr lang="ru-RU" sz="3200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 err="1">
                <a:latin typeface="Arial Black" panose="020B0A04020102020204" pitchFamily="34" charset="0"/>
              </a:rPr>
              <a:t>ныжэбэ</a:t>
            </a:r>
            <a:r>
              <a:rPr lang="ru-RU" sz="3200" b="1" dirty="0" err="1">
                <a:latin typeface="Arial Black" panose="020B0A04020102020204" pitchFamily="34" charset="0"/>
              </a:rPr>
              <a:t>рей</a:t>
            </a:r>
            <a:endParaRPr lang="ru-RU" sz="3200" dirty="0"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>
                <a:latin typeface="Arial Black" panose="020B0A04020102020204" pitchFamily="34" charset="0"/>
              </a:rPr>
              <a:t>щ1ы</a:t>
            </a:r>
            <a:r>
              <a:rPr lang="ru-RU" sz="3200" b="1" dirty="0">
                <a:latin typeface="Arial Black" panose="020B0A04020102020204" pitchFamily="34" charset="0"/>
              </a:rPr>
              <a:t>гъуаф1э</a:t>
            </a:r>
          </a:p>
          <a:p>
            <a:pPr>
              <a:spcBef>
                <a:spcPts val="0"/>
              </a:spcBef>
            </a:pPr>
            <a:r>
              <a:rPr lang="ru-RU" sz="3200" dirty="0" smtClean="0">
                <a:latin typeface="Arial Black" panose="020B0A04020102020204" pitchFamily="34" charset="0"/>
              </a:rPr>
              <a:t>лэжьэ</a:t>
            </a:r>
            <a:r>
              <a:rPr lang="ru-RU" sz="3200" b="1" dirty="0" smtClean="0">
                <a:latin typeface="Arial Black" panose="020B0A04020102020204" pitchFamily="34" charset="0"/>
              </a:rPr>
              <a:t>гъуаф1</a:t>
            </a:r>
            <a:r>
              <a:rPr lang="ru-RU" sz="3200" dirty="0" smtClean="0">
                <a:latin typeface="Arial Black" panose="020B0A04020102020204" pitchFamily="34" charset="0"/>
              </a:rPr>
              <a:t>э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87017" y="1883150"/>
            <a:ext cx="4968552" cy="4282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3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легкоработаемый</a:t>
            </a:r>
            <a:endParaRPr lang="ru-RU" sz="32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ночной</a:t>
            </a:r>
          </a:p>
          <a:p>
            <a:pPr>
              <a:spcBef>
                <a:spcPts val="0"/>
              </a:spcBef>
            </a:pPr>
            <a:r>
              <a:rPr lang="ru-RU" sz="3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труднонаписуемый</a:t>
            </a:r>
            <a:endParaRPr lang="ru-RU" sz="32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вчерашний</a:t>
            </a:r>
          </a:p>
          <a:p>
            <a:pPr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трудночитаемый</a:t>
            </a:r>
          </a:p>
          <a:p>
            <a:pPr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то, что легко делается</a:t>
            </a: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781800" cy="936104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Антонимхэр</a:t>
            </a:r>
            <a:r>
              <a:rPr lang="ru-RU" sz="4000" dirty="0" smtClean="0"/>
              <a:t>  </a:t>
            </a:r>
            <a:r>
              <a:rPr lang="ru-RU" sz="4000" dirty="0" err="1" smtClean="0"/>
              <a:t>къахуэфхь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4104456" cy="381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haroni" panose="02010803020104030203" pitchFamily="2" charset="-79"/>
              </a:rPr>
              <a:t>насыпыф1э</a:t>
            </a:r>
          </a:p>
          <a:p>
            <a:r>
              <a:rPr lang="ru-RU" sz="3200" dirty="0">
                <a:latin typeface="Arial Black" panose="020B0A04020102020204" pitchFamily="34" charset="0"/>
                <a:cs typeface="Aharoni" panose="02010803020104030203" pitchFamily="2" charset="-79"/>
              </a:rPr>
              <a:t>нэмысыф1э</a:t>
            </a:r>
          </a:p>
          <a:p>
            <a:r>
              <a:rPr lang="ru-RU" sz="3200" dirty="0" err="1">
                <a:latin typeface="Arial Black" panose="020B0A04020102020204" pitchFamily="34" charset="0"/>
                <a:cs typeface="Aharoni" panose="02010803020104030203" pitchFamily="2" charset="-79"/>
              </a:rPr>
              <a:t>лэжьэгъуей</a:t>
            </a:r>
            <a:endParaRPr lang="ru-RU" sz="3200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ru-RU" sz="3200" dirty="0">
                <a:latin typeface="Arial Black" panose="020B0A04020102020204" pitchFamily="34" charset="0"/>
                <a:cs typeface="Aharoni" panose="02010803020104030203" pitchFamily="2" charset="-79"/>
              </a:rPr>
              <a:t>щ1ыгъуей</a:t>
            </a:r>
          </a:p>
          <a:p>
            <a:r>
              <a:rPr lang="ru-RU" sz="3200" dirty="0">
                <a:latin typeface="Arial Black" panose="020B0A04020102020204" pitchFamily="34" charset="0"/>
                <a:cs typeface="Aharoni" panose="02010803020104030203" pitchFamily="2" charset="-79"/>
              </a:rPr>
              <a:t>еджэгъуаф1э</a:t>
            </a:r>
          </a:p>
          <a:p>
            <a:r>
              <a:rPr lang="ru-RU" sz="3200" dirty="0">
                <a:latin typeface="Arial Black" panose="020B0A04020102020204" pitchFamily="34" charset="0"/>
                <a:cs typeface="Aharoni" panose="02010803020104030203" pitchFamily="2" charset="-79"/>
              </a:rPr>
              <a:t>лъагъугъуаф1э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16016" y="1484784"/>
            <a:ext cx="4032448" cy="38164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насыпыншэ</a:t>
            </a:r>
            <a:endParaRPr lang="ru-RU" sz="32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нэмысыншэ</a:t>
            </a:r>
            <a:endParaRPr lang="ru-RU" sz="32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лэжьэгъуаф1э</a:t>
            </a:r>
          </a:p>
          <a:p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щ1ыгъуаф1э</a:t>
            </a:r>
          </a:p>
          <a:p>
            <a:r>
              <a:rPr lang="ru-RU" sz="32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еджэгъуей</a:t>
            </a:r>
            <a:endParaRPr lang="ru-RU" sz="32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еджэгъуаф1э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5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781800" cy="108012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Упщ1эхэм  </a:t>
            </a:r>
            <a:r>
              <a:rPr lang="ru-RU" sz="4000" dirty="0" err="1" smtClean="0"/>
              <a:t>жэуап</a:t>
            </a:r>
            <a:r>
              <a:rPr lang="ru-RU" sz="4000" dirty="0" smtClean="0"/>
              <a:t>  </a:t>
            </a:r>
            <a:r>
              <a:rPr lang="ru-RU" sz="4000" dirty="0" err="1" smtClean="0"/>
              <a:t>ефт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3166120"/>
          </a:xfrm>
        </p:spPr>
        <p:txBody>
          <a:bodyPr>
            <a:normAutofit fontScale="55000" lnSpcReduction="20000"/>
          </a:bodyPr>
          <a:lstStyle/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pPr lvl="0"/>
            <a:endParaRPr lang="ru-RU" sz="4100" b="1" dirty="0" smtClean="0"/>
          </a:p>
          <a:p>
            <a:pPr lvl="0"/>
            <a:r>
              <a:rPr lang="ru-RU" sz="5800" b="1" dirty="0" smtClean="0">
                <a:latin typeface="Arial Black" panose="020B0A04020102020204" pitchFamily="34" charset="0"/>
              </a:rPr>
              <a:t>Сыт </a:t>
            </a:r>
            <a:r>
              <a:rPr lang="ru-RU" sz="5800" b="1" dirty="0" err="1">
                <a:latin typeface="Arial Black" panose="020B0A04020102020204" pitchFamily="34" charset="0"/>
              </a:rPr>
              <a:t>хуэдэ</a:t>
            </a:r>
            <a:r>
              <a:rPr lang="ru-RU" sz="5800" b="1" dirty="0">
                <a:latin typeface="Arial Black" panose="020B0A04020102020204" pitchFamily="34" charset="0"/>
              </a:rPr>
              <a:t> газет </a:t>
            </a:r>
            <a:r>
              <a:rPr lang="ru-RU" sz="5800" b="1" dirty="0" err="1">
                <a:latin typeface="Arial Black" panose="020B0A04020102020204" pitchFamily="34" charset="0"/>
              </a:rPr>
              <a:t>уеджэ</a:t>
            </a:r>
            <a:r>
              <a:rPr lang="ru-RU" sz="5800" b="1" dirty="0">
                <a:latin typeface="Arial Black" panose="020B0A04020102020204" pitchFamily="34" charset="0"/>
              </a:rPr>
              <a:t> </a:t>
            </a:r>
            <a:r>
              <a:rPr lang="ru-RU" sz="5800" b="1" dirty="0" err="1">
                <a:latin typeface="Arial Black" panose="020B0A04020102020204" pitchFamily="34" charset="0"/>
              </a:rPr>
              <a:t>хъуну</a:t>
            </a:r>
            <a:r>
              <a:rPr lang="ru-RU" sz="5800" b="1" dirty="0">
                <a:latin typeface="Arial Black" panose="020B0A04020102020204" pitchFamily="34" charset="0"/>
              </a:rPr>
              <a:t>? </a:t>
            </a:r>
            <a:endParaRPr lang="ru-RU" sz="5800" b="1" dirty="0" smtClean="0">
              <a:latin typeface="Arial Black" panose="020B0A04020102020204" pitchFamily="34" charset="0"/>
            </a:endParaRPr>
          </a:p>
          <a:p>
            <a:pPr marL="0" lvl="0" indent="0">
              <a:buNone/>
            </a:pPr>
            <a:endParaRPr lang="ru-RU" sz="5800" b="1" dirty="0" smtClean="0">
              <a:latin typeface="Arial Black" panose="020B0A04020102020204" pitchFamily="34" charset="0"/>
            </a:endParaRPr>
          </a:p>
          <a:p>
            <a:pPr lvl="0"/>
            <a:r>
              <a:rPr lang="ru-RU" sz="5800" b="1" dirty="0" smtClean="0">
                <a:latin typeface="Arial Black" panose="020B0A04020102020204" pitchFamily="34" charset="0"/>
              </a:rPr>
              <a:t>Сыт </a:t>
            </a:r>
            <a:r>
              <a:rPr lang="ru-RU" sz="5800" b="1" dirty="0" err="1">
                <a:latin typeface="Arial Black" panose="020B0A04020102020204" pitchFamily="34" charset="0"/>
              </a:rPr>
              <a:t>хуэдэ</a:t>
            </a:r>
            <a:r>
              <a:rPr lang="ru-RU" sz="5800" b="1" dirty="0">
                <a:latin typeface="Arial Black" panose="020B0A04020102020204" pitchFamily="34" charset="0"/>
              </a:rPr>
              <a:t> </a:t>
            </a:r>
            <a:r>
              <a:rPr lang="ru-RU" sz="5800" b="1" dirty="0" err="1">
                <a:latin typeface="Arial Black" panose="020B0A04020102020204" pitchFamily="34" charset="0"/>
              </a:rPr>
              <a:t>телевизионнэ</a:t>
            </a:r>
            <a:r>
              <a:rPr lang="ru-RU" sz="5800" b="1" dirty="0">
                <a:latin typeface="Arial Black" panose="020B0A04020102020204" pitchFamily="34" charset="0"/>
              </a:rPr>
              <a:t> </a:t>
            </a:r>
            <a:r>
              <a:rPr lang="ru-RU" sz="5800" b="1" dirty="0" err="1">
                <a:latin typeface="Arial Black" panose="020B0A04020102020204" pitchFamily="34" charset="0"/>
              </a:rPr>
              <a:t>передачэ</a:t>
            </a:r>
            <a:r>
              <a:rPr lang="ru-RU" sz="5800" b="1" dirty="0">
                <a:latin typeface="Arial Black" panose="020B0A04020102020204" pitchFamily="34" charset="0"/>
              </a:rPr>
              <a:t> </a:t>
            </a:r>
            <a:r>
              <a:rPr lang="ru-RU" sz="5800" b="1" dirty="0" err="1">
                <a:latin typeface="Arial Black" panose="020B0A04020102020204" pitchFamily="34" charset="0"/>
              </a:rPr>
              <a:t>уеплъа</a:t>
            </a:r>
            <a:r>
              <a:rPr lang="ru-RU" sz="5800" b="1" dirty="0">
                <a:latin typeface="Arial Black" panose="020B0A04020102020204" pitchFamily="34" charset="0"/>
              </a:rPr>
              <a:t>? </a:t>
            </a:r>
            <a:endParaRPr lang="ru-RU" sz="5800" b="1" dirty="0" smtClean="0">
              <a:latin typeface="Arial Black" panose="020B0A04020102020204" pitchFamily="34" charset="0"/>
            </a:endParaRPr>
          </a:p>
          <a:p>
            <a:pPr lvl="0"/>
            <a:endParaRPr lang="ru-RU" sz="2800" b="1" dirty="0" smtClean="0"/>
          </a:p>
          <a:p>
            <a:pPr lvl="0"/>
            <a:endParaRPr lang="ru-RU" sz="2800" b="1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301208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490</TotalTime>
  <Words>215</Words>
  <Application>Microsoft Office PowerPoint</Application>
  <PresentationFormat>Экран (4:3)</PresentationFormat>
  <Paragraphs>131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NewsPrint</vt:lpstr>
      <vt:lpstr>Изучаем  кабардинский язык</vt:lpstr>
      <vt:lpstr>Презентация PowerPoint</vt:lpstr>
      <vt:lpstr>Презентация PowerPoint</vt:lpstr>
      <vt:lpstr>Соотнести  слова в столбиках</vt:lpstr>
      <vt:lpstr>Антонимхэр  къахуэфхь</vt:lpstr>
      <vt:lpstr>Упщ1эхэм  жэуап  ефт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35</cp:revision>
  <dcterms:created xsi:type="dcterms:W3CDTF">2013-11-03T16:46:49Z</dcterms:created>
  <dcterms:modified xsi:type="dcterms:W3CDTF">2014-01-23T19:14:10Z</dcterms:modified>
</cp:coreProperties>
</file>